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9"/>
  </p:notesMasterIdLst>
  <p:handoutMasterIdLst>
    <p:handoutMasterId r:id="rId373"/>
  </p:handoutMasterIdLst>
  <p:sldIdLst>
    <p:sldId id="256" r:id="rId3"/>
    <p:sldId id="289" r:id="rId4"/>
    <p:sldId id="819" r:id="rId5"/>
    <p:sldId id="1481" r:id="rId6"/>
    <p:sldId id="264" r:id="rId7"/>
    <p:sldId id="257" r:id="rId8"/>
    <p:sldId id="1264" r:id="rId9"/>
    <p:sldId id="266" r:id="rId10"/>
    <p:sldId id="267" r:id="rId11"/>
    <p:sldId id="1529" r:id="rId12"/>
    <p:sldId id="268" r:id="rId13"/>
    <p:sldId id="270" r:id="rId14"/>
    <p:sldId id="272" r:id="rId15"/>
    <p:sldId id="273" r:id="rId16"/>
    <p:sldId id="274" r:id="rId17"/>
    <p:sldId id="275" r:id="rId18"/>
    <p:sldId id="276" r:id="rId19"/>
    <p:sldId id="277" r:id="rId20"/>
    <p:sldId id="279" r:id="rId21"/>
    <p:sldId id="278" r:id="rId22"/>
    <p:sldId id="281" r:id="rId23"/>
    <p:sldId id="282" r:id="rId24"/>
    <p:sldId id="283" r:id="rId25"/>
    <p:sldId id="1025" r:id="rId26"/>
    <p:sldId id="1482" r:id="rId27"/>
    <p:sldId id="1483" r:id="rId28"/>
    <p:sldId id="1266" r:id="rId29"/>
    <p:sldId id="1023" r:id="rId30"/>
    <p:sldId id="1024" r:id="rId31"/>
    <p:sldId id="1021" r:id="rId32"/>
    <p:sldId id="1022" r:id="rId33"/>
    <p:sldId id="284" r:id="rId34"/>
    <p:sldId id="778" r:id="rId35"/>
    <p:sldId id="285" r:id="rId36"/>
    <p:sldId id="1106" r:id="rId37"/>
    <p:sldId id="1107" r:id="rId38"/>
    <p:sldId id="1108" r:id="rId39"/>
    <p:sldId id="1109" r:id="rId40"/>
    <p:sldId id="1490" r:id="rId41"/>
    <p:sldId id="794" r:id="rId42"/>
    <p:sldId id="793" r:id="rId43"/>
    <p:sldId id="1303" r:id="rId44"/>
    <p:sldId id="798" r:id="rId45"/>
    <p:sldId id="1268" r:id="rId46"/>
    <p:sldId id="1278" r:id="rId47"/>
    <p:sldId id="952" r:id="rId48"/>
    <p:sldId id="953" r:id="rId49"/>
    <p:sldId id="1273" r:id="rId50"/>
    <p:sldId id="1491" r:id="rId51"/>
    <p:sldId id="1280" r:id="rId52"/>
    <p:sldId id="1281" r:id="rId53"/>
    <p:sldId id="1282" r:id="rId54"/>
    <p:sldId id="1269" r:id="rId55"/>
    <p:sldId id="1270" r:id="rId56"/>
    <p:sldId id="1271" r:id="rId57"/>
    <p:sldId id="1484" r:id="rId58"/>
    <p:sldId id="1102" r:id="rId59"/>
    <p:sldId id="1277" r:id="rId60"/>
    <p:sldId id="318" r:id="rId61"/>
    <p:sldId id="1105" r:id="rId62"/>
    <p:sldId id="1276" r:id="rId63"/>
    <p:sldId id="809" r:id="rId64"/>
    <p:sldId id="1485" r:id="rId65"/>
    <p:sldId id="1494" r:id="rId66"/>
    <p:sldId id="780" r:id="rId67"/>
    <p:sldId id="1493" r:id="rId68"/>
    <p:sldId id="1313" r:id="rId69"/>
    <p:sldId id="781" r:id="rId70"/>
    <p:sldId id="1492" r:id="rId71"/>
    <p:sldId id="782" r:id="rId72"/>
    <p:sldId id="783" r:id="rId73"/>
    <p:sldId id="1495" r:id="rId74"/>
    <p:sldId id="786" r:id="rId75"/>
    <p:sldId id="787" r:id="rId76"/>
    <p:sldId id="788" r:id="rId77"/>
    <p:sldId id="785" r:id="rId78"/>
    <p:sldId id="1496" r:id="rId79"/>
    <p:sldId id="789" r:id="rId80"/>
    <p:sldId id="799" r:id="rId81"/>
    <p:sldId id="1497" r:id="rId82"/>
    <p:sldId id="800" r:id="rId83"/>
    <p:sldId id="1498" r:id="rId84"/>
    <p:sldId id="801" r:id="rId85"/>
    <p:sldId id="821" r:id="rId86"/>
    <p:sldId id="1499" r:id="rId87"/>
    <p:sldId id="802" r:id="rId88"/>
    <p:sldId id="1504" r:id="rId89"/>
    <p:sldId id="1500" r:id="rId90"/>
    <p:sldId id="803" r:id="rId91"/>
    <p:sldId id="804" r:id="rId92"/>
    <p:sldId id="1501" r:id="rId93"/>
    <p:sldId id="805" r:id="rId94"/>
    <p:sldId id="1502" r:id="rId95"/>
    <p:sldId id="806" r:id="rId96"/>
    <p:sldId id="807" r:id="rId97"/>
    <p:sldId id="808" r:id="rId98"/>
    <p:sldId id="810" r:id="rId99"/>
    <p:sldId id="811" r:id="rId100"/>
    <p:sldId id="812" r:id="rId101"/>
    <p:sldId id="813" r:id="rId102"/>
    <p:sldId id="1503" r:id="rId103"/>
    <p:sldId id="1284" r:id="rId104"/>
    <p:sldId id="1487" r:id="rId105"/>
    <p:sldId id="814" r:id="rId106"/>
    <p:sldId id="815" r:id="rId107"/>
    <p:sldId id="816" r:id="rId108"/>
    <p:sldId id="817" r:id="rId109"/>
    <p:sldId id="818" r:id="rId110"/>
    <p:sldId id="822" r:id="rId111"/>
    <p:sldId id="1275" r:id="rId112"/>
    <p:sldId id="823" r:id="rId113"/>
    <p:sldId id="824" r:id="rId114"/>
    <p:sldId id="825" r:id="rId115"/>
    <p:sldId id="826" r:id="rId116"/>
    <p:sldId id="827" r:id="rId117"/>
    <p:sldId id="833" r:id="rId118"/>
    <p:sldId id="828" r:id="rId119"/>
    <p:sldId id="1506" r:id="rId120"/>
    <p:sldId id="832" r:id="rId121"/>
    <p:sldId id="830" r:id="rId122"/>
    <p:sldId id="831" r:id="rId123"/>
    <p:sldId id="1306" r:id="rId124"/>
    <p:sldId id="1489" r:id="rId125"/>
    <p:sldId id="1305" r:id="rId126"/>
    <p:sldId id="829" r:id="rId127"/>
    <p:sldId id="835" r:id="rId128"/>
    <p:sldId id="836" r:id="rId129"/>
    <p:sldId id="837" r:id="rId130"/>
    <p:sldId id="838" r:id="rId131"/>
    <p:sldId id="839" r:id="rId132"/>
    <p:sldId id="870" r:id="rId133"/>
    <p:sldId id="840" r:id="rId134"/>
    <p:sldId id="1505" r:id="rId135"/>
    <p:sldId id="1307" r:id="rId136"/>
    <p:sldId id="841" r:id="rId137"/>
    <p:sldId id="842" r:id="rId138"/>
    <p:sldId id="843" r:id="rId140"/>
    <p:sldId id="844" r:id="rId141"/>
    <p:sldId id="1308" r:id="rId142"/>
    <p:sldId id="845" r:id="rId143"/>
    <p:sldId id="1304" r:id="rId144"/>
    <p:sldId id="1286" r:id="rId145"/>
    <p:sldId id="1285" r:id="rId146"/>
    <p:sldId id="847" r:id="rId147"/>
    <p:sldId id="848" r:id="rId148"/>
    <p:sldId id="849" r:id="rId149"/>
    <p:sldId id="850" r:id="rId150"/>
    <p:sldId id="851" r:id="rId151"/>
    <p:sldId id="852" r:id="rId152"/>
    <p:sldId id="853" r:id="rId153"/>
    <p:sldId id="854" r:id="rId154"/>
    <p:sldId id="855" r:id="rId155"/>
    <p:sldId id="856" r:id="rId156"/>
    <p:sldId id="857" r:id="rId157"/>
    <p:sldId id="1288" r:id="rId158"/>
    <p:sldId id="1507" r:id="rId159"/>
    <p:sldId id="858" r:id="rId160"/>
    <p:sldId id="859" r:id="rId161"/>
    <p:sldId id="1508" r:id="rId162"/>
    <p:sldId id="1309" r:id="rId163"/>
    <p:sldId id="861" r:id="rId164"/>
    <p:sldId id="1509" r:id="rId165"/>
    <p:sldId id="862" r:id="rId166"/>
    <p:sldId id="1510" r:id="rId167"/>
    <p:sldId id="863" r:id="rId168"/>
    <p:sldId id="860" r:id="rId169"/>
    <p:sldId id="864" r:id="rId170"/>
    <p:sldId id="865" r:id="rId171"/>
    <p:sldId id="1514" r:id="rId172"/>
    <p:sldId id="866" r:id="rId173"/>
    <p:sldId id="867" r:id="rId174"/>
    <p:sldId id="868" r:id="rId175"/>
    <p:sldId id="1515" r:id="rId176"/>
    <p:sldId id="869" r:id="rId177"/>
    <p:sldId id="875" r:id="rId178"/>
    <p:sldId id="1513" r:id="rId179"/>
    <p:sldId id="948" r:id="rId180"/>
    <p:sldId id="899" r:id="rId181"/>
    <p:sldId id="949" r:id="rId182"/>
    <p:sldId id="950" r:id="rId183"/>
    <p:sldId id="951" r:id="rId184"/>
    <p:sldId id="954" r:id="rId185"/>
    <p:sldId id="955" r:id="rId186"/>
    <p:sldId id="1516" r:id="rId187"/>
    <p:sldId id="956" r:id="rId188"/>
    <p:sldId id="1518" r:id="rId189"/>
    <p:sldId id="1517" r:id="rId190"/>
    <p:sldId id="957" r:id="rId191"/>
    <p:sldId id="958" r:id="rId192"/>
    <p:sldId id="959" r:id="rId193"/>
    <p:sldId id="961" r:id="rId194"/>
    <p:sldId id="962" r:id="rId195"/>
    <p:sldId id="963" r:id="rId196"/>
    <p:sldId id="1291" r:id="rId197"/>
    <p:sldId id="964" r:id="rId198"/>
    <p:sldId id="965" r:id="rId199"/>
    <p:sldId id="1519" r:id="rId200"/>
    <p:sldId id="966" r:id="rId201"/>
    <p:sldId id="1521" r:id="rId202"/>
    <p:sldId id="1520" r:id="rId203"/>
    <p:sldId id="968" r:id="rId204"/>
    <p:sldId id="969" r:id="rId205"/>
    <p:sldId id="970" r:id="rId206"/>
    <p:sldId id="971" r:id="rId207"/>
    <p:sldId id="972" r:id="rId208"/>
    <p:sldId id="973" r:id="rId209"/>
    <p:sldId id="974" r:id="rId210"/>
    <p:sldId id="975" r:id="rId211"/>
    <p:sldId id="1522" r:id="rId212"/>
    <p:sldId id="976" r:id="rId213"/>
    <p:sldId id="977" r:id="rId214"/>
    <p:sldId id="978" r:id="rId215"/>
    <p:sldId id="979" r:id="rId216"/>
    <p:sldId id="980" r:id="rId217"/>
    <p:sldId id="1523" r:id="rId218"/>
    <p:sldId id="981" r:id="rId219"/>
    <p:sldId id="982" r:id="rId220"/>
    <p:sldId id="983" r:id="rId221"/>
    <p:sldId id="984" r:id="rId222"/>
    <p:sldId id="985" r:id="rId223"/>
    <p:sldId id="986" r:id="rId224"/>
    <p:sldId id="987" r:id="rId225"/>
    <p:sldId id="1318" r:id="rId226"/>
    <p:sldId id="1319" r:id="rId227"/>
    <p:sldId id="1320" r:id="rId228"/>
    <p:sldId id="1524" r:id="rId229"/>
    <p:sldId id="1525" r:id="rId230"/>
    <p:sldId id="988" r:id="rId231"/>
    <p:sldId id="989" r:id="rId232"/>
    <p:sldId id="1031" r:id="rId233"/>
    <p:sldId id="1032" r:id="rId234"/>
    <p:sldId id="1528" r:id="rId235"/>
    <p:sldId id="1033" r:id="rId236"/>
    <p:sldId id="1034" r:id="rId237"/>
    <p:sldId id="1035" r:id="rId238"/>
    <p:sldId id="1527" r:id="rId239"/>
    <p:sldId id="1036" r:id="rId240"/>
    <p:sldId id="1037" r:id="rId241"/>
    <p:sldId id="1038" r:id="rId242"/>
    <p:sldId id="1039" r:id="rId243"/>
    <p:sldId id="1526" r:id="rId244"/>
    <p:sldId id="996" r:id="rId245"/>
    <p:sldId id="997" r:id="rId246"/>
    <p:sldId id="998" r:id="rId247"/>
    <p:sldId id="999" r:id="rId248"/>
    <p:sldId id="1292" r:id="rId249"/>
    <p:sldId id="1000" r:id="rId250"/>
    <p:sldId id="1001" r:id="rId251"/>
    <p:sldId id="1002" r:id="rId252"/>
    <p:sldId id="1003" r:id="rId253"/>
    <p:sldId id="1004" r:id="rId254"/>
    <p:sldId id="1005" r:id="rId255"/>
    <p:sldId id="1006" r:id="rId256"/>
    <p:sldId id="1007" r:id="rId257"/>
    <p:sldId id="1008" r:id="rId258"/>
    <p:sldId id="1009" r:id="rId259"/>
    <p:sldId id="1010" r:id="rId260"/>
    <p:sldId id="1011" r:id="rId261"/>
    <p:sldId id="1012" r:id="rId262"/>
    <p:sldId id="1013" r:id="rId263"/>
    <p:sldId id="1290" r:id="rId264"/>
    <p:sldId id="1015" r:id="rId265"/>
    <p:sldId id="1016" r:id="rId266"/>
    <p:sldId id="1017" r:id="rId267"/>
    <p:sldId id="1018" r:id="rId268"/>
    <p:sldId id="1040" r:id="rId269"/>
    <p:sldId id="1041" r:id="rId270"/>
    <p:sldId id="1042" r:id="rId271"/>
    <p:sldId id="1043" r:id="rId272"/>
    <p:sldId id="1044" r:id="rId273"/>
    <p:sldId id="1045" r:id="rId274"/>
    <p:sldId id="1046" r:id="rId275"/>
    <p:sldId id="1047" r:id="rId276"/>
    <p:sldId id="1048" r:id="rId277"/>
    <p:sldId id="1049" r:id="rId278"/>
    <p:sldId id="1050" r:id="rId279"/>
    <p:sldId id="1321" r:id="rId280"/>
    <p:sldId id="1051" r:id="rId281"/>
    <p:sldId id="1052" r:id="rId282"/>
    <p:sldId id="1053" r:id="rId283"/>
    <p:sldId id="1019" r:id="rId284"/>
    <p:sldId id="1055" r:id="rId285"/>
    <p:sldId id="1056" r:id="rId286"/>
    <p:sldId id="1057" r:id="rId287"/>
    <p:sldId id="1059" r:id="rId288"/>
    <p:sldId id="1060" r:id="rId289"/>
    <p:sldId id="1054" r:id="rId290"/>
    <p:sldId id="1063" r:id="rId291"/>
    <p:sldId id="1058" r:id="rId292"/>
    <p:sldId id="1062" r:id="rId293"/>
    <p:sldId id="1061" r:id="rId294"/>
    <p:sldId id="1067" r:id="rId295"/>
    <p:sldId id="1068" r:id="rId296"/>
    <p:sldId id="1069" r:id="rId297"/>
    <p:sldId id="1070" r:id="rId298"/>
    <p:sldId id="1071" r:id="rId299"/>
    <p:sldId id="1072" r:id="rId300"/>
    <p:sldId id="1075" r:id="rId301"/>
    <p:sldId id="1073" r:id="rId302"/>
    <p:sldId id="1074" r:id="rId303"/>
    <p:sldId id="1076" r:id="rId304"/>
    <p:sldId id="1077" r:id="rId305"/>
    <p:sldId id="1078" r:id="rId306"/>
    <p:sldId id="1079" r:id="rId307"/>
    <p:sldId id="1085" r:id="rId308"/>
    <p:sldId id="1089" r:id="rId309"/>
    <p:sldId id="1090" r:id="rId310"/>
    <p:sldId id="1091" r:id="rId311"/>
    <p:sldId id="1092" r:id="rId312"/>
    <p:sldId id="1322" r:id="rId313"/>
    <p:sldId id="1093" r:id="rId314"/>
    <p:sldId id="1094" r:id="rId315"/>
    <p:sldId id="1095" r:id="rId316"/>
    <p:sldId id="1096" r:id="rId317"/>
    <p:sldId id="1097" r:id="rId318"/>
    <p:sldId id="1098" r:id="rId319"/>
    <p:sldId id="1099" r:id="rId320"/>
    <p:sldId id="1100" r:id="rId321"/>
    <p:sldId id="1101" r:id="rId322"/>
    <p:sldId id="1115" r:id="rId323"/>
    <p:sldId id="1114" r:id="rId324"/>
    <p:sldId id="1113" r:id="rId325"/>
    <p:sldId id="1082" r:id="rId326"/>
    <p:sldId id="1083" r:id="rId327"/>
    <p:sldId id="1084" r:id="rId328"/>
    <p:sldId id="1086" r:id="rId329"/>
    <p:sldId id="1087" r:id="rId330"/>
    <p:sldId id="1088" r:id="rId331"/>
    <p:sldId id="1174" r:id="rId332"/>
    <p:sldId id="1111" r:id="rId333"/>
    <p:sldId id="1116" r:id="rId334"/>
    <p:sldId id="1110" r:id="rId335"/>
    <p:sldId id="1324" r:id="rId336"/>
    <p:sldId id="1103" r:id="rId337"/>
    <p:sldId id="1117" r:id="rId338"/>
    <p:sldId id="1118" r:id="rId339"/>
    <p:sldId id="1294" r:id="rId340"/>
    <p:sldId id="1120" r:id="rId341"/>
    <p:sldId id="1123" r:id="rId342"/>
    <p:sldId id="1124" r:id="rId343"/>
    <p:sldId id="1125" r:id="rId344"/>
    <p:sldId id="1126" r:id="rId345"/>
    <p:sldId id="1127" r:id="rId346"/>
    <p:sldId id="1128" r:id="rId347"/>
    <p:sldId id="1129" r:id="rId348"/>
    <p:sldId id="1130" r:id="rId349"/>
    <p:sldId id="1131" r:id="rId350"/>
    <p:sldId id="1132" r:id="rId351"/>
    <p:sldId id="1133" r:id="rId352"/>
    <p:sldId id="1134" r:id="rId353"/>
    <p:sldId id="1140" r:id="rId354"/>
    <p:sldId id="1136" r:id="rId355"/>
    <p:sldId id="1137" r:id="rId356"/>
    <p:sldId id="1138" r:id="rId357"/>
    <p:sldId id="1135" r:id="rId358"/>
    <p:sldId id="1141" r:id="rId359"/>
    <p:sldId id="1142" r:id="rId360"/>
    <p:sldId id="1143" r:id="rId361"/>
    <p:sldId id="1144" r:id="rId362"/>
    <p:sldId id="1145" r:id="rId363"/>
    <p:sldId id="1146" r:id="rId364"/>
    <p:sldId id="1147" r:id="rId365"/>
    <p:sldId id="1148" r:id="rId366"/>
    <p:sldId id="1149" r:id="rId367"/>
    <p:sldId id="1150" r:id="rId368"/>
    <p:sldId id="1151" r:id="rId369"/>
    <p:sldId id="1152" r:id="rId370"/>
    <p:sldId id="1153" r:id="rId371"/>
    <p:sldId id="1154" r:id="rId372"/>
  </p:sldIdLst>
  <p:sldSz cx="12192000" cy="6858000"/>
  <p:notesSz cx="6858000" cy="9144000"/>
  <p:custDataLst>
    <p:tags r:id="rId3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206"/>
    <p:restoredTop sz="94260"/>
  </p:normalViewPr>
  <p:slideViewPr>
    <p:cSldViewPr snapToGrid="0" snapToObjects="1">
      <p:cViewPr varScale="1">
        <p:scale>
          <a:sx n="63" d="100"/>
          <a:sy n="63" d="100"/>
        </p:scale>
        <p:origin x="102"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7" Type="http://schemas.openxmlformats.org/officeDocument/2006/relationships/tags" Target="tags/tag1.xml"/><Relationship Id="rId376" Type="http://schemas.openxmlformats.org/officeDocument/2006/relationships/tableStyles" Target="tableStyles.xml"/><Relationship Id="rId375" Type="http://schemas.openxmlformats.org/officeDocument/2006/relationships/viewProps" Target="viewProps.xml"/><Relationship Id="rId374" Type="http://schemas.openxmlformats.org/officeDocument/2006/relationships/presProps" Target="presProps.xml"/><Relationship Id="rId373" Type="http://schemas.openxmlformats.org/officeDocument/2006/relationships/handoutMaster" Target="handoutMasters/handoutMaster1.xml"/><Relationship Id="rId372" Type="http://schemas.openxmlformats.org/officeDocument/2006/relationships/slide" Target="slides/slide369.xml"/><Relationship Id="rId371" Type="http://schemas.openxmlformats.org/officeDocument/2006/relationships/slide" Target="slides/slide368.xml"/><Relationship Id="rId370" Type="http://schemas.openxmlformats.org/officeDocument/2006/relationships/slide" Target="slides/slide367.xml"/><Relationship Id="rId37" Type="http://schemas.openxmlformats.org/officeDocument/2006/relationships/slide" Target="slides/slide35.xml"/><Relationship Id="rId369" Type="http://schemas.openxmlformats.org/officeDocument/2006/relationships/slide" Target="slides/slide366.xml"/><Relationship Id="rId368" Type="http://schemas.openxmlformats.org/officeDocument/2006/relationships/slide" Target="slides/slide365.xml"/><Relationship Id="rId367" Type="http://schemas.openxmlformats.org/officeDocument/2006/relationships/slide" Target="slides/slide364.xml"/><Relationship Id="rId366" Type="http://schemas.openxmlformats.org/officeDocument/2006/relationships/slide" Target="slides/slide363.xml"/><Relationship Id="rId365" Type="http://schemas.openxmlformats.org/officeDocument/2006/relationships/slide" Target="slides/slide362.xml"/><Relationship Id="rId364" Type="http://schemas.openxmlformats.org/officeDocument/2006/relationships/slide" Target="slides/slide361.xml"/><Relationship Id="rId363" Type="http://schemas.openxmlformats.org/officeDocument/2006/relationships/slide" Target="slides/slide360.xml"/><Relationship Id="rId362" Type="http://schemas.openxmlformats.org/officeDocument/2006/relationships/slide" Target="slides/slide359.xml"/><Relationship Id="rId361" Type="http://schemas.openxmlformats.org/officeDocument/2006/relationships/slide" Target="slides/slide358.xml"/><Relationship Id="rId360" Type="http://schemas.openxmlformats.org/officeDocument/2006/relationships/slide" Target="slides/slide357.xml"/><Relationship Id="rId36" Type="http://schemas.openxmlformats.org/officeDocument/2006/relationships/slide" Target="slides/slide34.xml"/><Relationship Id="rId359" Type="http://schemas.openxmlformats.org/officeDocument/2006/relationships/slide" Target="slides/slide356.xml"/><Relationship Id="rId358" Type="http://schemas.openxmlformats.org/officeDocument/2006/relationships/slide" Target="slides/slide355.xml"/><Relationship Id="rId357" Type="http://schemas.openxmlformats.org/officeDocument/2006/relationships/slide" Target="slides/slide354.xml"/><Relationship Id="rId356" Type="http://schemas.openxmlformats.org/officeDocument/2006/relationships/slide" Target="slides/slide353.xml"/><Relationship Id="rId355" Type="http://schemas.openxmlformats.org/officeDocument/2006/relationships/slide" Target="slides/slide352.xml"/><Relationship Id="rId354" Type="http://schemas.openxmlformats.org/officeDocument/2006/relationships/slide" Target="slides/slide351.xml"/><Relationship Id="rId353" Type="http://schemas.openxmlformats.org/officeDocument/2006/relationships/slide" Target="slides/slide350.xml"/><Relationship Id="rId352" Type="http://schemas.openxmlformats.org/officeDocument/2006/relationships/slide" Target="slides/slide349.xml"/><Relationship Id="rId351" Type="http://schemas.openxmlformats.org/officeDocument/2006/relationships/slide" Target="slides/slide348.xml"/><Relationship Id="rId350" Type="http://schemas.openxmlformats.org/officeDocument/2006/relationships/slide" Target="slides/slide347.xml"/><Relationship Id="rId35" Type="http://schemas.openxmlformats.org/officeDocument/2006/relationships/slide" Target="slides/slide33.xml"/><Relationship Id="rId349" Type="http://schemas.openxmlformats.org/officeDocument/2006/relationships/slide" Target="slides/slide346.xml"/><Relationship Id="rId348" Type="http://schemas.openxmlformats.org/officeDocument/2006/relationships/slide" Target="slides/slide345.xml"/><Relationship Id="rId347" Type="http://schemas.openxmlformats.org/officeDocument/2006/relationships/slide" Target="slides/slide344.xml"/><Relationship Id="rId346" Type="http://schemas.openxmlformats.org/officeDocument/2006/relationships/slide" Target="slides/slide343.xml"/><Relationship Id="rId345" Type="http://schemas.openxmlformats.org/officeDocument/2006/relationships/slide" Target="slides/slide342.xml"/><Relationship Id="rId344" Type="http://schemas.openxmlformats.org/officeDocument/2006/relationships/slide" Target="slides/slide341.xml"/><Relationship Id="rId343" Type="http://schemas.openxmlformats.org/officeDocument/2006/relationships/slide" Target="slides/slide340.xml"/><Relationship Id="rId342" Type="http://schemas.openxmlformats.org/officeDocument/2006/relationships/slide" Target="slides/slide339.xml"/><Relationship Id="rId341" Type="http://schemas.openxmlformats.org/officeDocument/2006/relationships/slide" Target="slides/slide338.xml"/><Relationship Id="rId340" Type="http://schemas.openxmlformats.org/officeDocument/2006/relationships/slide" Target="slides/slide337.xml"/><Relationship Id="rId34" Type="http://schemas.openxmlformats.org/officeDocument/2006/relationships/slide" Target="slides/slide32.xml"/><Relationship Id="rId339" Type="http://schemas.openxmlformats.org/officeDocument/2006/relationships/slide" Target="slides/slide336.xml"/><Relationship Id="rId338" Type="http://schemas.openxmlformats.org/officeDocument/2006/relationships/slide" Target="slides/slide335.xml"/><Relationship Id="rId337" Type="http://schemas.openxmlformats.org/officeDocument/2006/relationships/slide" Target="slides/slide334.xml"/><Relationship Id="rId336" Type="http://schemas.openxmlformats.org/officeDocument/2006/relationships/slide" Target="slides/slide333.xml"/><Relationship Id="rId335" Type="http://schemas.openxmlformats.org/officeDocument/2006/relationships/slide" Target="slides/slide332.xml"/><Relationship Id="rId334" Type="http://schemas.openxmlformats.org/officeDocument/2006/relationships/slide" Target="slides/slide331.xml"/><Relationship Id="rId333" Type="http://schemas.openxmlformats.org/officeDocument/2006/relationships/slide" Target="slides/slide330.xml"/><Relationship Id="rId332" Type="http://schemas.openxmlformats.org/officeDocument/2006/relationships/slide" Target="slides/slide329.xml"/><Relationship Id="rId331" Type="http://schemas.openxmlformats.org/officeDocument/2006/relationships/slide" Target="slides/slide328.xml"/><Relationship Id="rId330" Type="http://schemas.openxmlformats.org/officeDocument/2006/relationships/slide" Target="slides/slide327.xml"/><Relationship Id="rId33" Type="http://schemas.openxmlformats.org/officeDocument/2006/relationships/slide" Target="slides/slide31.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30.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9.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8.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7.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6.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5.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4.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3.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2.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1.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notesMaster" Target="notesMasters/notesMaster1.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4473183-6EB9-4535-A36A-AB5AD5D60B0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416A8EFA-FB56-45E9-B9BB-24DA5034F693}">
      <dgm:prSet/>
      <dgm:spPr/>
      <dgm:t>
        <a:bodyPr/>
        <a:lstStyle/>
        <a:p>
          <a:r>
            <a:rPr kumimoji="1" lang="zh-CN" dirty="0"/>
            <a:t>总则</a:t>
          </a:r>
          <a:endParaRPr lang="en-US" dirty="0"/>
        </a:p>
      </dgm:t>
    </dgm:pt>
    <dgm:pt modelId="{260F25C0-5CA6-44DC-9CB4-8220FB4E9939}" cxnId="{42D475FC-0D8A-4508-B299-7F125E0F0B91}" type="parTrans">
      <dgm:prSet/>
      <dgm:spPr/>
      <dgm:t>
        <a:bodyPr/>
        <a:lstStyle/>
        <a:p>
          <a:endParaRPr lang="en-US"/>
        </a:p>
      </dgm:t>
    </dgm:pt>
    <dgm:pt modelId="{BCCBD42F-A203-4C67-92EB-FBEDE99553BD}" cxnId="{42D475FC-0D8A-4508-B299-7F125E0F0B91}" type="sibTrans">
      <dgm:prSet/>
      <dgm:spPr/>
      <dgm:t>
        <a:bodyPr/>
        <a:lstStyle/>
        <a:p>
          <a:endParaRPr lang="en-US"/>
        </a:p>
      </dgm:t>
    </dgm:pt>
    <dgm:pt modelId="{FA22F059-2580-4898-A3D6-47DFF487FD13}">
      <dgm:prSet/>
      <dgm:spPr/>
      <dgm:t>
        <a:bodyPr/>
        <a:lstStyle/>
        <a:p>
          <a:r>
            <a:rPr kumimoji="1" lang="zh-CN" dirty="0"/>
            <a:t>物权</a:t>
          </a:r>
          <a:endParaRPr lang="en-US" dirty="0"/>
        </a:p>
      </dgm:t>
    </dgm:pt>
    <dgm:pt modelId="{17C30165-C53B-4549-BD62-D0B23E3B27FB}" cxnId="{83CC6C04-0E86-4D29-9E72-B1D2CB2636FA}" type="parTrans">
      <dgm:prSet/>
      <dgm:spPr/>
      <dgm:t>
        <a:bodyPr/>
        <a:lstStyle/>
        <a:p>
          <a:endParaRPr lang="en-US"/>
        </a:p>
      </dgm:t>
    </dgm:pt>
    <dgm:pt modelId="{DC20B202-88E2-46B1-8011-AD74B3567C4A}" cxnId="{83CC6C04-0E86-4D29-9E72-B1D2CB2636FA}" type="sibTrans">
      <dgm:prSet/>
      <dgm:spPr/>
      <dgm:t>
        <a:bodyPr/>
        <a:lstStyle/>
        <a:p>
          <a:endParaRPr lang="en-US"/>
        </a:p>
      </dgm:t>
    </dgm:pt>
    <dgm:pt modelId="{DA8AC170-DF74-422B-B9D1-DBAAC62E6C51}">
      <dgm:prSet/>
      <dgm:spPr/>
      <dgm:t>
        <a:bodyPr/>
        <a:lstStyle/>
        <a:p>
          <a:r>
            <a:rPr lang="en-US" dirty="0" err="1"/>
            <a:t>合同编</a:t>
          </a:r>
          <a:endParaRPr lang="en-US" dirty="0"/>
        </a:p>
      </dgm:t>
    </dgm:pt>
    <dgm:pt modelId="{4DF0DBC8-EE6C-4458-B891-FCB73CA233E3}" cxnId="{07F5C52D-7DB1-412C-8343-4FF471D831D0}" type="parTrans">
      <dgm:prSet/>
      <dgm:spPr/>
      <dgm:t>
        <a:bodyPr/>
        <a:lstStyle/>
        <a:p>
          <a:endParaRPr lang="en-US"/>
        </a:p>
      </dgm:t>
    </dgm:pt>
    <dgm:pt modelId="{1495D27F-E367-469A-8D1B-F95651BD4598}" cxnId="{07F5C52D-7DB1-412C-8343-4FF471D831D0}" type="sibTrans">
      <dgm:prSet/>
      <dgm:spPr/>
      <dgm:t>
        <a:bodyPr/>
        <a:lstStyle/>
        <a:p>
          <a:endParaRPr lang="en-US"/>
        </a:p>
      </dgm:t>
    </dgm:pt>
    <dgm:pt modelId="{8AF23EF0-C5F7-44C9-85AA-E751015202A9}">
      <dgm:prSet/>
      <dgm:spPr/>
      <dgm:t>
        <a:bodyPr/>
        <a:lstStyle/>
        <a:p>
          <a:r>
            <a:rPr kumimoji="1" lang="zh-CN"/>
            <a:t>人格权</a:t>
          </a:r>
          <a:endParaRPr lang="en-US"/>
        </a:p>
      </dgm:t>
    </dgm:pt>
    <dgm:pt modelId="{9DF57552-B3FC-4ED9-8DD6-230E5011C1A9}" cxnId="{80D4F34A-4EAB-46E6-9169-D7FE3D2CDBB5}" type="parTrans">
      <dgm:prSet/>
      <dgm:spPr/>
      <dgm:t>
        <a:bodyPr/>
        <a:lstStyle/>
        <a:p>
          <a:endParaRPr lang="en-US"/>
        </a:p>
      </dgm:t>
    </dgm:pt>
    <dgm:pt modelId="{BA543DFC-06C0-44BD-BADC-D2884A5174B2}" cxnId="{80D4F34A-4EAB-46E6-9169-D7FE3D2CDBB5}" type="sibTrans">
      <dgm:prSet/>
      <dgm:spPr/>
      <dgm:t>
        <a:bodyPr/>
        <a:lstStyle/>
        <a:p>
          <a:endParaRPr lang="en-US"/>
        </a:p>
      </dgm:t>
    </dgm:pt>
    <dgm:pt modelId="{56AAACD8-B87A-4489-9F23-C46A496E6E87}">
      <dgm:prSet/>
      <dgm:spPr/>
      <dgm:t>
        <a:bodyPr/>
        <a:lstStyle/>
        <a:p>
          <a:r>
            <a:rPr kumimoji="1" lang="zh-CN" dirty="0"/>
            <a:t>婚姻家庭</a:t>
          </a:r>
          <a:endParaRPr lang="en-US" dirty="0"/>
        </a:p>
      </dgm:t>
    </dgm:pt>
    <dgm:pt modelId="{1A28AE32-2924-474C-8D89-63C8C14E4718}" cxnId="{4210A7C8-FB0A-4FD0-8222-D2E73BA31766}" type="parTrans">
      <dgm:prSet/>
      <dgm:spPr/>
      <dgm:t>
        <a:bodyPr/>
        <a:lstStyle/>
        <a:p>
          <a:endParaRPr lang="en-US"/>
        </a:p>
      </dgm:t>
    </dgm:pt>
    <dgm:pt modelId="{9AAA2249-37C9-47F9-AEA6-6EF70F034FFD}" cxnId="{4210A7C8-FB0A-4FD0-8222-D2E73BA31766}" type="sibTrans">
      <dgm:prSet/>
      <dgm:spPr/>
      <dgm:t>
        <a:bodyPr/>
        <a:lstStyle/>
        <a:p>
          <a:endParaRPr lang="en-US"/>
        </a:p>
      </dgm:t>
    </dgm:pt>
    <dgm:pt modelId="{3A9DA55E-4C45-429D-8728-39CF25C1B2CB}">
      <dgm:prSet/>
      <dgm:spPr/>
      <dgm:t>
        <a:bodyPr/>
        <a:lstStyle/>
        <a:p>
          <a:r>
            <a:rPr kumimoji="1" lang="zh-CN"/>
            <a:t>继承</a:t>
          </a:r>
          <a:endParaRPr lang="en-US"/>
        </a:p>
      </dgm:t>
    </dgm:pt>
    <dgm:pt modelId="{B2D0AA2A-ED08-4263-892A-D7A68E211107}" cxnId="{2DCC3DA5-1E5D-4806-802F-C7FF741B57C5}" type="parTrans">
      <dgm:prSet/>
      <dgm:spPr/>
      <dgm:t>
        <a:bodyPr/>
        <a:lstStyle/>
        <a:p>
          <a:endParaRPr lang="en-US"/>
        </a:p>
      </dgm:t>
    </dgm:pt>
    <dgm:pt modelId="{906AE881-7DF0-46DE-942D-88EBB397A428}" cxnId="{2DCC3DA5-1E5D-4806-802F-C7FF741B57C5}" type="sibTrans">
      <dgm:prSet/>
      <dgm:spPr/>
      <dgm:t>
        <a:bodyPr/>
        <a:lstStyle/>
        <a:p>
          <a:endParaRPr lang="en-US"/>
        </a:p>
      </dgm:t>
    </dgm:pt>
    <dgm:pt modelId="{3F12AACD-B9C0-4185-BDC0-9F3EA19C2ACA}">
      <dgm:prSet/>
      <dgm:spPr/>
      <dgm:t>
        <a:bodyPr/>
        <a:lstStyle/>
        <a:p>
          <a:r>
            <a:rPr kumimoji="1" lang="zh-CN" dirty="0"/>
            <a:t>侵权</a:t>
          </a:r>
          <a:endParaRPr lang="en-US" dirty="0"/>
        </a:p>
      </dgm:t>
    </dgm:pt>
    <dgm:pt modelId="{7AB8EDA1-BE04-4349-AA2E-BA020640D516}" cxnId="{47436BB2-8F12-4C24-89EB-BF371B6F88EC}" type="parTrans">
      <dgm:prSet/>
      <dgm:spPr/>
      <dgm:t>
        <a:bodyPr/>
        <a:lstStyle/>
        <a:p>
          <a:endParaRPr lang="en-US"/>
        </a:p>
      </dgm:t>
    </dgm:pt>
    <dgm:pt modelId="{1B5EF11F-F18D-4CC8-BBB5-6743CB3152C9}" cxnId="{47436BB2-8F12-4C24-89EB-BF371B6F88EC}" type="sibTrans">
      <dgm:prSet/>
      <dgm:spPr/>
      <dgm:t>
        <a:bodyPr/>
        <a:lstStyle/>
        <a:p>
          <a:endParaRPr lang="en-US"/>
        </a:p>
      </dgm:t>
    </dgm:pt>
    <dgm:pt modelId="{4D785C5A-61AD-B84A-9EF6-ECBF35500888}" type="pres">
      <dgm:prSet presAssocID="{B4473183-6EB9-4535-A36A-AB5AD5D60B0C}" presName="Name0" presStyleCnt="0">
        <dgm:presLayoutVars>
          <dgm:dir/>
          <dgm:animLvl val="lvl"/>
          <dgm:resizeHandles val="exact"/>
        </dgm:presLayoutVars>
      </dgm:prSet>
      <dgm:spPr/>
      <dgm:t>
        <a:bodyPr/>
        <a:lstStyle/>
        <a:p>
          <a:endParaRPr lang="zh-CN" altLang="en-US"/>
        </a:p>
      </dgm:t>
    </dgm:pt>
    <dgm:pt modelId="{984FCEAF-7FB7-AA4D-9A74-D6BBA94C6E79}" type="pres">
      <dgm:prSet presAssocID="{416A8EFA-FB56-45E9-B9BB-24DA5034F693}" presName="linNode" presStyleCnt="0"/>
      <dgm:spPr/>
    </dgm:pt>
    <dgm:pt modelId="{677D32B6-05E7-634B-96AA-D2CF5B1AD2C4}" type="pres">
      <dgm:prSet presAssocID="{416A8EFA-FB56-45E9-B9BB-24DA5034F693}" presName="parentText" presStyleLbl="node1" presStyleIdx="0" presStyleCnt="7" custLinFactNeighborX="-87758" custLinFactNeighborY="3472">
        <dgm:presLayoutVars>
          <dgm:chMax val="1"/>
          <dgm:bulletEnabled val="1"/>
        </dgm:presLayoutVars>
      </dgm:prSet>
      <dgm:spPr/>
      <dgm:t>
        <a:bodyPr/>
        <a:lstStyle/>
        <a:p>
          <a:endParaRPr lang="zh-CN" altLang="en-US"/>
        </a:p>
      </dgm:t>
    </dgm:pt>
    <dgm:pt modelId="{75BDEE35-932C-C541-96AE-B29621EBF9DA}" type="pres">
      <dgm:prSet presAssocID="{BCCBD42F-A203-4C67-92EB-FBEDE99553BD}" presName="sp" presStyleCnt="0"/>
      <dgm:spPr/>
    </dgm:pt>
    <dgm:pt modelId="{B5F9178E-8077-514C-A607-7BAD8F82831B}" type="pres">
      <dgm:prSet presAssocID="{FA22F059-2580-4898-A3D6-47DFF487FD13}" presName="linNode" presStyleCnt="0"/>
      <dgm:spPr/>
    </dgm:pt>
    <dgm:pt modelId="{7496ECC5-8939-BF4B-B996-80C6A058BBFF}" type="pres">
      <dgm:prSet presAssocID="{FA22F059-2580-4898-A3D6-47DFF487FD13}" presName="parentText" presStyleLbl="node1" presStyleIdx="1" presStyleCnt="7" custLinFactNeighborX="-88393" custLinFactNeighborY="1637">
        <dgm:presLayoutVars>
          <dgm:chMax val="1"/>
          <dgm:bulletEnabled val="1"/>
        </dgm:presLayoutVars>
      </dgm:prSet>
      <dgm:spPr/>
      <dgm:t>
        <a:bodyPr/>
        <a:lstStyle/>
        <a:p>
          <a:endParaRPr lang="zh-CN" altLang="en-US"/>
        </a:p>
      </dgm:t>
    </dgm:pt>
    <dgm:pt modelId="{9D2E0063-76C3-7B4F-BBD0-89522E0DF2A9}" type="pres">
      <dgm:prSet presAssocID="{DC20B202-88E2-46B1-8011-AD74B3567C4A}" presName="sp" presStyleCnt="0"/>
      <dgm:spPr/>
    </dgm:pt>
    <dgm:pt modelId="{1D79B12C-24AF-2B46-B4D1-B8C55C923BC9}" type="pres">
      <dgm:prSet presAssocID="{DA8AC170-DF74-422B-B9D1-DBAAC62E6C51}" presName="linNode" presStyleCnt="0"/>
      <dgm:spPr/>
    </dgm:pt>
    <dgm:pt modelId="{11DC8AB8-84C8-5E48-8E58-6583C2FE386E}" type="pres">
      <dgm:prSet presAssocID="{DA8AC170-DF74-422B-B9D1-DBAAC62E6C51}" presName="parentText" presStyleLbl="node1" presStyleIdx="2" presStyleCnt="7" custLinFactNeighborX="-89742" custLinFactNeighborY="1636">
        <dgm:presLayoutVars>
          <dgm:chMax val="1"/>
          <dgm:bulletEnabled val="1"/>
        </dgm:presLayoutVars>
      </dgm:prSet>
      <dgm:spPr/>
      <dgm:t>
        <a:bodyPr/>
        <a:lstStyle/>
        <a:p>
          <a:endParaRPr lang="zh-CN" altLang="en-US"/>
        </a:p>
      </dgm:t>
    </dgm:pt>
    <dgm:pt modelId="{AF3B72E0-B65E-A24C-BEA5-2898494CB033}" type="pres">
      <dgm:prSet presAssocID="{1495D27F-E367-469A-8D1B-F95651BD4598}" presName="sp" presStyleCnt="0"/>
      <dgm:spPr/>
    </dgm:pt>
    <dgm:pt modelId="{14AC07CC-6640-A440-9341-7FD18CFA4ADB}" type="pres">
      <dgm:prSet presAssocID="{8AF23EF0-C5F7-44C9-85AA-E751015202A9}" presName="linNode" presStyleCnt="0"/>
      <dgm:spPr/>
    </dgm:pt>
    <dgm:pt modelId="{7DF0D688-7411-CB4A-976B-E4D1991EF599}" type="pres">
      <dgm:prSet presAssocID="{8AF23EF0-C5F7-44C9-85AA-E751015202A9}" presName="parentText" presStyleLbl="node1" presStyleIdx="3" presStyleCnt="7" custLinFactNeighborX="-89742" custLinFactNeighborY="3403">
        <dgm:presLayoutVars>
          <dgm:chMax val="1"/>
          <dgm:bulletEnabled val="1"/>
        </dgm:presLayoutVars>
      </dgm:prSet>
      <dgm:spPr/>
      <dgm:t>
        <a:bodyPr/>
        <a:lstStyle/>
        <a:p>
          <a:endParaRPr lang="zh-CN" altLang="en-US"/>
        </a:p>
      </dgm:t>
    </dgm:pt>
    <dgm:pt modelId="{D09170C5-16E2-DE49-8445-9F2BE7A7256D}" type="pres">
      <dgm:prSet presAssocID="{BA543DFC-06C0-44BD-BADC-D2884A5174B2}" presName="sp" presStyleCnt="0"/>
      <dgm:spPr/>
    </dgm:pt>
    <dgm:pt modelId="{A5B6E888-EB0B-FA4E-A3EF-E9D463673232}" type="pres">
      <dgm:prSet presAssocID="{56AAACD8-B87A-4489-9F23-C46A496E6E87}" presName="linNode" presStyleCnt="0"/>
      <dgm:spPr/>
    </dgm:pt>
    <dgm:pt modelId="{6170B990-A278-EB47-971D-0652D915ABD2}" type="pres">
      <dgm:prSet presAssocID="{56AAACD8-B87A-4489-9F23-C46A496E6E87}" presName="parentText" presStyleLbl="node1" presStyleIdx="4" presStyleCnt="7" custLinFactNeighborX="-87758">
        <dgm:presLayoutVars>
          <dgm:chMax val="1"/>
          <dgm:bulletEnabled val="1"/>
        </dgm:presLayoutVars>
      </dgm:prSet>
      <dgm:spPr/>
      <dgm:t>
        <a:bodyPr/>
        <a:lstStyle/>
        <a:p>
          <a:endParaRPr lang="zh-CN" altLang="en-US"/>
        </a:p>
      </dgm:t>
    </dgm:pt>
    <dgm:pt modelId="{B23AC895-550C-BC4F-9833-050B5BA28456}" type="pres">
      <dgm:prSet presAssocID="{9AAA2249-37C9-47F9-AEA6-6EF70F034FFD}" presName="sp" presStyleCnt="0"/>
      <dgm:spPr/>
    </dgm:pt>
    <dgm:pt modelId="{9AE4DDF8-114D-1547-8947-F9811DC06E87}" type="pres">
      <dgm:prSet presAssocID="{3A9DA55E-4C45-429D-8728-39CF25C1B2CB}" presName="linNode" presStyleCnt="0"/>
      <dgm:spPr/>
    </dgm:pt>
    <dgm:pt modelId="{49EB172A-10A4-624E-A0FD-22A171DA00C3}" type="pres">
      <dgm:prSet presAssocID="{3A9DA55E-4C45-429D-8728-39CF25C1B2CB}" presName="parentText" presStyleLbl="node1" presStyleIdx="5" presStyleCnt="7" custLinFactNeighborX="-86767" custLinFactNeighborY="-3272">
        <dgm:presLayoutVars>
          <dgm:chMax val="1"/>
          <dgm:bulletEnabled val="1"/>
        </dgm:presLayoutVars>
      </dgm:prSet>
      <dgm:spPr/>
      <dgm:t>
        <a:bodyPr/>
        <a:lstStyle/>
        <a:p>
          <a:endParaRPr lang="zh-CN" altLang="en-US"/>
        </a:p>
      </dgm:t>
    </dgm:pt>
    <dgm:pt modelId="{5EDD1B33-E366-B440-8618-FEDFE0CA68BF}" type="pres">
      <dgm:prSet presAssocID="{906AE881-7DF0-46DE-942D-88EBB397A428}" presName="sp" presStyleCnt="0"/>
      <dgm:spPr/>
    </dgm:pt>
    <dgm:pt modelId="{8A90DF8C-257C-1444-8FE9-C4E517F85B60}" type="pres">
      <dgm:prSet presAssocID="{3F12AACD-B9C0-4185-BDC0-9F3EA19C2ACA}" presName="linNode" presStyleCnt="0"/>
      <dgm:spPr/>
    </dgm:pt>
    <dgm:pt modelId="{1614BDEF-D7FB-4345-867C-5B9166B48E0D}" type="pres">
      <dgm:prSet presAssocID="{3F12AACD-B9C0-4185-BDC0-9F3EA19C2ACA}" presName="parentText" presStyleLbl="node1" presStyleIdx="6" presStyleCnt="7" custLinFactNeighborX="-89246" custLinFactNeighborY="-8180">
        <dgm:presLayoutVars>
          <dgm:chMax val="1"/>
          <dgm:bulletEnabled val="1"/>
        </dgm:presLayoutVars>
      </dgm:prSet>
      <dgm:spPr/>
      <dgm:t>
        <a:bodyPr/>
        <a:lstStyle/>
        <a:p>
          <a:endParaRPr lang="zh-CN" altLang="en-US"/>
        </a:p>
      </dgm:t>
    </dgm:pt>
  </dgm:ptLst>
  <dgm:cxnLst>
    <dgm:cxn modelId="{3A57D9A5-836A-194F-BAFD-82A7F7A25963}" type="presOf" srcId="{B4473183-6EB9-4535-A36A-AB5AD5D60B0C}" destId="{4D785C5A-61AD-B84A-9EF6-ECBF35500888}" srcOrd="0" destOrd="0" presId="urn:microsoft.com/office/officeart/2005/8/layout/vList5"/>
    <dgm:cxn modelId="{4210A7C8-FB0A-4FD0-8222-D2E73BA31766}" srcId="{B4473183-6EB9-4535-A36A-AB5AD5D60B0C}" destId="{56AAACD8-B87A-4489-9F23-C46A496E6E87}" srcOrd="4" destOrd="0" parTransId="{1A28AE32-2924-474C-8D89-63C8C14E4718}" sibTransId="{9AAA2249-37C9-47F9-AEA6-6EF70F034FFD}"/>
    <dgm:cxn modelId="{47436BB2-8F12-4C24-89EB-BF371B6F88EC}" srcId="{B4473183-6EB9-4535-A36A-AB5AD5D60B0C}" destId="{3F12AACD-B9C0-4185-BDC0-9F3EA19C2ACA}" srcOrd="6" destOrd="0" parTransId="{7AB8EDA1-BE04-4349-AA2E-BA020640D516}" sibTransId="{1B5EF11F-F18D-4CC8-BBB5-6743CB3152C9}"/>
    <dgm:cxn modelId="{C13B8E0C-CC87-D344-8AC7-A4B981CEE2DD}" type="presOf" srcId="{3A9DA55E-4C45-429D-8728-39CF25C1B2CB}" destId="{49EB172A-10A4-624E-A0FD-22A171DA00C3}" srcOrd="0" destOrd="0" presId="urn:microsoft.com/office/officeart/2005/8/layout/vList5"/>
    <dgm:cxn modelId="{80D4F34A-4EAB-46E6-9169-D7FE3D2CDBB5}" srcId="{B4473183-6EB9-4535-A36A-AB5AD5D60B0C}" destId="{8AF23EF0-C5F7-44C9-85AA-E751015202A9}" srcOrd="3" destOrd="0" parTransId="{9DF57552-B3FC-4ED9-8DD6-230E5011C1A9}" sibTransId="{BA543DFC-06C0-44BD-BADC-D2884A5174B2}"/>
    <dgm:cxn modelId="{07F5C52D-7DB1-412C-8343-4FF471D831D0}" srcId="{B4473183-6EB9-4535-A36A-AB5AD5D60B0C}" destId="{DA8AC170-DF74-422B-B9D1-DBAAC62E6C51}" srcOrd="2" destOrd="0" parTransId="{4DF0DBC8-EE6C-4458-B891-FCB73CA233E3}" sibTransId="{1495D27F-E367-469A-8D1B-F95651BD4598}"/>
    <dgm:cxn modelId="{3AC6501C-DBE3-AD49-9552-37604A680DAD}" type="presOf" srcId="{56AAACD8-B87A-4489-9F23-C46A496E6E87}" destId="{6170B990-A278-EB47-971D-0652D915ABD2}" srcOrd="0" destOrd="0" presId="urn:microsoft.com/office/officeart/2005/8/layout/vList5"/>
    <dgm:cxn modelId="{2D93374F-CA31-8B4F-BA7E-BA7655DAE5DE}" type="presOf" srcId="{3F12AACD-B9C0-4185-BDC0-9F3EA19C2ACA}" destId="{1614BDEF-D7FB-4345-867C-5B9166B48E0D}" srcOrd="0" destOrd="0" presId="urn:microsoft.com/office/officeart/2005/8/layout/vList5"/>
    <dgm:cxn modelId="{2DCC3DA5-1E5D-4806-802F-C7FF741B57C5}" srcId="{B4473183-6EB9-4535-A36A-AB5AD5D60B0C}" destId="{3A9DA55E-4C45-429D-8728-39CF25C1B2CB}" srcOrd="5" destOrd="0" parTransId="{B2D0AA2A-ED08-4263-892A-D7A68E211107}" sibTransId="{906AE881-7DF0-46DE-942D-88EBB397A428}"/>
    <dgm:cxn modelId="{7D0C3CC5-704A-774C-8787-50B33D24256D}" type="presOf" srcId="{FA22F059-2580-4898-A3D6-47DFF487FD13}" destId="{7496ECC5-8939-BF4B-B996-80C6A058BBFF}" srcOrd="0" destOrd="0" presId="urn:microsoft.com/office/officeart/2005/8/layout/vList5"/>
    <dgm:cxn modelId="{0451D8A8-1436-F840-95C9-78D6386E96F8}" type="presOf" srcId="{DA8AC170-DF74-422B-B9D1-DBAAC62E6C51}" destId="{11DC8AB8-84C8-5E48-8E58-6583C2FE386E}" srcOrd="0" destOrd="0" presId="urn:microsoft.com/office/officeart/2005/8/layout/vList5"/>
    <dgm:cxn modelId="{83CC6C04-0E86-4D29-9E72-B1D2CB2636FA}" srcId="{B4473183-6EB9-4535-A36A-AB5AD5D60B0C}" destId="{FA22F059-2580-4898-A3D6-47DFF487FD13}" srcOrd="1" destOrd="0" parTransId="{17C30165-C53B-4549-BD62-D0B23E3B27FB}" sibTransId="{DC20B202-88E2-46B1-8011-AD74B3567C4A}"/>
    <dgm:cxn modelId="{C6A64AC9-A25D-834C-91B0-16136BD78969}" type="presOf" srcId="{8AF23EF0-C5F7-44C9-85AA-E751015202A9}" destId="{7DF0D688-7411-CB4A-976B-E4D1991EF599}" srcOrd="0" destOrd="0" presId="urn:microsoft.com/office/officeart/2005/8/layout/vList5"/>
    <dgm:cxn modelId="{42D475FC-0D8A-4508-B299-7F125E0F0B91}" srcId="{B4473183-6EB9-4535-A36A-AB5AD5D60B0C}" destId="{416A8EFA-FB56-45E9-B9BB-24DA5034F693}" srcOrd="0" destOrd="0" parTransId="{260F25C0-5CA6-44DC-9CB4-8220FB4E9939}" sibTransId="{BCCBD42F-A203-4C67-92EB-FBEDE99553BD}"/>
    <dgm:cxn modelId="{ED74AF64-E49A-B344-BCB0-5EBA461B8AF3}" type="presOf" srcId="{416A8EFA-FB56-45E9-B9BB-24DA5034F693}" destId="{677D32B6-05E7-634B-96AA-D2CF5B1AD2C4}" srcOrd="0" destOrd="0" presId="urn:microsoft.com/office/officeart/2005/8/layout/vList5"/>
    <dgm:cxn modelId="{63690493-FC2D-B447-BBAF-03A4F8963695}" type="presParOf" srcId="{4D785C5A-61AD-B84A-9EF6-ECBF35500888}" destId="{984FCEAF-7FB7-AA4D-9A74-D6BBA94C6E79}" srcOrd="0" destOrd="0" presId="urn:microsoft.com/office/officeart/2005/8/layout/vList5"/>
    <dgm:cxn modelId="{53F033E3-1926-C24C-9143-20F9F48C39D1}" type="presParOf" srcId="{984FCEAF-7FB7-AA4D-9A74-D6BBA94C6E79}" destId="{677D32B6-05E7-634B-96AA-D2CF5B1AD2C4}" srcOrd="0" destOrd="0" presId="urn:microsoft.com/office/officeart/2005/8/layout/vList5"/>
    <dgm:cxn modelId="{43A866C2-EB23-304F-9E0A-35171ABAB0E7}" type="presParOf" srcId="{4D785C5A-61AD-B84A-9EF6-ECBF35500888}" destId="{75BDEE35-932C-C541-96AE-B29621EBF9DA}" srcOrd="1" destOrd="0" presId="urn:microsoft.com/office/officeart/2005/8/layout/vList5"/>
    <dgm:cxn modelId="{0B05FFB1-C754-A94D-B7CD-607A17FFB446}" type="presParOf" srcId="{4D785C5A-61AD-B84A-9EF6-ECBF35500888}" destId="{B5F9178E-8077-514C-A607-7BAD8F82831B}" srcOrd="2" destOrd="0" presId="urn:microsoft.com/office/officeart/2005/8/layout/vList5"/>
    <dgm:cxn modelId="{9BA77605-CEFD-8940-A6EE-25455266F7EA}" type="presParOf" srcId="{B5F9178E-8077-514C-A607-7BAD8F82831B}" destId="{7496ECC5-8939-BF4B-B996-80C6A058BBFF}" srcOrd="0" destOrd="0" presId="urn:microsoft.com/office/officeart/2005/8/layout/vList5"/>
    <dgm:cxn modelId="{ADB17DDE-0E79-8D4D-8486-4DEE8BF887C5}" type="presParOf" srcId="{4D785C5A-61AD-B84A-9EF6-ECBF35500888}" destId="{9D2E0063-76C3-7B4F-BBD0-89522E0DF2A9}" srcOrd="3" destOrd="0" presId="urn:microsoft.com/office/officeart/2005/8/layout/vList5"/>
    <dgm:cxn modelId="{E24F5D24-26F3-AF4F-BB7D-7C7BB37744D8}" type="presParOf" srcId="{4D785C5A-61AD-B84A-9EF6-ECBF35500888}" destId="{1D79B12C-24AF-2B46-B4D1-B8C55C923BC9}" srcOrd="4" destOrd="0" presId="urn:microsoft.com/office/officeart/2005/8/layout/vList5"/>
    <dgm:cxn modelId="{D21FAC44-EE1D-CC43-9251-CA5EF3BEF2A8}" type="presParOf" srcId="{1D79B12C-24AF-2B46-B4D1-B8C55C923BC9}" destId="{11DC8AB8-84C8-5E48-8E58-6583C2FE386E}" srcOrd="0" destOrd="0" presId="urn:microsoft.com/office/officeart/2005/8/layout/vList5"/>
    <dgm:cxn modelId="{A6CF4B8D-6307-824C-A8DA-1DD4420EBABE}" type="presParOf" srcId="{4D785C5A-61AD-B84A-9EF6-ECBF35500888}" destId="{AF3B72E0-B65E-A24C-BEA5-2898494CB033}" srcOrd="5" destOrd="0" presId="urn:microsoft.com/office/officeart/2005/8/layout/vList5"/>
    <dgm:cxn modelId="{546A0A1A-6E0A-6942-AFE3-26BB3DC2A39D}" type="presParOf" srcId="{4D785C5A-61AD-B84A-9EF6-ECBF35500888}" destId="{14AC07CC-6640-A440-9341-7FD18CFA4ADB}" srcOrd="6" destOrd="0" presId="urn:microsoft.com/office/officeart/2005/8/layout/vList5"/>
    <dgm:cxn modelId="{BE8D3D0D-A42C-8C43-8B35-9A4F1D7581FE}" type="presParOf" srcId="{14AC07CC-6640-A440-9341-7FD18CFA4ADB}" destId="{7DF0D688-7411-CB4A-976B-E4D1991EF599}" srcOrd="0" destOrd="0" presId="urn:microsoft.com/office/officeart/2005/8/layout/vList5"/>
    <dgm:cxn modelId="{FEDF917A-F0CF-FA47-9B4F-4942558A895C}" type="presParOf" srcId="{4D785C5A-61AD-B84A-9EF6-ECBF35500888}" destId="{D09170C5-16E2-DE49-8445-9F2BE7A7256D}" srcOrd="7" destOrd="0" presId="urn:microsoft.com/office/officeart/2005/8/layout/vList5"/>
    <dgm:cxn modelId="{8876C0AF-9660-4A48-998C-72C688F75C50}" type="presParOf" srcId="{4D785C5A-61AD-B84A-9EF6-ECBF35500888}" destId="{A5B6E888-EB0B-FA4E-A3EF-E9D463673232}" srcOrd="8" destOrd="0" presId="urn:microsoft.com/office/officeart/2005/8/layout/vList5"/>
    <dgm:cxn modelId="{8A720597-13B4-0F4B-98C0-B16AFB1871B0}" type="presParOf" srcId="{A5B6E888-EB0B-FA4E-A3EF-E9D463673232}" destId="{6170B990-A278-EB47-971D-0652D915ABD2}" srcOrd="0" destOrd="0" presId="urn:microsoft.com/office/officeart/2005/8/layout/vList5"/>
    <dgm:cxn modelId="{C95F645B-56A1-E14C-B23E-9E103243DB65}" type="presParOf" srcId="{4D785C5A-61AD-B84A-9EF6-ECBF35500888}" destId="{B23AC895-550C-BC4F-9833-050B5BA28456}" srcOrd="9" destOrd="0" presId="urn:microsoft.com/office/officeart/2005/8/layout/vList5"/>
    <dgm:cxn modelId="{A765601F-89CE-914E-A685-321C428C5A23}" type="presParOf" srcId="{4D785C5A-61AD-B84A-9EF6-ECBF35500888}" destId="{9AE4DDF8-114D-1547-8947-F9811DC06E87}" srcOrd="10" destOrd="0" presId="urn:microsoft.com/office/officeart/2005/8/layout/vList5"/>
    <dgm:cxn modelId="{6AB5E4F9-C377-C54C-856D-96EEEAA3E0E8}" type="presParOf" srcId="{9AE4DDF8-114D-1547-8947-F9811DC06E87}" destId="{49EB172A-10A4-624E-A0FD-22A171DA00C3}" srcOrd="0" destOrd="0" presId="urn:microsoft.com/office/officeart/2005/8/layout/vList5"/>
    <dgm:cxn modelId="{A5D60368-DC5B-8C45-A2B9-BEBA94CA084E}" type="presParOf" srcId="{4D785C5A-61AD-B84A-9EF6-ECBF35500888}" destId="{5EDD1B33-E366-B440-8618-FEDFE0CA68BF}" srcOrd="11" destOrd="0" presId="urn:microsoft.com/office/officeart/2005/8/layout/vList5"/>
    <dgm:cxn modelId="{BDED7D71-89CE-6C45-ADA6-02118370980F}" type="presParOf" srcId="{4D785C5A-61AD-B84A-9EF6-ECBF35500888}" destId="{8A90DF8C-257C-1444-8FE9-C4E517F85B60}" srcOrd="12" destOrd="0" presId="urn:microsoft.com/office/officeart/2005/8/layout/vList5"/>
    <dgm:cxn modelId="{8B4EA87E-1623-2544-99F8-F24E271765EE}" type="presParOf" srcId="{8A90DF8C-257C-1444-8FE9-C4E517F85B60}" destId="{1614BDEF-D7FB-4345-867C-5B9166B48E0D}"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7CA3A5-C706-C14A-888D-DFE7A2EB1542}"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zh-CN" altLang="en-US"/>
        </a:p>
      </dgm:t>
    </dgm:pt>
    <dgm:pt modelId="{2A54FF15-6CF9-9544-848B-4C1E7EA67238}">
      <dgm:prSet phldrT="[文本]"/>
      <dgm:spPr/>
      <dgm:t>
        <a:bodyPr/>
        <a:lstStyle/>
        <a:p>
          <a:r>
            <a:rPr lang="zh-CN" altLang="en-US" dirty="0"/>
            <a:t>一时性合同</a:t>
          </a:r>
        </a:p>
      </dgm:t>
    </dgm:pt>
    <dgm:pt modelId="{5F48A5ED-39FD-4B40-977C-FA69468D038C}" cxnId="{AB457C68-A153-2A4F-BEDD-2092AAB2ECE0}" type="parTrans">
      <dgm:prSet/>
      <dgm:spPr/>
      <dgm:t>
        <a:bodyPr/>
        <a:lstStyle/>
        <a:p>
          <a:endParaRPr lang="zh-CN" altLang="en-US"/>
        </a:p>
      </dgm:t>
    </dgm:pt>
    <dgm:pt modelId="{A4827592-C457-5D43-AC52-ACC1F0473CD7}" cxnId="{AB457C68-A153-2A4F-BEDD-2092AAB2ECE0}" type="sibTrans">
      <dgm:prSet/>
      <dgm:spPr/>
      <dgm:t>
        <a:bodyPr/>
        <a:lstStyle/>
        <a:p>
          <a:endParaRPr lang="zh-CN" altLang="en-US"/>
        </a:p>
      </dgm:t>
    </dgm:pt>
    <dgm:pt modelId="{B9856738-A91B-2943-ABDE-6AD72A38B3EB}">
      <dgm:prSet phldrT="[文本]"/>
      <dgm:spPr/>
      <dgm:t>
        <a:bodyPr/>
        <a:lstStyle/>
        <a:p>
          <a:r>
            <a:rPr lang="zh-CN" altLang="en-US" dirty="0"/>
            <a:t>一次给付</a:t>
          </a:r>
        </a:p>
      </dgm:t>
    </dgm:pt>
    <dgm:pt modelId="{9B9CD5E3-20AB-9846-B4E0-F12C9ECC7630}" cxnId="{1AA75E58-C618-9E44-9974-AF08907406A2}" type="parTrans">
      <dgm:prSet/>
      <dgm:spPr/>
      <dgm:t>
        <a:bodyPr/>
        <a:lstStyle/>
        <a:p>
          <a:endParaRPr lang="zh-CN" altLang="en-US"/>
        </a:p>
      </dgm:t>
    </dgm:pt>
    <dgm:pt modelId="{73990B55-B7BD-D14B-965D-EA625B832078}" cxnId="{1AA75E58-C618-9E44-9974-AF08907406A2}" type="sibTrans">
      <dgm:prSet/>
      <dgm:spPr/>
      <dgm:t>
        <a:bodyPr/>
        <a:lstStyle/>
        <a:p>
          <a:endParaRPr lang="zh-CN" altLang="en-US"/>
        </a:p>
      </dgm:t>
    </dgm:pt>
    <dgm:pt modelId="{878D8169-048A-9644-BF09-A3AF811FFAE1}">
      <dgm:prSet phldrT="[文本]"/>
      <dgm:spPr/>
      <dgm:t>
        <a:bodyPr/>
        <a:lstStyle/>
        <a:p>
          <a:r>
            <a:rPr lang="zh-CN" altLang="en-US" dirty="0"/>
            <a:t>分期给付</a:t>
          </a:r>
        </a:p>
      </dgm:t>
    </dgm:pt>
    <dgm:pt modelId="{D8FDA7B3-8FBB-6143-86C6-B425C512C9EA}" cxnId="{C19E3E77-8E4D-464D-8A30-FCB074E7A205}" type="parTrans">
      <dgm:prSet/>
      <dgm:spPr/>
      <dgm:t>
        <a:bodyPr/>
        <a:lstStyle/>
        <a:p>
          <a:endParaRPr lang="zh-CN" altLang="en-US"/>
        </a:p>
      </dgm:t>
    </dgm:pt>
    <dgm:pt modelId="{5B9064C8-D288-284B-8EF5-B0E5BDF1DC80}" cxnId="{C19E3E77-8E4D-464D-8A30-FCB074E7A205}" type="sibTrans">
      <dgm:prSet/>
      <dgm:spPr/>
      <dgm:t>
        <a:bodyPr/>
        <a:lstStyle/>
        <a:p>
          <a:endParaRPr lang="zh-CN" altLang="en-US"/>
        </a:p>
      </dgm:t>
    </dgm:pt>
    <dgm:pt modelId="{0029292D-9D7D-EE48-A40F-F849A0364EFF}">
      <dgm:prSet phldrT="[文本]"/>
      <dgm:spPr/>
      <dgm:t>
        <a:bodyPr/>
        <a:lstStyle/>
        <a:p>
          <a:r>
            <a:rPr lang="zh-CN" altLang="en-US" dirty="0"/>
            <a:t>分期付款</a:t>
          </a:r>
        </a:p>
      </dgm:t>
    </dgm:pt>
    <dgm:pt modelId="{AC93939F-0A0C-EC44-8061-029B745DF2A2}" cxnId="{D8B886B8-7FBE-D747-8206-D97F6496F1DE}" type="parTrans">
      <dgm:prSet/>
      <dgm:spPr/>
      <dgm:t>
        <a:bodyPr/>
        <a:lstStyle/>
        <a:p>
          <a:endParaRPr lang="zh-CN" altLang="en-US"/>
        </a:p>
      </dgm:t>
    </dgm:pt>
    <dgm:pt modelId="{BFCA9BAC-DC0D-1249-9B1E-5465C2DDE393}" cxnId="{D8B886B8-7FBE-D747-8206-D97F6496F1DE}" type="sibTrans">
      <dgm:prSet/>
      <dgm:spPr/>
      <dgm:t>
        <a:bodyPr/>
        <a:lstStyle/>
        <a:p>
          <a:endParaRPr lang="zh-CN" altLang="en-US"/>
        </a:p>
      </dgm:t>
    </dgm:pt>
    <dgm:pt modelId="{CC8DCCDA-0E63-1845-9460-7062E7E390EB}">
      <dgm:prSet/>
      <dgm:spPr/>
      <dgm:t>
        <a:bodyPr/>
        <a:lstStyle/>
        <a:p>
          <a:r>
            <a:rPr lang="zh-CN" altLang="en-US" dirty="0"/>
            <a:t>分期交货</a:t>
          </a:r>
        </a:p>
      </dgm:t>
    </dgm:pt>
    <dgm:pt modelId="{13A9F989-5519-1548-B833-6AEF7F0DF6CF}" cxnId="{8C87AC91-1A3D-154C-ABBD-9A340CFE388D}" type="parTrans">
      <dgm:prSet/>
      <dgm:spPr/>
      <dgm:t>
        <a:bodyPr/>
        <a:lstStyle/>
        <a:p>
          <a:endParaRPr lang="zh-CN" altLang="en-US"/>
        </a:p>
      </dgm:t>
    </dgm:pt>
    <dgm:pt modelId="{97C4AF6F-C2A1-1344-A711-0867BE0526FC}" cxnId="{8C87AC91-1A3D-154C-ABBD-9A340CFE388D}" type="sibTrans">
      <dgm:prSet/>
      <dgm:spPr/>
      <dgm:t>
        <a:bodyPr/>
        <a:lstStyle/>
        <a:p>
          <a:endParaRPr lang="zh-CN" altLang="en-US"/>
        </a:p>
      </dgm:t>
    </dgm:pt>
    <dgm:pt modelId="{AAEE0257-E4C3-D244-B0B6-50F2C0A09D54}" type="pres">
      <dgm:prSet presAssocID="{B47CA3A5-C706-C14A-888D-DFE7A2EB1542}" presName="diagram" presStyleCnt="0">
        <dgm:presLayoutVars>
          <dgm:chPref val="1"/>
          <dgm:dir/>
          <dgm:animOne val="branch"/>
          <dgm:animLvl val="lvl"/>
          <dgm:resizeHandles val="exact"/>
        </dgm:presLayoutVars>
      </dgm:prSet>
      <dgm:spPr/>
      <dgm:t>
        <a:bodyPr/>
        <a:lstStyle/>
        <a:p>
          <a:endParaRPr lang="zh-CN" altLang="en-US"/>
        </a:p>
      </dgm:t>
    </dgm:pt>
    <dgm:pt modelId="{EA694D3F-2198-8C4E-A363-A21B99047679}" type="pres">
      <dgm:prSet presAssocID="{2A54FF15-6CF9-9544-848B-4C1E7EA67238}" presName="root1" presStyleCnt="0"/>
      <dgm:spPr/>
    </dgm:pt>
    <dgm:pt modelId="{A36BD9F2-635C-C141-8F1A-A74F1DF49539}" type="pres">
      <dgm:prSet presAssocID="{2A54FF15-6CF9-9544-848B-4C1E7EA67238}" presName="LevelOneTextNode" presStyleLbl="node0" presStyleIdx="0" presStyleCnt="1">
        <dgm:presLayoutVars>
          <dgm:chPref val="3"/>
        </dgm:presLayoutVars>
      </dgm:prSet>
      <dgm:spPr/>
      <dgm:t>
        <a:bodyPr/>
        <a:lstStyle/>
        <a:p>
          <a:endParaRPr lang="zh-CN" altLang="en-US"/>
        </a:p>
      </dgm:t>
    </dgm:pt>
    <dgm:pt modelId="{176FC5D5-AF86-284F-AC8F-0D50B34DE638}" type="pres">
      <dgm:prSet presAssocID="{2A54FF15-6CF9-9544-848B-4C1E7EA67238}" presName="level2hierChild" presStyleCnt="0"/>
      <dgm:spPr/>
    </dgm:pt>
    <dgm:pt modelId="{0ED5C826-7B49-DF47-8158-153FC50B2242}" type="pres">
      <dgm:prSet presAssocID="{9B9CD5E3-20AB-9846-B4E0-F12C9ECC7630}" presName="conn2-1" presStyleLbl="parChTrans1D2" presStyleIdx="0" presStyleCnt="2"/>
      <dgm:spPr/>
      <dgm:t>
        <a:bodyPr/>
        <a:lstStyle/>
        <a:p>
          <a:endParaRPr lang="zh-CN" altLang="en-US"/>
        </a:p>
      </dgm:t>
    </dgm:pt>
    <dgm:pt modelId="{DD809890-DDA9-2A4A-9DDB-ECD3273EDAF4}" type="pres">
      <dgm:prSet presAssocID="{9B9CD5E3-20AB-9846-B4E0-F12C9ECC7630}" presName="connTx" presStyleLbl="parChTrans1D2" presStyleIdx="0" presStyleCnt="2"/>
      <dgm:spPr/>
      <dgm:t>
        <a:bodyPr/>
        <a:lstStyle/>
        <a:p>
          <a:endParaRPr lang="zh-CN" altLang="en-US"/>
        </a:p>
      </dgm:t>
    </dgm:pt>
    <dgm:pt modelId="{72CAFFF1-73A6-374D-ADCC-67B0050296F3}" type="pres">
      <dgm:prSet presAssocID="{B9856738-A91B-2943-ABDE-6AD72A38B3EB}" presName="root2" presStyleCnt="0"/>
      <dgm:spPr/>
    </dgm:pt>
    <dgm:pt modelId="{D1F69E1F-DFB7-8341-B8DB-17961AEC81B9}" type="pres">
      <dgm:prSet presAssocID="{B9856738-A91B-2943-ABDE-6AD72A38B3EB}" presName="LevelTwoTextNode" presStyleLbl="node2" presStyleIdx="0" presStyleCnt="2">
        <dgm:presLayoutVars>
          <dgm:chPref val="3"/>
        </dgm:presLayoutVars>
      </dgm:prSet>
      <dgm:spPr/>
      <dgm:t>
        <a:bodyPr/>
        <a:lstStyle/>
        <a:p>
          <a:endParaRPr lang="zh-CN" altLang="en-US"/>
        </a:p>
      </dgm:t>
    </dgm:pt>
    <dgm:pt modelId="{3F1B3AA0-FAB8-5140-879A-B8866945FB79}" type="pres">
      <dgm:prSet presAssocID="{B9856738-A91B-2943-ABDE-6AD72A38B3EB}" presName="level3hierChild" presStyleCnt="0"/>
      <dgm:spPr/>
    </dgm:pt>
    <dgm:pt modelId="{43B692B7-95D2-DB4C-875B-7497844E8027}" type="pres">
      <dgm:prSet presAssocID="{D8FDA7B3-8FBB-6143-86C6-B425C512C9EA}" presName="conn2-1" presStyleLbl="parChTrans1D2" presStyleIdx="1" presStyleCnt="2"/>
      <dgm:spPr/>
      <dgm:t>
        <a:bodyPr/>
        <a:lstStyle/>
        <a:p>
          <a:endParaRPr lang="zh-CN" altLang="en-US"/>
        </a:p>
      </dgm:t>
    </dgm:pt>
    <dgm:pt modelId="{234B2777-0E28-C944-88F9-66BA222DDE18}" type="pres">
      <dgm:prSet presAssocID="{D8FDA7B3-8FBB-6143-86C6-B425C512C9EA}" presName="connTx" presStyleLbl="parChTrans1D2" presStyleIdx="1" presStyleCnt="2"/>
      <dgm:spPr/>
      <dgm:t>
        <a:bodyPr/>
        <a:lstStyle/>
        <a:p>
          <a:endParaRPr lang="zh-CN" altLang="en-US"/>
        </a:p>
      </dgm:t>
    </dgm:pt>
    <dgm:pt modelId="{6C1C9144-A05C-DD42-8769-65AC6A34C286}" type="pres">
      <dgm:prSet presAssocID="{878D8169-048A-9644-BF09-A3AF811FFAE1}" presName="root2" presStyleCnt="0"/>
      <dgm:spPr/>
    </dgm:pt>
    <dgm:pt modelId="{A621B84D-5A57-234E-A122-152A9EF3007B}" type="pres">
      <dgm:prSet presAssocID="{878D8169-048A-9644-BF09-A3AF811FFAE1}" presName="LevelTwoTextNode" presStyleLbl="node2" presStyleIdx="1" presStyleCnt="2">
        <dgm:presLayoutVars>
          <dgm:chPref val="3"/>
        </dgm:presLayoutVars>
      </dgm:prSet>
      <dgm:spPr/>
      <dgm:t>
        <a:bodyPr/>
        <a:lstStyle/>
        <a:p>
          <a:endParaRPr lang="zh-CN" altLang="en-US"/>
        </a:p>
      </dgm:t>
    </dgm:pt>
    <dgm:pt modelId="{FB344CB7-5262-0E4E-BDA0-0869A111006F}" type="pres">
      <dgm:prSet presAssocID="{878D8169-048A-9644-BF09-A3AF811FFAE1}" presName="level3hierChild" presStyleCnt="0"/>
      <dgm:spPr/>
    </dgm:pt>
    <dgm:pt modelId="{EE8CB36B-16BC-424D-8102-A4F3A44E99EB}" type="pres">
      <dgm:prSet presAssocID="{AC93939F-0A0C-EC44-8061-029B745DF2A2}" presName="conn2-1" presStyleLbl="parChTrans1D3" presStyleIdx="0" presStyleCnt="2"/>
      <dgm:spPr/>
      <dgm:t>
        <a:bodyPr/>
        <a:lstStyle/>
        <a:p>
          <a:endParaRPr lang="zh-CN" altLang="en-US"/>
        </a:p>
      </dgm:t>
    </dgm:pt>
    <dgm:pt modelId="{6742AEB2-1716-FE47-B3FB-789AD5E6F60E}" type="pres">
      <dgm:prSet presAssocID="{AC93939F-0A0C-EC44-8061-029B745DF2A2}" presName="connTx" presStyleLbl="parChTrans1D3" presStyleIdx="0" presStyleCnt="2"/>
      <dgm:spPr/>
      <dgm:t>
        <a:bodyPr/>
        <a:lstStyle/>
        <a:p>
          <a:endParaRPr lang="zh-CN" altLang="en-US"/>
        </a:p>
      </dgm:t>
    </dgm:pt>
    <dgm:pt modelId="{45054D80-6675-1C40-A261-B90CDC220CCC}" type="pres">
      <dgm:prSet presAssocID="{0029292D-9D7D-EE48-A40F-F849A0364EFF}" presName="root2" presStyleCnt="0"/>
      <dgm:spPr/>
    </dgm:pt>
    <dgm:pt modelId="{2D6072AE-00A3-764B-94A9-90D3F1B35AFF}" type="pres">
      <dgm:prSet presAssocID="{0029292D-9D7D-EE48-A40F-F849A0364EFF}" presName="LevelTwoTextNode" presStyleLbl="node3" presStyleIdx="0" presStyleCnt="2">
        <dgm:presLayoutVars>
          <dgm:chPref val="3"/>
        </dgm:presLayoutVars>
      </dgm:prSet>
      <dgm:spPr/>
      <dgm:t>
        <a:bodyPr/>
        <a:lstStyle/>
        <a:p>
          <a:endParaRPr lang="zh-CN" altLang="en-US"/>
        </a:p>
      </dgm:t>
    </dgm:pt>
    <dgm:pt modelId="{9965474A-C8E4-2B41-9C1A-5A05302B1623}" type="pres">
      <dgm:prSet presAssocID="{0029292D-9D7D-EE48-A40F-F849A0364EFF}" presName="level3hierChild" presStyleCnt="0"/>
      <dgm:spPr/>
    </dgm:pt>
    <dgm:pt modelId="{CAC0A984-DA36-0540-8FC1-C879DE32FFD3}" type="pres">
      <dgm:prSet presAssocID="{13A9F989-5519-1548-B833-6AEF7F0DF6CF}" presName="conn2-1" presStyleLbl="parChTrans1D3" presStyleIdx="1" presStyleCnt="2"/>
      <dgm:spPr/>
      <dgm:t>
        <a:bodyPr/>
        <a:lstStyle/>
        <a:p>
          <a:endParaRPr lang="zh-CN" altLang="en-US"/>
        </a:p>
      </dgm:t>
    </dgm:pt>
    <dgm:pt modelId="{A8957740-0F38-804B-B255-5D209D768DA4}" type="pres">
      <dgm:prSet presAssocID="{13A9F989-5519-1548-B833-6AEF7F0DF6CF}" presName="connTx" presStyleLbl="parChTrans1D3" presStyleIdx="1" presStyleCnt="2"/>
      <dgm:spPr/>
      <dgm:t>
        <a:bodyPr/>
        <a:lstStyle/>
        <a:p>
          <a:endParaRPr lang="zh-CN" altLang="en-US"/>
        </a:p>
      </dgm:t>
    </dgm:pt>
    <dgm:pt modelId="{1970B826-C15B-C347-A346-1C0852886271}" type="pres">
      <dgm:prSet presAssocID="{CC8DCCDA-0E63-1845-9460-7062E7E390EB}" presName="root2" presStyleCnt="0"/>
      <dgm:spPr/>
    </dgm:pt>
    <dgm:pt modelId="{1919F87E-2F18-824E-81CA-A1931CFFDFBC}" type="pres">
      <dgm:prSet presAssocID="{CC8DCCDA-0E63-1845-9460-7062E7E390EB}" presName="LevelTwoTextNode" presStyleLbl="node3" presStyleIdx="1" presStyleCnt="2">
        <dgm:presLayoutVars>
          <dgm:chPref val="3"/>
        </dgm:presLayoutVars>
      </dgm:prSet>
      <dgm:spPr/>
      <dgm:t>
        <a:bodyPr/>
        <a:lstStyle/>
        <a:p>
          <a:endParaRPr lang="zh-CN" altLang="en-US"/>
        </a:p>
      </dgm:t>
    </dgm:pt>
    <dgm:pt modelId="{0A568EF2-6371-3A45-811E-986D972CA7E3}" type="pres">
      <dgm:prSet presAssocID="{CC8DCCDA-0E63-1845-9460-7062E7E390EB}" presName="level3hierChild" presStyleCnt="0"/>
      <dgm:spPr/>
    </dgm:pt>
  </dgm:ptLst>
  <dgm:cxnLst>
    <dgm:cxn modelId="{D0C5B8C2-2210-2E4C-BB54-00C5E55AEB94}" type="presOf" srcId="{13A9F989-5519-1548-B833-6AEF7F0DF6CF}" destId="{A8957740-0F38-804B-B255-5D209D768DA4}" srcOrd="1" destOrd="0" presId="urn:microsoft.com/office/officeart/2005/8/layout/hierarchy2"/>
    <dgm:cxn modelId="{D8B886B8-7FBE-D747-8206-D97F6496F1DE}" srcId="{878D8169-048A-9644-BF09-A3AF811FFAE1}" destId="{0029292D-9D7D-EE48-A40F-F849A0364EFF}" srcOrd="0" destOrd="0" parTransId="{AC93939F-0A0C-EC44-8061-029B745DF2A2}" sibTransId="{BFCA9BAC-DC0D-1249-9B1E-5465C2DDE393}"/>
    <dgm:cxn modelId="{870D5FDC-4185-CB49-A725-8DD296DC402E}" type="presOf" srcId="{CC8DCCDA-0E63-1845-9460-7062E7E390EB}" destId="{1919F87E-2F18-824E-81CA-A1931CFFDFBC}" srcOrd="0" destOrd="0" presId="urn:microsoft.com/office/officeart/2005/8/layout/hierarchy2"/>
    <dgm:cxn modelId="{ADA9FCE6-F1BA-3F4D-ACD4-36E10841F157}" type="presOf" srcId="{D8FDA7B3-8FBB-6143-86C6-B425C512C9EA}" destId="{43B692B7-95D2-DB4C-875B-7497844E8027}" srcOrd="0" destOrd="0" presId="urn:microsoft.com/office/officeart/2005/8/layout/hierarchy2"/>
    <dgm:cxn modelId="{AB457C68-A153-2A4F-BEDD-2092AAB2ECE0}" srcId="{B47CA3A5-C706-C14A-888D-DFE7A2EB1542}" destId="{2A54FF15-6CF9-9544-848B-4C1E7EA67238}" srcOrd="0" destOrd="0" parTransId="{5F48A5ED-39FD-4B40-977C-FA69468D038C}" sibTransId="{A4827592-C457-5D43-AC52-ACC1F0473CD7}"/>
    <dgm:cxn modelId="{C19E3E77-8E4D-464D-8A30-FCB074E7A205}" srcId="{2A54FF15-6CF9-9544-848B-4C1E7EA67238}" destId="{878D8169-048A-9644-BF09-A3AF811FFAE1}" srcOrd="1" destOrd="0" parTransId="{D8FDA7B3-8FBB-6143-86C6-B425C512C9EA}" sibTransId="{5B9064C8-D288-284B-8EF5-B0E5BDF1DC80}"/>
    <dgm:cxn modelId="{1AA75E58-C618-9E44-9974-AF08907406A2}" srcId="{2A54FF15-6CF9-9544-848B-4C1E7EA67238}" destId="{B9856738-A91B-2943-ABDE-6AD72A38B3EB}" srcOrd="0" destOrd="0" parTransId="{9B9CD5E3-20AB-9846-B4E0-F12C9ECC7630}" sibTransId="{73990B55-B7BD-D14B-965D-EA625B832078}"/>
    <dgm:cxn modelId="{D6715EAE-2346-DD48-93EA-E5A6ED9A601E}" type="presOf" srcId="{B47CA3A5-C706-C14A-888D-DFE7A2EB1542}" destId="{AAEE0257-E4C3-D244-B0B6-50F2C0A09D54}" srcOrd="0" destOrd="0" presId="urn:microsoft.com/office/officeart/2005/8/layout/hierarchy2"/>
    <dgm:cxn modelId="{8C87AC91-1A3D-154C-ABBD-9A340CFE388D}" srcId="{878D8169-048A-9644-BF09-A3AF811FFAE1}" destId="{CC8DCCDA-0E63-1845-9460-7062E7E390EB}" srcOrd="1" destOrd="0" parTransId="{13A9F989-5519-1548-B833-6AEF7F0DF6CF}" sibTransId="{97C4AF6F-C2A1-1344-A711-0867BE0526FC}"/>
    <dgm:cxn modelId="{430BA799-5C49-9649-9B5E-761677FB57E1}" type="presOf" srcId="{878D8169-048A-9644-BF09-A3AF811FFAE1}" destId="{A621B84D-5A57-234E-A122-152A9EF3007B}" srcOrd="0" destOrd="0" presId="urn:microsoft.com/office/officeart/2005/8/layout/hierarchy2"/>
    <dgm:cxn modelId="{44E17EA5-B846-4143-83F9-8E2E2111C670}" type="presOf" srcId="{2A54FF15-6CF9-9544-848B-4C1E7EA67238}" destId="{A36BD9F2-635C-C141-8F1A-A74F1DF49539}" srcOrd="0" destOrd="0" presId="urn:microsoft.com/office/officeart/2005/8/layout/hierarchy2"/>
    <dgm:cxn modelId="{3CBBBA9E-D8B1-8B4F-84E4-C50E2F42B016}" type="presOf" srcId="{B9856738-A91B-2943-ABDE-6AD72A38B3EB}" destId="{D1F69E1F-DFB7-8341-B8DB-17961AEC81B9}" srcOrd="0" destOrd="0" presId="urn:microsoft.com/office/officeart/2005/8/layout/hierarchy2"/>
    <dgm:cxn modelId="{7D680881-6CCD-1F41-8285-F96478E77D4C}" type="presOf" srcId="{9B9CD5E3-20AB-9846-B4E0-F12C9ECC7630}" destId="{0ED5C826-7B49-DF47-8158-153FC50B2242}" srcOrd="0" destOrd="0" presId="urn:microsoft.com/office/officeart/2005/8/layout/hierarchy2"/>
    <dgm:cxn modelId="{9D5A3577-FBF5-D54F-AD92-9063367919C1}" type="presOf" srcId="{13A9F989-5519-1548-B833-6AEF7F0DF6CF}" destId="{CAC0A984-DA36-0540-8FC1-C879DE32FFD3}" srcOrd="0" destOrd="0" presId="urn:microsoft.com/office/officeart/2005/8/layout/hierarchy2"/>
    <dgm:cxn modelId="{108B0B39-93B6-0748-B34C-AF5780F4E417}" type="presOf" srcId="{AC93939F-0A0C-EC44-8061-029B745DF2A2}" destId="{EE8CB36B-16BC-424D-8102-A4F3A44E99EB}" srcOrd="0" destOrd="0" presId="urn:microsoft.com/office/officeart/2005/8/layout/hierarchy2"/>
    <dgm:cxn modelId="{333454EC-C08F-604D-992A-987DF06FAECB}" type="presOf" srcId="{0029292D-9D7D-EE48-A40F-F849A0364EFF}" destId="{2D6072AE-00A3-764B-94A9-90D3F1B35AFF}" srcOrd="0" destOrd="0" presId="urn:microsoft.com/office/officeart/2005/8/layout/hierarchy2"/>
    <dgm:cxn modelId="{09A22C2D-0F95-6047-B285-C619DA9A6E78}" type="presOf" srcId="{AC93939F-0A0C-EC44-8061-029B745DF2A2}" destId="{6742AEB2-1716-FE47-B3FB-789AD5E6F60E}" srcOrd="1" destOrd="0" presId="urn:microsoft.com/office/officeart/2005/8/layout/hierarchy2"/>
    <dgm:cxn modelId="{97A5345A-86C1-064B-9A3F-A24D84D01CFE}" type="presOf" srcId="{D8FDA7B3-8FBB-6143-86C6-B425C512C9EA}" destId="{234B2777-0E28-C944-88F9-66BA222DDE18}" srcOrd="1" destOrd="0" presId="urn:microsoft.com/office/officeart/2005/8/layout/hierarchy2"/>
    <dgm:cxn modelId="{E652DFB6-5E62-854D-BFD1-46CA3E731958}" type="presOf" srcId="{9B9CD5E3-20AB-9846-B4E0-F12C9ECC7630}" destId="{DD809890-DDA9-2A4A-9DDB-ECD3273EDAF4}" srcOrd="1" destOrd="0" presId="urn:microsoft.com/office/officeart/2005/8/layout/hierarchy2"/>
    <dgm:cxn modelId="{F88C909F-6B87-6648-A944-D4EFE0C8A8F6}" type="presParOf" srcId="{AAEE0257-E4C3-D244-B0B6-50F2C0A09D54}" destId="{EA694D3F-2198-8C4E-A363-A21B99047679}" srcOrd="0" destOrd="0" presId="urn:microsoft.com/office/officeart/2005/8/layout/hierarchy2"/>
    <dgm:cxn modelId="{F95ECFB8-2447-BE47-A1D3-C441B2F80633}" type="presParOf" srcId="{EA694D3F-2198-8C4E-A363-A21B99047679}" destId="{A36BD9F2-635C-C141-8F1A-A74F1DF49539}" srcOrd="0" destOrd="0" presId="urn:microsoft.com/office/officeart/2005/8/layout/hierarchy2"/>
    <dgm:cxn modelId="{55A44339-8C6B-A448-BBD9-56F64D322639}" type="presParOf" srcId="{EA694D3F-2198-8C4E-A363-A21B99047679}" destId="{176FC5D5-AF86-284F-AC8F-0D50B34DE638}" srcOrd="1" destOrd="0" presId="urn:microsoft.com/office/officeart/2005/8/layout/hierarchy2"/>
    <dgm:cxn modelId="{64E3548B-ACD2-7E4F-AA7E-037274C6956E}" type="presParOf" srcId="{176FC5D5-AF86-284F-AC8F-0D50B34DE638}" destId="{0ED5C826-7B49-DF47-8158-153FC50B2242}" srcOrd="0" destOrd="0" presId="urn:microsoft.com/office/officeart/2005/8/layout/hierarchy2"/>
    <dgm:cxn modelId="{8F74CB35-7AE1-ED4B-A670-98D4C49D98CB}" type="presParOf" srcId="{0ED5C826-7B49-DF47-8158-153FC50B2242}" destId="{DD809890-DDA9-2A4A-9DDB-ECD3273EDAF4}" srcOrd="0" destOrd="0" presId="urn:microsoft.com/office/officeart/2005/8/layout/hierarchy2"/>
    <dgm:cxn modelId="{907464A9-0E24-6C4F-8C50-78B02E12E878}" type="presParOf" srcId="{176FC5D5-AF86-284F-AC8F-0D50B34DE638}" destId="{72CAFFF1-73A6-374D-ADCC-67B0050296F3}" srcOrd="1" destOrd="0" presId="urn:microsoft.com/office/officeart/2005/8/layout/hierarchy2"/>
    <dgm:cxn modelId="{A2AC4F22-2556-1449-9EB3-FC8E12A79A00}" type="presParOf" srcId="{72CAFFF1-73A6-374D-ADCC-67B0050296F3}" destId="{D1F69E1F-DFB7-8341-B8DB-17961AEC81B9}" srcOrd="0" destOrd="0" presId="urn:microsoft.com/office/officeart/2005/8/layout/hierarchy2"/>
    <dgm:cxn modelId="{1035DA04-A5A1-FC46-9582-74728372E441}" type="presParOf" srcId="{72CAFFF1-73A6-374D-ADCC-67B0050296F3}" destId="{3F1B3AA0-FAB8-5140-879A-B8866945FB79}" srcOrd="1" destOrd="0" presId="urn:microsoft.com/office/officeart/2005/8/layout/hierarchy2"/>
    <dgm:cxn modelId="{F3EB5F38-C108-D340-B186-6DDDA6854631}" type="presParOf" srcId="{176FC5D5-AF86-284F-AC8F-0D50B34DE638}" destId="{43B692B7-95D2-DB4C-875B-7497844E8027}" srcOrd="2" destOrd="0" presId="urn:microsoft.com/office/officeart/2005/8/layout/hierarchy2"/>
    <dgm:cxn modelId="{1F7F4B73-1DB0-9D4E-840E-4C42ABDCF951}" type="presParOf" srcId="{43B692B7-95D2-DB4C-875B-7497844E8027}" destId="{234B2777-0E28-C944-88F9-66BA222DDE18}" srcOrd="0" destOrd="0" presId="urn:microsoft.com/office/officeart/2005/8/layout/hierarchy2"/>
    <dgm:cxn modelId="{0CB33CB3-0ADE-DC48-BA8C-75ED746C2944}" type="presParOf" srcId="{176FC5D5-AF86-284F-AC8F-0D50B34DE638}" destId="{6C1C9144-A05C-DD42-8769-65AC6A34C286}" srcOrd="3" destOrd="0" presId="urn:microsoft.com/office/officeart/2005/8/layout/hierarchy2"/>
    <dgm:cxn modelId="{EED22ABF-8C00-DD45-8B80-89145319821F}" type="presParOf" srcId="{6C1C9144-A05C-DD42-8769-65AC6A34C286}" destId="{A621B84D-5A57-234E-A122-152A9EF3007B}" srcOrd="0" destOrd="0" presId="urn:microsoft.com/office/officeart/2005/8/layout/hierarchy2"/>
    <dgm:cxn modelId="{5A306ED2-75BE-E942-84CD-1FB5EF1D00E9}" type="presParOf" srcId="{6C1C9144-A05C-DD42-8769-65AC6A34C286}" destId="{FB344CB7-5262-0E4E-BDA0-0869A111006F}" srcOrd="1" destOrd="0" presId="urn:microsoft.com/office/officeart/2005/8/layout/hierarchy2"/>
    <dgm:cxn modelId="{DFDE7A7B-3C60-D248-AA7D-DAF29758CD45}" type="presParOf" srcId="{FB344CB7-5262-0E4E-BDA0-0869A111006F}" destId="{EE8CB36B-16BC-424D-8102-A4F3A44E99EB}" srcOrd="0" destOrd="0" presId="urn:microsoft.com/office/officeart/2005/8/layout/hierarchy2"/>
    <dgm:cxn modelId="{5C5B1FC5-0B0B-E946-982D-E31FF5094CF2}" type="presParOf" srcId="{EE8CB36B-16BC-424D-8102-A4F3A44E99EB}" destId="{6742AEB2-1716-FE47-B3FB-789AD5E6F60E}" srcOrd="0" destOrd="0" presId="urn:microsoft.com/office/officeart/2005/8/layout/hierarchy2"/>
    <dgm:cxn modelId="{7B76E53D-8AE6-AA4E-83F5-4DB7AC448AFA}" type="presParOf" srcId="{FB344CB7-5262-0E4E-BDA0-0869A111006F}" destId="{45054D80-6675-1C40-A261-B90CDC220CCC}" srcOrd="1" destOrd="0" presId="urn:microsoft.com/office/officeart/2005/8/layout/hierarchy2"/>
    <dgm:cxn modelId="{2D1D4092-15D0-4844-888D-9549A4401269}" type="presParOf" srcId="{45054D80-6675-1C40-A261-B90CDC220CCC}" destId="{2D6072AE-00A3-764B-94A9-90D3F1B35AFF}" srcOrd="0" destOrd="0" presId="urn:microsoft.com/office/officeart/2005/8/layout/hierarchy2"/>
    <dgm:cxn modelId="{E1DBF9FF-EE16-B944-B124-B50ADF9837D7}" type="presParOf" srcId="{45054D80-6675-1C40-A261-B90CDC220CCC}" destId="{9965474A-C8E4-2B41-9C1A-5A05302B1623}" srcOrd="1" destOrd="0" presId="urn:microsoft.com/office/officeart/2005/8/layout/hierarchy2"/>
    <dgm:cxn modelId="{DF076F1E-0B04-1D49-B480-FFE6E55277D5}" type="presParOf" srcId="{FB344CB7-5262-0E4E-BDA0-0869A111006F}" destId="{CAC0A984-DA36-0540-8FC1-C879DE32FFD3}" srcOrd="2" destOrd="0" presId="urn:microsoft.com/office/officeart/2005/8/layout/hierarchy2"/>
    <dgm:cxn modelId="{4E2BF954-578D-5746-A849-95FF57C52A89}" type="presParOf" srcId="{CAC0A984-DA36-0540-8FC1-C879DE32FFD3}" destId="{A8957740-0F38-804B-B255-5D209D768DA4}" srcOrd="0" destOrd="0" presId="urn:microsoft.com/office/officeart/2005/8/layout/hierarchy2"/>
    <dgm:cxn modelId="{B4504B2F-8832-E240-9F98-70F7EAEB4793}" type="presParOf" srcId="{FB344CB7-5262-0E4E-BDA0-0869A111006F}" destId="{1970B826-C15B-C347-A346-1C0852886271}" srcOrd="3" destOrd="0" presId="urn:microsoft.com/office/officeart/2005/8/layout/hierarchy2"/>
    <dgm:cxn modelId="{CBE17796-1F3B-5A41-B630-83E724CA696F}" type="presParOf" srcId="{1970B826-C15B-C347-A346-1C0852886271}" destId="{1919F87E-2F18-824E-81CA-A1931CFFDFBC}" srcOrd="0" destOrd="0" presId="urn:microsoft.com/office/officeart/2005/8/layout/hierarchy2"/>
    <dgm:cxn modelId="{23655A9A-45C8-E245-970E-537CD01ADB0E}" type="presParOf" srcId="{1970B826-C15B-C347-A346-1C0852886271}" destId="{0A568EF2-6371-3A45-811E-986D972CA7E3}" srcOrd="1" destOrd="0" presId="urn:microsoft.com/office/officeart/2005/8/layout/hierarchy2"/>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7CA3A5-C706-C14A-888D-DFE7A2EB1542}"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zh-CN" altLang="en-US"/>
        </a:p>
      </dgm:t>
    </dgm:pt>
    <dgm:pt modelId="{2A54FF15-6CF9-9544-848B-4C1E7EA67238}">
      <dgm:prSet phldrT="[文本]"/>
      <dgm:spPr/>
      <dgm:t>
        <a:bodyPr/>
        <a:lstStyle/>
        <a:p>
          <a:r>
            <a:rPr lang="zh-CN" altLang="en-US" dirty="0"/>
            <a:t>继续性合同</a:t>
          </a:r>
        </a:p>
      </dgm:t>
    </dgm:pt>
    <dgm:pt modelId="{5F48A5ED-39FD-4B40-977C-FA69468D038C}" cxnId="{AB457C68-A153-2A4F-BEDD-2092AAB2ECE0}" type="parTrans">
      <dgm:prSet/>
      <dgm:spPr/>
      <dgm:t>
        <a:bodyPr/>
        <a:lstStyle/>
        <a:p>
          <a:endParaRPr lang="zh-CN" altLang="en-US"/>
        </a:p>
      </dgm:t>
    </dgm:pt>
    <dgm:pt modelId="{A4827592-C457-5D43-AC52-ACC1F0473CD7}" cxnId="{AB457C68-A153-2A4F-BEDD-2092AAB2ECE0}" type="sibTrans">
      <dgm:prSet/>
      <dgm:spPr/>
      <dgm:t>
        <a:bodyPr/>
        <a:lstStyle/>
        <a:p>
          <a:endParaRPr lang="zh-CN" altLang="en-US"/>
        </a:p>
      </dgm:t>
    </dgm:pt>
    <dgm:pt modelId="{B9856738-A91B-2943-ABDE-6AD72A38B3EB}">
      <dgm:prSet phldrT="[文本]"/>
      <dgm:spPr/>
      <dgm:t>
        <a:bodyPr/>
        <a:lstStyle/>
        <a:p>
          <a:r>
            <a:rPr lang="zh-CN" altLang="en-US" dirty="0"/>
            <a:t>固有的继续性合同</a:t>
          </a:r>
          <a:endParaRPr lang="en-US" altLang="zh-CN" dirty="0"/>
        </a:p>
        <a:p>
          <a:r>
            <a:rPr lang="zh-CN" altLang="en-US" dirty="0"/>
            <a:t>如雇佣、租赁、合伙</a:t>
          </a:r>
        </a:p>
      </dgm:t>
    </dgm:pt>
    <dgm:pt modelId="{9B9CD5E3-20AB-9846-B4E0-F12C9ECC7630}" cxnId="{1AA75E58-C618-9E44-9974-AF08907406A2}" type="parTrans">
      <dgm:prSet/>
      <dgm:spPr/>
      <dgm:t>
        <a:bodyPr/>
        <a:lstStyle/>
        <a:p>
          <a:endParaRPr lang="zh-CN" altLang="en-US"/>
        </a:p>
      </dgm:t>
    </dgm:pt>
    <dgm:pt modelId="{73990B55-B7BD-D14B-965D-EA625B832078}" cxnId="{1AA75E58-C618-9E44-9974-AF08907406A2}" type="sibTrans">
      <dgm:prSet/>
      <dgm:spPr/>
      <dgm:t>
        <a:bodyPr/>
        <a:lstStyle/>
        <a:p>
          <a:endParaRPr lang="zh-CN" altLang="en-US"/>
        </a:p>
      </dgm:t>
    </dgm:pt>
    <dgm:pt modelId="{878D8169-048A-9644-BF09-A3AF811FFAE1}">
      <dgm:prSet phldrT="[文本]"/>
      <dgm:spPr/>
      <dgm:t>
        <a:bodyPr/>
        <a:lstStyle/>
        <a:p>
          <a:r>
            <a:rPr lang="zh-CN" altLang="en-US" dirty="0"/>
            <a:t>继续性供给合同</a:t>
          </a:r>
          <a:endParaRPr lang="en-US" altLang="zh-CN" dirty="0"/>
        </a:p>
        <a:p>
          <a:r>
            <a:rPr lang="zh-CN" altLang="en-US" dirty="0"/>
            <a:t>如供电、水、热力合同</a:t>
          </a:r>
        </a:p>
      </dgm:t>
    </dgm:pt>
    <dgm:pt modelId="{D8FDA7B3-8FBB-6143-86C6-B425C512C9EA}" cxnId="{C19E3E77-8E4D-464D-8A30-FCB074E7A205}" type="parTrans">
      <dgm:prSet/>
      <dgm:spPr/>
      <dgm:t>
        <a:bodyPr/>
        <a:lstStyle/>
        <a:p>
          <a:endParaRPr lang="zh-CN" altLang="en-US"/>
        </a:p>
      </dgm:t>
    </dgm:pt>
    <dgm:pt modelId="{5B9064C8-D288-284B-8EF5-B0E5BDF1DC80}" cxnId="{C19E3E77-8E4D-464D-8A30-FCB074E7A205}" type="sibTrans">
      <dgm:prSet/>
      <dgm:spPr/>
      <dgm:t>
        <a:bodyPr/>
        <a:lstStyle/>
        <a:p>
          <a:endParaRPr lang="zh-CN" altLang="en-US"/>
        </a:p>
      </dgm:t>
    </dgm:pt>
    <dgm:pt modelId="{AAEE0257-E4C3-D244-B0B6-50F2C0A09D54}" type="pres">
      <dgm:prSet presAssocID="{B47CA3A5-C706-C14A-888D-DFE7A2EB1542}" presName="diagram" presStyleCnt="0">
        <dgm:presLayoutVars>
          <dgm:chPref val="1"/>
          <dgm:dir/>
          <dgm:animOne val="branch"/>
          <dgm:animLvl val="lvl"/>
          <dgm:resizeHandles val="exact"/>
        </dgm:presLayoutVars>
      </dgm:prSet>
      <dgm:spPr/>
      <dgm:t>
        <a:bodyPr/>
        <a:lstStyle/>
        <a:p>
          <a:endParaRPr lang="zh-CN" altLang="en-US"/>
        </a:p>
      </dgm:t>
    </dgm:pt>
    <dgm:pt modelId="{EA694D3F-2198-8C4E-A363-A21B99047679}" type="pres">
      <dgm:prSet presAssocID="{2A54FF15-6CF9-9544-848B-4C1E7EA67238}" presName="root1" presStyleCnt="0"/>
      <dgm:spPr/>
    </dgm:pt>
    <dgm:pt modelId="{A36BD9F2-635C-C141-8F1A-A74F1DF49539}" type="pres">
      <dgm:prSet presAssocID="{2A54FF15-6CF9-9544-848B-4C1E7EA67238}" presName="LevelOneTextNode" presStyleLbl="node0" presStyleIdx="0" presStyleCnt="1">
        <dgm:presLayoutVars>
          <dgm:chPref val="3"/>
        </dgm:presLayoutVars>
      </dgm:prSet>
      <dgm:spPr/>
      <dgm:t>
        <a:bodyPr/>
        <a:lstStyle/>
        <a:p>
          <a:endParaRPr lang="zh-CN" altLang="en-US"/>
        </a:p>
      </dgm:t>
    </dgm:pt>
    <dgm:pt modelId="{176FC5D5-AF86-284F-AC8F-0D50B34DE638}" type="pres">
      <dgm:prSet presAssocID="{2A54FF15-6CF9-9544-848B-4C1E7EA67238}" presName="level2hierChild" presStyleCnt="0"/>
      <dgm:spPr/>
    </dgm:pt>
    <dgm:pt modelId="{0ED5C826-7B49-DF47-8158-153FC50B2242}" type="pres">
      <dgm:prSet presAssocID="{9B9CD5E3-20AB-9846-B4E0-F12C9ECC7630}" presName="conn2-1" presStyleLbl="parChTrans1D2" presStyleIdx="0" presStyleCnt="2"/>
      <dgm:spPr/>
      <dgm:t>
        <a:bodyPr/>
        <a:lstStyle/>
        <a:p>
          <a:endParaRPr lang="zh-CN" altLang="en-US"/>
        </a:p>
      </dgm:t>
    </dgm:pt>
    <dgm:pt modelId="{DD809890-DDA9-2A4A-9DDB-ECD3273EDAF4}" type="pres">
      <dgm:prSet presAssocID="{9B9CD5E3-20AB-9846-B4E0-F12C9ECC7630}" presName="connTx" presStyleLbl="parChTrans1D2" presStyleIdx="0" presStyleCnt="2"/>
      <dgm:spPr/>
      <dgm:t>
        <a:bodyPr/>
        <a:lstStyle/>
        <a:p>
          <a:endParaRPr lang="zh-CN" altLang="en-US"/>
        </a:p>
      </dgm:t>
    </dgm:pt>
    <dgm:pt modelId="{72CAFFF1-73A6-374D-ADCC-67B0050296F3}" type="pres">
      <dgm:prSet presAssocID="{B9856738-A91B-2943-ABDE-6AD72A38B3EB}" presName="root2" presStyleCnt="0"/>
      <dgm:spPr/>
    </dgm:pt>
    <dgm:pt modelId="{D1F69E1F-DFB7-8341-B8DB-17961AEC81B9}" type="pres">
      <dgm:prSet presAssocID="{B9856738-A91B-2943-ABDE-6AD72A38B3EB}" presName="LevelTwoTextNode" presStyleLbl="node2" presStyleIdx="0" presStyleCnt="2" custScaleX="165402" custScaleY="113776" custLinFactNeighborX="-2247" custLinFactNeighborY="-34453">
        <dgm:presLayoutVars>
          <dgm:chPref val="3"/>
        </dgm:presLayoutVars>
      </dgm:prSet>
      <dgm:spPr/>
      <dgm:t>
        <a:bodyPr/>
        <a:lstStyle/>
        <a:p>
          <a:endParaRPr lang="zh-CN" altLang="en-US"/>
        </a:p>
      </dgm:t>
    </dgm:pt>
    <dgm:pt modelId="{3F1B3AA0-FAB8-5140-879A-B8866945FB79}" type="pres">
      <dgm:prSet presAssocID="{B9856738-A91B-2943-ABDE-6AD72A38B3EB}" presName="level3hierChild" presStyleCnt="0"/>
      <dgm:spPr/>
    </dgm:pt>
    <dgm:pt modelId="{43B692B7-95D2-DB4C-875B-7497844E8027}" type="pres">
      <dgm:prSet presAssocID="{D8FDA7B3-8FBB-6143-86C6-B425C512C9EA}" presName="conn2-1" presStyleLbl="parChTrans1D2" presStyleIdx="1" presStyleCnt="2"/>
      <dgm:spPr/>
      <dgm:t>
        <a:bodyPr/>
        <a:lstStyle/>
        <a:p>
          <a:endParaRPr lang="zh-CN" altLang="en-US"/>
        </a:p>
      </dgm:t>
    </dgm:pt>
    <dgm:pt modelId="{234B2777-0E28-C944-88F9-66BA222DDE18}" type="pres">
      <dgm:prSet presAssocID="{D8FDA7B3-8FBB-6143-86C6-B425C512C9EA}" presName="connTx" presStyleLbl="parChTrans1D2" presStyleIdx="1" presStyleCnt="2"/>
      <dgm:spPr/>
      <dgm:t>
        <a:bodyPr/>
        <a:lstStyle/>
        <a:p>
          <a:endParaRPr lang="zh-CN" altLang="en-US"/>
        </a:p>
      </dgm:t>
    </dgm:pt>
    <dgm:pt modelId="{6C1C9144-A05C-DD42-8769-65AC6A34C286}" type="pres">
      <dgm:prSet presAssocID="{878D8169-048A-9644-BF09-A3AF811FFAE1}" presName="root2" presStyleCnt="0"/>
      <dgm:spPr/>
    </dgm:pt>
    <dgm:pt modelId="{A621B84D-5A57-234E-A122-152A9EF3007B}" type="pres">
      <dgm:prSet presAssocID="{878D8169-048A-9644-BF09-A3AF811FFAE1}" presName="LevelTwoTextNode" presStyleLbl="node2" presStyleIdx="1" presStyleCnt="2" custScaleX="171512" custScaleY="99264">
        <dgm:presLayoutVars>
          <dgm:chPref val="3"/>
        </dgm:presLayoutVars>
      </dgm:prSet>
      <dgm:spPr/>
      <dgm:t>
        <a:bodyPr/>
        <a:lstStyle/>
        <a:p>
          <a:endParaRPr lang="zh-CN" altLang="en-US"/>
        </a:p>
      </dgm:t>
    </dgm:pt>
    <dgm:pt modelId="{FB344CB7-5262-0E4E-BDA0-0869A111006F}" type="pres">
      <dgm:prSet presAssocID="{878D8169-048A-9644-BF09-A3AF811FFAE1}" presName="level3hierChild" presStyleCnt="0"/>
      <dgm:spPr/>
    </dgm:pt>
  </dgm:ptLst>
  <dgm:cxnLst>
    <dgm:cxn modelId="{7D680881-6CCD-1F41-8285-F96478E77D4C}" type="presOf" srcId="{9B9CD5E3-20AB-9846-B4E0-F12C9ECC7630}" destId="{0ED5C826-7B49-DF47-8158-153FC50B2242}" srcOrd="0" destOrd="0" presId="urn:microsoft.com/office/officeart/2005/8/layout/hierarchy2"/>
    <dgm:cxn modelId="{ADA9FCE6-F1BA-3F4D-ACD4-36E10841F157}" type="presOf" srcId="{D8FDA7B3-8FBB-6143-86C6-B425C512C9EA}" destId="{43B692B7-95D2-DB4C-875B-7497844E8027}" srcOrd="0" destOrd="0" presId="urn:microsoft.com/office/officeart/2005/8/layout/hierarchy2"/>
    <dgm:cxn modelId="{AB457C68-A153-2A4F-BEDD-2092AAB2ECE0}" srcId="{B47CA3A5-C706-C14A-888D-DFE7A2EB1542}" destId="{2A54FF15-6CF9-9544-848B-4C1E7EA67238}" srcOrd="0" destOrd="0" parTransId="{5F48A5ED-39FD-4B40-977C-FA69468D038C}" sibTransId="{A4827592-C457-5D43-AC52-ACC1F0473CD7}"/>
    <dgm:cxn modelId="{3CBBBA9E-D8B1-8B4F-84E4-C50E2F42B016}" type="presOf" srcId="{B9856738-A91B-2943-ABDE-6AD72A38B3EB}" destId="{D1F69E1F-DFB7-8341-B8DB-17961AEC81B9}" srcOrd="0" destOrd="0" presId="urn:microsoft.com/office/officeart/2005/8/layout/hierarchy2"/>
    <dgm:cxn modelId="{44E17EA5-B846-4143-83F9-8E2E2111C670}" type="presOf" srcId="{2A54FF15-6CF9-9544-848B-4C1E7EA67238}" destId="{A36BD9F2-635C-C141-8F1A-A74F1DF49539}" srcOrd="0" destOrd="0" presId="urn:microsoft.com/office/officeart/2005/8/layout/hierarchy2"/>
    <dgm:cxn modelId="{430BA799-5C49-9649-9B5E-761677FB57E1}" type="presOf" srcId="{878D8169-048A-9644-BF09-A3AF811FFAE1}" destId="{A621B84D-5A57-234E-A122-152A9EF3007B}" srcOrd="0" destOrd="0" presId="urn:microsoft.com/office/officeart/2005/8/layout/hierarchy2"/>
    <dgm:cxn modelId="{1AA75E58-C618-9E44-9974-AF08907406A2}" srcId="{2A54FF15-6CF9-9544-848B-4C1E7EA67238}" destId="{B9856738-A91B-2943-ABDE-6AD72A38B3EB}" srcOrd="0" destOrd="0" parTransId="{9B9CD5E3-20AB-9846-B4E0-F12C9ECC7630}" sibTransId="{73990B55-B7BD-D14B-965D-EA625B832078}"/>
    <dgm:cxn modelId="{D6715EAE-2346-DD48-93EA-E5A6ED9A601E}" type="presOf" srcId="{B47CA3A5-C706-C14A-888D-DFE7A2EB1542}" destId="{AAEE0257-E4C3-D244-B0B6-50F2C0A09D54}" srcOrd="0" destOrd="0" presId="urn:microsoft.com/office/officeart/2005/8/layout/hierarchy2"/>
    <dgm:cxn modelId="{C19E3E77-8E4D-464D-8A30-FCB074E7A205}" srcId="{2A54FF15-6CF9-9544-848B-4C1E7EA67238}" destId="{878D8169-048A-9644-BF09-A3AF811FFAE1}" srcOrd="1" destOrd="0" parTransId="{D8FDA7B3-8FBB-6143-86C6-B425C512C9EA}" sibTransId="{5B9064C8-D288-284B-8EF5-B0E5BDF1DC80}"/>
    <dgm:cxn modelId="{E652DFB6-5E62-854D-BFD1-46CA3E731958}" type="presOf" srcId="{9B9CD5E3-20AB-9846-B4E0-F12C9ECC7630}" destId="{DD809890-DDA9-2A4A-9DDB-ECD3273EDAF4}" srcOrd="1" destOrd="0" presId="urn:microsoft.com/office/officeart/2005/8/layout/hierarchy2"/>
    <dgm:cxn modelId="{97A5345A-86C1-064B-9A3F-A24D84D01CFE}" type="presOf" srcId="{D8FDA7B3-8FBB-6143-86C6-B425C512C9EA}" destId="{234B2777-0E28-C944-88F9-66BA222DDE18}" srcOrd="1" destOrd="0" presId="urn:microsoft.com/office/officeart/2005/8/layout/hierarchy2"/>
    <dgm:cxn modelId="{F88C909F-6B87-6648-A944-D4EFE0C8A8F6}" type="presParOf" srcId="{AAEE0257-E4C3-D244-B0B6-50F2C0A09D54}" destId="{EA694D3F-2198-8C4E-A363-A21B99047679}" srcOrd="0" destOrd="0" presId="urn:microsoft.com/office/officeart/2005/8/layout/hierarchy2"/>
    <dgm:cxn modelId="{F95ECFB8-2447-BE47-A1D3-C441B2F80633}" type="presParOf" srcId="{EA694D3F-2198-8C4E-A363-A21B99047679}" destId="{A36BD9F2-635C-C141-8F1A-A74F1DF49539}" srcOrd="0" destOrd="0" presId="urn:microsoft.com/office/officeart/2005/8/layout/hierarchy2"/>
    <dgm:cxn modelId="{55A44339-8C6B-A448-BBD9-56F64D322639}" type="presParOf" srcId="{EA694D3F-2198-8C4E-A363-A21B99047679}" destId="{176FC5D5-AF86-284F-AC8F-0D50B34DE638}" srcOrd="1" destOrd="0" presId="urn:microsoft.com/office/officeart/2005/8/layout/hierarchy2"/>
    <dgm:cxn modelId="{64E3548B-ACD2-7E4F-AA7E-037274C6956E}" type="presParOf" srcId="{176FC5D5-AF86-284F-AC8F-0D50B34DE638}" destId="{0ED5C826-7B49-DF47-8158-153FC50B2242}" srcOrd="0" destOrd="0" presId="urn:microsoft.com/office/officeart/2005/8/layout/hierarchy2"/>
    <dgm:cxn modelId="{8F74CB35-7AE1-ED4B-A670-98D4C49D98CB}" type="presParOf" srcId="{0ED5C826-7B49-DF47-8158-153FC50B2242}" destId="{DD809890-DDA9-2A4A-9DDB-ECD3273EDAF4}" srcOrd="0" destOrd="0" presId="urn:microsoft.com/office/officeart/2005/8/layout/hierarchy2"/>
    <dgm:cxn modelId="{907464A9-0E24-6C4F-8C50-78B02E12E878}" type="presParOf" srcId="{176FC5D5-AF86-284F-AC8F-0D50B34DE638}" destId="{72CAFFF1-73A6-374D-ADCC-67B0050296F3}" srcOrd="1" destOrd="0" presId="urn:microsoft.com/office/officeart/2005/8/layout/hierarchy2"/>
    <dgm:cxn modelId="{A2AC4F22-2556-1449-9EB3-FC8E12A79A00}" type="presParOf" srcId="{72CAFFF1-73A6-374D-ADCC-67B0050296F3}" destId="{D1F69E1F-DFB7-8341-B8DB-17961AEC81B9}" srcOrd="0" destOrd="0" presId="urn:microsoft.com/office/officeart/2005/8/layout/hierarchy2"/>
    <dgm:cxn modelId="{1035DA04-A5A1-FC46-9582-74728372E441}" type="presParOf" srcId="{72CAFFF1-73A6-374D-ADCC-67B0050296F3}" destId="{3F1B3AA0-FAB8-5140-879A-B8866945FB79}" srcOrd="1" destOrd="0" presId="urn:microsoft.com/office/officeart/2005/8/layout/hierarchy2"/>
    <dgm:cxn modelId="{F3EB5F38-C108-D340-B186-6DDDA6854631}" type="presParOf" srcId="{176FC5D5-AF86-284F-AC8F-0D50B34DE638}" destId="{43B692B7-95D2-DB4C-875B-7497844E8027}" srcOrd="2" destOrd="0" presId="urn:microsoft.com/office/officeart/2005/8/layout/hierarchy2"/>
    <dgm:cxn modelId="{1F7F4B73-1DB0-9D4E-840E-4C42ABDCF951}" type="presParOf" srcId="{43B692B7-95D2-DB4C-875B-7497844E8027}" destId="{234B2777-0E28-C944-88F9-66BA222DDE18}" srcOrd="0" destOrd="0" presId="urn:microsoft.com/office/officeart/2005/8/layout/hierarchy2"/>
    <dgm:cxn modelId="{0CB33CB3-0ADE-DC48-BA8C-75ED746C2944}" type="presParOf" srcId="{176FC5D5-AF86-284F-AC8F-0D50B34DE638}" destId="{6C1C9144-A05C-DD42-8769-65AC6A34C286}" srcOrd="3" destOrd="0" presId="urn:microsoft.com/office/officeart/2005/8/layout/hierarchy2"/>
    <dgm:cxn modelId="{EED22ABF-8C00-DD45-8B80-89145319821F}" type="presParOf" srcId="{6C1C9144-A05C-DD42-8769-65AC6A34C286}" destId="{A621B84D-5A57-234E-A122-152A9EF3007B}" srcOrd="0" destOrd="0" presId="urn:microsoft.com/office/officeart/2005/8/layout/hierarchy2"/>
    <dgm:cxn modelId="{5A306ED2-75BE-E942-84CD-1FB5EF1D00E9}" type="presParOf" srcId="{6C1C9144-A05C-DD42-8769-65AC6A34C286}" destId="{FB344CB7-5262-0E4E-BDA0-0869A111006F}" srcOrd="1" destOrd="0" presId="urn:microsoft.com/office/officeart/2005/8/layout/hierarchy2"/>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850491" cy="5428071"/>
        <a:chOff x="0" y="0"/>
        <a:chExt cx="6850491" cy="5428071"/>
      </a:xfrm>
    </dsp:grpSpPr>
    <dsp:sp modelId="{677D32B6-05E7-634B-96AA-D2CF5B1AD2C4}">
      <dsp:nvSpPr>
        <dsp:cNvPr id="3" name="圆角矩形 2"/>
        <dsp:cNvSpPr/>
      </dsp:nvSpPr>
      <dsp:spPr bwMode="white">
        <a:xfrm>
          <a:off x="27890" y="25817"/>
          <a:ext cx="2466177" cy="743571"/>
        </a:xfrm>
        <a:prstGeom prst="roundRect">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lIns="125730" tIns="62865" rIns="125730" bIns="62865" anchor="ctr"/>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r>
            <a:rPr kumimoji="1" lang="zh-CN" dirty="0"/>
            <a:t>总则</a:t>
          </a:r>
          <a:endParaRPr lang="en-US" dirty="0"/>
        </a:p>
      </dsp:txBody>
      <dsp:txXfrm>
        <a:off x="27890" y="25817"/>
        <a:ext cx="2466177" cy="743571"/>
      </dsp:txXfrm>
    </dsp:sp>
    <dsp:sp modelId="{7496ECC5-8939-BF4B-B996-80C6A058BBFF}">
      <dsp:nvSpPr>
        <dsp:cNvPr id="4" name="圆角矩形 3"/>
        <dsp:cNvSpPr/>
      </dsp:nvSpPr>
      <dsp:spPr bwMode="white">
        <a:xfrm>
          <a:off x="12229" y="792922"/>
          <a:ext cx="2466177" cy="743571"/>
        </a:xfrm>
        <a:prstGeom prst="roundRect">
          <a:avLst/>
        </a:prstGeom>
      </dsp:spPr>
      <dsp:style>
        <a:lnRef idx="2">
          <a:schemeClr val="lt1"/>
        </a:lnRef>
        <a:fillRef idx="1">
          <a:schemeClr val="accent2">
            <a:hueOff val="-240000"/>
            <a:satOff val="-3659"/>
            <a:lumOff val="-260"/>
            <a:alpha val="100000"/>
          </a:schemeClr>
        </a:fillRef>
        <a:effectRef idx="0">
          <a:scrgbClr r="0" g="0" b="0"/>
        </a:effectRef>
        <a:fontRef idx="minor">
          <a:schemeClr val="lt1"/>
        </a:fontRef>
      </dsp:style>
      <dsp:txBody>
        <a:bodyPr lIns="125730" tIns="62865" rIns="125730" bIns="62865" anchor="ctr"/>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r>
            <a:rPr kumimoji="1" lang="zh-CN" dirty="0"/>
            <a:t>物权</a:t>
          </a:r>
          <a:endParaRPr lang="en-US" dirty="0"/>
        </a:p>
      </dsp:txBody>
      <dsp:txXfrm>
        <a:off x="12229" y="792922"/>
        <a:ext cx="2466177" cy="743571"/>
      </dsp:txXfrm>
    </dsp:sp>
    <dsp:sp modelId="{11DC8AB8-84C8-5E48-8E58-6583C2FE386E}">
      <dsp:nvSpPr>
        <dsp:cNvPr id="5" name="圆角矩形 4"/>
        <dsp:cNvSpPr/>
      </dsp:nvSpPr>
      <dsp:spPr bwMode="white">
        <a:xfrm>
          <a:off x="0" y="1573665"/>
          <a:ext cx="2466177" cy="743571"/>
        </a:xfrm>
        <a:prstGeom prst="roundRect">
          <a:avLst/>
        </a:prstGeom>
      </dsp:spPr>
      <dsp:style>
        <a:lnRef idx="2">
          <a:schemeClr val="lt1"/>
        </a:lnRef>
        <a:fillRef idx="1">
          <a:schemeClr val="accent2">
            <a:hueOff val="-480000"/>
            <a:satOff val="-7319"/>
            <a:lumOff val="-522"/>
            <a:alpha val="100000"/>
          </a:schemeClr>
        </a:fillRef>
        <a:effectRef idx="0">
          <a:scrgbClr r="0" g="0" b="0"/>
        </a:effectRef>
        <a:fontRef idx="minor">
          <a:schemeClr val="lt1"/>
        </a:fontRef>
      </dsp:style>
      <dsp:txBody>
        <a:bodyPr lIns="125730" tIns="62865" rIns="125730" bIns="62865" anchor="ctr"/>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r>
            <a:rPr lang="en-US" dirty="0" err="1"/>
            <a:t>合同编</a:t>
          </a:r>
          <a:endParaRPr lang="en-US" dirty="0"/>
        </a:p>
      </dsp:txBody>
      <dsp:txXfrm>
        <a:off x="0" y="1573665"/>
        <a:ext cx="2466177" cy="743571"/>
      </dsp:txXfrm>
    </dsp:sp>
    <dsp:sp modelId="{7DF0D688-7411-CB4A-976B-E4D1991EF599}">
      <dsp:nvSpPr>
        <dsp:cNvPr id="6" name="圆角矩形 5"/>
        <dsp:cNvSpPr/>
      </dsp:nvSpPr>
      <dsp:spPr bwMode="white">
        <a:xfrm>
          <a:off x="0" y="2367554"/>
          <a:ext cx="2466177" cy="743571"/>
        </a:xfrm>
        <a:prstGeom prst="roundRect">
          <a:avLst/>
        </a:prstGeom>
      </dsp:spPr>
      <dsp:style>
        <a:lnRef idx="2">
          <a:schemeClr val="lt1"/>
        </a:lnRef>
        <a:fillRef idx="1">
          <a:schemeClr val="accent2">
            <a:hueOff val="-720000"/>
            <a:satOff val="-10979"/>
            <a:lumOff val="-783"/>
            <a:alpha val="100000"/>
          </a:schemeClr>
        </a:fillRef>
        <a:effectRef idx="0">
          <a:scrgbClr r="0" g="0" b="0"/>
        </a:effectRef>
        <a:fontRef idx="minor">
          <a:schemeClr val="lt1"/>
        </a:fontRef>
      </dsp:style>
      <dsp:txBody>
        <a:bodyPr lIns="125730" tIns="62865" rIns="125730" bIns="62865" anchor="ctr"/>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r>
            <a:rPr kumimoji="1" lang="zh-CN"/>
            <a:t>人格权</a:t>
          </a:r>
          <a:endParaRPr lang="en-US"/>
        </a:p>
      </dsp:txBody>
      <dsp:txXfrm>
        <a:off x="0" y="2367554"/>
        <a:ext cx="2466177" cy="743571"/>
      </dsp:txXfrm>
    </dsp:sp>
    <dsp:sp modelId="{6170B990-A278-EB47-971D-0652D915ABD2}">
      <dsp:nvSpPr>
        <dsp:cNvPr id="7" name="圆角矩形 6"/>
        <dsp:cNvSpPr/>
      </dsp:nvSpPr>
      <dsp:spPr bwMode="white">
        <a:xfrm>
          <a:off x="27890" y="3123000"/>
          <a:ext cx="2466177" cy="743571"/>
        </a:xfrm>
        <a:prstGeom prst="roundRect">
          <a:avLst/>
        </a:prstGeom>
      </dsp:spPr>
      <dsp:style>
        <a:lnRef idx="2">
          <a:schemeClr val="lt1"/>
        </a:lnRef>
        <a:fillRef idx="1">
          <a:schemeClr val="accent2">
            <a:hueOff val="-960000"/>
            <a:satOff val="-14640"/>
            <a:lumOff val="-1045"/>
            <a:alpha val="100000"/>
          </a:schemeClr>
        </a:fillRef>
        <a:effectRef idx="0">
          <a:scrgbClr r="0" g="0" b="0"/>
        </a:effectRef>
        <a:fontRef idx="minor">
          <a:schemeClr val="lt1"/>
        </a:fontRef>
      </dsp:style>
      <dsp:txBody>
        <a:bodyPr lIns="125730" tIns="62865" rIns="125730" bIns="62865" anchor="ctr"/>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r>
            <a:rPr kumimoji="1" lang="zh-CN" dirty="0"/>
            <a:t>婚姻家庭</a:t>
          </a:r>
          <a:endParaRPr lang="en-US" dirty="0"/>
        </a:p>
      </dsp:txBody>
      <dsp:txXfrm>
        <a:off x="27890" y="3123000"/>
        <a:ext cx="2466177" cy="743571"/>
      </dsp:txXfrm>
    </dsp:sp>
    <dsp:sp modelId="{49EB172A-10A4-624E-A0FD-22A171DA00C3}">
      <dsp:nvSpPr>
        <dsp:cNvPr id="8" name="圆角矩形 7"/>
        <dsp:cNvSpPr/>
      </dsp:nvSpPr>
      <dsp:spPr bwMode="white">
        <a:xfrm>
          <a:off x="52330" y="3879420"/>
          <a:ext cx="2466177" cy="743571"/>
        </a:xfrm>
        <a:prstGeom prst="roundRect">
          <a:avLst/>
        </a:prstGeom>
      </dsp:spPr>
      <dsp:style>
        <a:lnRef idx="2">
          <a:schemeClr val="lt1"/>
        </a:lnRef>
        <a:fillRef idx="1">
          <a:schemeClr val="accent2">
            <a:hueOff val="-1200000"/>
            <a:satOff val="-18300"/>
            <a:lumOff val="-1306"/>
            <a:alpha val="100000"/>
          </a:schemeClr>
        </a:fillRef>
        <a:effectRef idx="0">
          <a:scrgbClr r="0" g="0" b="0"/>
        </a:effectRef>
        <a:fontRef idx="minor">
          <a:schemeClr val="lt1"/>
        </a:fontRef>
      </dsp:style>
      <dsp:txBody>
        <a:bodyPr lIns="125730" tIns="62865" rIns="125730" bIns="62865" anchor="ctr"/>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r>
            <a:rPr kumimoji="1" lang="zh-CN"/>
            <a:t>继承</a:t>
          </a:r>
          <a:endParaRPr lang="en-US"/>
        </a:p>
      </dsp:txBody>
      <dsp:txXfrm>
        <a:off x="52330" y="3879420"/>
        <a:ext cx="2466177" cy="743571"/>
      </dsp:txXfrm>
    </dsp:sp>
    <dsp:sp modelId="{1614BDEF-D7FB-4345-867C-5B9166B48E0D}">
      <dsp:nvSpPr>
        <dsp:cNvPr id="9" name="圆角矩形 8"/>
        <dsp:cNvSpPr/>
      </dsp:nvSpPr>
      <dsp:spPr bwMode="white">
        <a:xfrm>
          <a:off x="0" y="4623675"/>
          <a:ext cx="2466177" cy="743571"/>
        </a:xfrm>
        <a:prstGeom prst="roundRect">
          <a:avLst/>
        </a:prstGeom>
      </dsp:spPr>
      <dsp:style>
        <a:lnRef idx="2">
          <a:schemeClr val="lt1"/>
        </a:lnRef>
        <a:fillRef idx="1">
          <a:schemeClr val="accent2">
            <a:hueOff val="-1440000"/>
            <a:satOff val="-21960"/>
            <a:lumOff val="-1568"/>
            <a:alpha val="100000"/>
          </a:schemeClr>
        </a:fillRef>
        <a:effectRef idx="0">
          <a:scrgbClr r="0" g="0" b="0"/>
        </a:effectRef>
        <a:fontRef idx="minor">
          <a:schemeClr val="lt1"/>
        </a:fontRef>
      </dsp:style>
      <dsp:txBody>
        <a:bodyPr lIns="125730" tIns="62865" rIns="125730" bIns="62865" anchor="ctr"/>
        <a:lstStyle>
          <a:lvl1pPr algn="ctr">
            <a:defRPr sz="3300"/>
          </a:lvl1pPr>
          <a:lvl2pPr marL="228600" indent="-228600" algn="ctr">
            <a:defRPr sz="2500"/>
          </a:lvl2pPr>
          <a:lvl3pPr marL="457200" indent="-228600" algn="ctr">
            <a:defRPr sz="2500"/>
          </a:lvl3pPr>
          <a:lvl4pPr marL="685800" indent="-228600" algn="ctr">
            <a:defRPr sz="2500"/>
          </a:lvl4pPr>
          <a:lvl5pPr marL="914400" indent="-228600" algn="ctr">
            <a:defRPr sz="2500"/>
          </a:lvl5pPr>
          <a:lvl6pPr marL="1143000" indent="-228600" algn="ctr">
            <a:defRPr sz="2500"/>
          </a:lvl6pPr>
          <a:lvl7pPr marL="1371600" indent="-228600" algn="ctr">
            <a:defRPr sz="2500"/>
          </a:lvl7pPr>
          <a:lvl8pPr marL="1600200" indent="-228600" algn="ctr">
            <a:defRPr sz="2500"/>
          </a:lvl8pPr>
          <a:lvl9pPr marL="1828800" indent="-228600" algn="ctr">
            <a:defRPr sz="2500"/>
          </a:lvl9pPr>
        </a:lstStyle>
        <a:p>
          <a:pPr lvl="0">
            <a:lnSpc>
              <a:spcPct val="100000"/>
            </a:lnSpc>
            <a:spcBef>
              <a:spcPct val="0"/>
            </a:spcBef>
            <a:spcAft>
              <a:spcPct val="35000"/>
            </a:spcAft>
          </a:pPr>
          <a:r>
            <a:rPr kumimoji="1" lang="zh-CN" dirty="0"/>
            <a:t>侵权</a:t>
          </a:r>
          <a:endParaRPr lang="en-US" dirty="0"/>
        </a:p>
      </dsp:txBody>
      <dsp:txXfrm>
        <a:off x="0" y="4623675"/>
        <a:ext cx="2466177" cy="743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730496" cy="1246631"/>
        <a:chOff x="0" y="0"/>
        <a:chExt cx="4730496" cy="1246631"/>
      </a:xfrm>
    </dsp:grpSpPr>
    <dsp:sp modelId="{A36BD9F2-635C-C141-8F1A-A74F1DF49539}">
      <dsp:nvSpPr>
        <dsp:cNvPr id="3" name="圆角矩形 2"/>
        <dsp:cNvSpPr/>
      </dsp:nvSpPr>
      <dsp:spPr bwMode="white">
        <a:xfrm>
          <a:off x="626827" y="263051"/>
          <a:ext cx="914959" cy="4574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一时性合同</a:t>
          </a:r>
        </a:p>
      </dsp:txBody>
      <dsp:txXfrm>
        <a:off x="626827" y="263051"/>
        <a:ext cx="914959" cy="457479"/>
      </dsp:txXfrm>
    </dsp:sp>
    <dsp:sp modelId="{0ED5C826-7B49-DF47-8158-153FC50B2242}">
      <dsp:nvSpPr>
        <dsp:cNvPr id="4" name="任意多边形 3"/>
        <dsp:cNvSpPr/>
      </dsp:nvSpPr>
      <dsp:spPr bwMode="white">
        <a:xfrm>
          <a:off x="1499422" y="327237"/>
          <a:ext cx="450710" cy="66055"/>
        </a:xfrm>
        <a:custGeom>
          <a:avLst/>
          <a:gdLst/>
          <a:ahLst/>
          <a:cxnLst/>
          <a:pathLst>
            <a:path w="710" h="104">
              <a:moveTo>
                <a:pt x="67" y="259"/>
              </a:moveTo>
              <a:lnTo>
                <a:pt x="643" y="-155"/>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1499422" y="327237"/>
        <a:ext cx="450710" cy="66055"/>
      </dsp:txXfrm>
    </dsp:sp>
    <dsp:sp modelId="{D1F69E1F-DFB7-8341-B8DB-17961AEC81B9}">
      <dsp:nvSpPr>
        <dsp:cNvPr id="5" name="圆角矩形 4"/>
        <dsp:cNvSpPr/>
      </dsp:nvSpPr>
      <dsp:spPr bwMode="white">
        <a:xfrm>
          <a:off x="1907769" y="0"/>
          <a:ext cx="914959" cy="4574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一次给付</a:t>
          </a:r>
        </a:p>
      </dsp:txBody>
      <dsp:txXfrm>
        <a:off x="1907769" y="0"/>
        <a:ext cx="914959" cy="457479"/>
      </dsp:txXfrm>
    </dsp:sp>
    <dsp:sp modelId="{43B692B7-95D2-DB4C-875B-7497844E8027}">
      <dsp:nvSpPr>
        <dsp:cNvPr id="6" name="任意多边形 5"/>
        <dsp:cNvSpPr/>
      </dsp:nvSpPr>
      <dsp:spPr bwMode="white">
        <a:xfrm>
          <a:off x="1499422" y="590288"/>
          <a:ext cx="450710" cy="66055"/>
        </a:xfrm>
        <a:custGeom>
          <a:avLst/>
          <a:gdLst/>
          <a:ahLst/>
          <a:cxnLst/>
          <a:pathLst>
            <a:path w="710" h="104">
              <a:moveTo>
                <a:pt x="67" y="-155"/>
              </a:moveTo>
              <a:lnTo>
                <a:pt x="643" y="259"/>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1499422" y="590288"/>
        <a:ext cx="450710" cy="66055"/>
      </dsp:txXfrm>
    </dsp:sp>
    <dsp:sp modelId="{A621B84D-5A57-234E-A122-152A9EF3007B}">
      <dsp:nvSpPr>
        <dsp:cNvPr id="7" name="圆角矩形 6"/>
        <dsp:cNvSpPr/>
      </dsp:nvSpPr>
      <dsp:spPr bwMode="white">
        <a:xfrm>
          <a:off x="1907769" y="526101"/>
          <a:ext cx="914959" cy="4574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分期给付</a:t>
          </a:r>
        </a:p>
      </dsp:txBody>
      <dsp:txXfrm>
        <a:off x="1907769" y="526101"/>
        <a:ext cx="914959" cy="457479"/>
      </dsp:txXfrm>
    </dsp:sp>
    <dsp:sp modelId="{EE8CB36B-16BC-424D-8102-A4F3A44E99EB}">
      <dsp:nvSpPr>
        <dsp:cNvPr id="8" name="任意多边形 7"/>
        <dsp:cNvSpPr/>
      </dsp:nvSpPr>
      <dsp:spPr bwMode="white">
        <a:xfrm>
          <a:off x="2780364" y="590288"/>
          <a:ext cx="450710" cy="66055"/>
        </a:xfrm>
        <a:custGeom>
          <a:avLst/>
          <a:gdLst/>
          <a:ahLst/>
          <a:cxnLst/>
          <a:pathLst>
            <a:path w="710" h="104">
              <a:moveTo>
                <a:pt x="67" y="259"/>
              </a:moveTo>
              <a:lnTo>
                <a:pt x="643" y="-155"/>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2780364" y="590288"/>
        <a:ext cx="450710" cy="66055"/>
      </dsp:txXfrm>
    </dsp:sp>
    <dsp:sp modelId="{2D6072AE-00A3-764B-94A9-90D3F1B35AFF}">
      <dsp:nvSpPr>
        <dsp:cNvPr id="9" name="圆角矩形 8"/>
        <dsp:cNvSpPr/>
      </dsp:nvSpPr>
      <dsp:spPr bwMode="white">
        <a:xfrm>
          <a:off x="3188711" y="263051"/>
          <a:ext cx="914959" cy="4574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分期付款</a:t>
          </a:r>
        </a:p>
      </dsp:txBody>
      <dsp:txXfrm>
        <a:off x="3188711" y="263051"/>
        <a:ext cx="914959" cy="457479"/>
      </dsp:txXfrm>
    </dsp:sp>
    <dsp:sp modelId="{CAC0A984-DA36-0540-8FC1-C879DE32FFD3}">
      <dsp:nvSpPr>
        <dsp:cNvPr id="10" name="任意多边形 9"/>
        <dsp:cNvSpPr/>
      </dsp:nvSpPr>
      <dsp:spPr bwMode="white">
        <a:xfrm>
          <a:off x="2780364" y="853339"/>
          <a:ext cx="450710" cy="66055"/>
        </a:xfrm>
        <a:custGeom>
          <a:avLst/>
          <a:gdLst/>
          <a:ahLst/>
          <a:cxnLst/>
          <a:pathLst>
            <a:path w="710" h="104">
              <a:moveTo>
                <a:pt x="67" y="-155"/>
              </a:moveTo>
              <a:lnTo>
                <a:pt x="643" y="259"/>
              </a:lnTo>
            </a:path>
          </a:pathLst>
        </a:custGeom>
      </dsp:spPr>
      <dsp:style>
        <a:lnRef idx="2">
          <a:schemeClr val="accent1">
            <a:shade val="8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2780364" y="853339"/>
        <a:ext cx="450710" cy="66055"/>
      </dsp:txXfrm>
    </dsp:sp>
    <dsp:sp modelId="{1919F87E-2F18-824E-81CA-A1931CFFDFBC}">
      <dsp:nvSpPr>
        <dsp:cNvPr id="11" name="圆角矩形 10"/>
        <dsp:cNvSpPr/>
      </dsp:nvSpPr>
      <dsp:spPr bwMode="white">
        <a:xfrm>
          <a:off x="3188711" y="789152"/>
          <a:ext cx="914959" cy="4574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分期交货</a:t>
          </a:r>
        </a:p>
      </dsp:txBody>
      <dsp:txXfrm>
        <a:off x="3188711" y="789152"/>
        <a:ext cx="914959" cy="45747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690616" cy="1856232"/>
        <a:chOff x="0" y="0"/>
        <a:chExt cx="5690616" cy="1856232"/>
      </a:xfrm>
    </dsp:grpSpPr>
    <dsp:sp modelId="{A36BD9F2-635C-C141-8F1A-A74F1DF49539}">
      <dsp:nvSpPr>
        <dsp:cNvPr id="3" name="圆角矩形 2"/>
        <dsp:cNvSpPr/>
      </dsp:nvSpPr>
      <dsp:spPr bwMode="white">
        <a:xfrm>
          <a:off x="309619" y="521119"/>
          <a:ext cx="1627988" cy="8139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dirty="0"/>
            <a:t>继续性合同</a:t>
          </a:r>
        </a:p>
      </dsp:txBody>
      <dsp:txXfrm>
        <a:off x="309619" y="521119"/>
        <a:ext cx="1627988" cy="813994"/>
      </dsp:txXfrm>
    </dsp:sp>
    <dsp:sp modelId="{0ED5C826-7B49-DF47-8158-153FC50B2242}">
      <dsp:nvSpPr>
        <dsp:cNvPr id="4" name="任意多边形 3"/>
        <dsp:cNvSpPr/>
      </dsp:nvSpPr>
      <dsp:spPr bwMode="white">
        <a:xfrm>
          <a:off x="1859550" y="656124"/>
          <a:ext cx="770729" cy="78934"/>
        </a:xfrm>
        <a:custGeom>
          <a:avLst/>
          <a:gdLst/>
          <a:ahLst/>
          <a:cxnLst/>
          <a:pathLst>
            <a:path w="1214" h="124">
              <a:moveTo>
                <a:pt x="123" y="428"/>
              </a:moveTo>
              <a:lnTo>
                <a:pt x="1091" y="-304"/>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1859550" y="656124"/>
        <a:ext cx="770729" cy="78934"/>
      </dsp:txXfrm>
    </dsp:sp>
    <dsp:sp modelId="{D1F69E1F-DFB7-8341-B8DB-17961AEC81B9}">
      <dsp:nvSpPr>
        <dsp:cNvPr id="5" name="圆角矩形 4"/>
        <dsp:cNvSpPr/>
      </dsp:nvSpPr>
      <dsp:spPr bwMode="white">
        <a:xfrm>
          <a:off x="2552221" y="0"/>
          <a:ext cx="2692725" cy="92613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dirty="0"/>
            <a:t>固有的继续性合同</a:t>
          </a:r>
          <a:endParaRPr lang="en-US" altLang="zh-CN" dirty="0"/>
        </a:p>
        <a:p>
          <a:pPr lvl="0">
            <a:lnSpc>
              <a:spcPct val="100000"/>
            </a:lnSpc>
            <a:spcBef>
              <a:spcPct val="0"/>
            </a:spcBef>
            <a:spcAft>
              <a:spcPct val="35000"/>
            </a:spcAft>
          </a:pPr>
          <a:r>
            <a:rPr lang="zh-CN" altLang="en-US" dirty="0"/>
            <a:t>如雇佣、租赁、合伙</a:t>
          </a:r>
        </a:p>
      </dsp:txBody>
      <dsp:txXfrm>
        <a:off x="2552221" y="0"/>
        <a:ext cx="2692725" cy="926130"/>
      </dsp:txXfrm>
    </dsp:sp>
    <dsp:sp modelId="{43B692B7-95D2-DB4C-875B-7497844E8027}">
      <dsp:nvSpPr>
        <dsp:cNvPr id="6" name="任意多边形 5"/>
        <dsp:cNvSpPr/>
      </dsp:nvSpPr>
      <dsp:spPr bwMode="white">
        <a:xfrm>
          <a:off x="1845248" y="1150706"/>
          <a:ext cx="835913" cy="78934"/>
        </a:xfrm>
        <a:custGeom>
          <a:avLst/>
          <a:gdLst/>
          <a:ahLst/>
          <a:cxnLst/>
          <a:pathLst>
            <a:path w="1316" h="124">
              <a:moveTo>
                <a:pt x="145" y="-351"/>
              </a:moveTo>
              <a:lnTo>
                <a:pt x="1171" y="475"/>
              </a:lnTo>
            </a:path>
          </a:pathLst>
        </a:custGeom>
      </dsp:spPr>
      <dsp:style>
        <a:lnRef idx="2">
          <a:schemeClr val="accent1">
            <a:shade val="60000"/>
          </a:schemeClr>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1845248" y="1150706"/>
        <a:ext cx="835913" cy="78934"/>
      </dsp:txXfrm>
    </dsp:sp>
    <dsp:sp modelId="{A621B84D-5A57-234E-A122-152A9EF3007B}">
      <dsp:nvSpPr>
        <dsp:cNvPr id="7" name="圆角矩形 6"/>
        <dsp:cNvSpPr/>
      </dsp:nvSpPr>
      <dsp:spPr bwMode="white">
        <a:xfrm>
          <a:off x="2588802" y="1048229"/>
          <a:ext cx="2792195" cy="80800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dirty="0"/>
            <a:t>继续性供给合同</a:t>
          </a:r>
          <a:endParaRPr lang="en-US" altLang="zh-CN" dirty="0"/>
        </a:p>
        <a:p>
          <a:pPr lvl="0">
            <a:lnSpc>
              <a:spcPct val="100000"/>
            </a:lnSpc>
            <a:spcBef>
              <a:spcPct val="0"/>
            </a:spcBef>
            <a:spcAft>
              <a:spcPct val="35000"/>
            </a:spcAft>
          </a:pPr>
          <a:r>
            <a:rPr lang="zh-CN" altLang="en-US" dirty="0"/>
            <a:t>如供电、水、热力合同</a:t>
          </a:r>
        </a:p>
      </dsp:txBody>
      <dsp:txXfrm>
        <a:off x="2588802" y="1048229"/>
        <a:ext cx="2792195" cy="80800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3:22:16"/>
    </inkml:context>
    <inkml:brush xml:id="br0">
      <inkml:brushProperty name="width" value="0.05292" units="cm"/>
      <inkml:brushProperty name="height" value="0.05292" units="cm"/>
      <inkml:brushProperty name="color" value="#ff0000"/>
    </inkml:brush>
  </inkml:definitions>
  <inkml:trace contextRef="#ctx0" brushRef="#br0">5134.000 2825.000 24575,'0.000'0.000'0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28:59"/>
    </inkml:context>
    <inkml:brush xml:id="br0">
      <inkml:brushProperty name="width" value="0.09071" units="cm"/>
      <inkml:brushProperty name="height" value="0.09071" units="cm"/>
      <inkml:brushProperty name="color" value="#ff0000"/>
    </inkml:brush>
  </inkml:definitions>
  <inkml:trace contextRef="#ctx0" brushRef="#br0">14845.000 3674.000 5812,'-10.000'-31.000'1271,"7.000"17.000"-1091,-4.000-24.000-180,8.000 29.000 90,1.000-1.000-90,-1.000 5.000 90,0.000 2.000 0,0.000 2.000-90,2.000-1.000 180,1.000 2.000-90,2.000 0.000-1,1.000 0.000 1,0.000 0.000 360,11.000 1.000-360,-8.000-1.000 0,10.000 2.000 90,24.000 3.000-180,-22.000-3.000 0,27.000 4.000-90,-13.000 0.000 0,-1.000 0.000-45,4.000 1.000 0,2.000 1.000-2244,4.000 0.000 2289,20.000 4.000-1347,-19.000-5.000 0,-2.000-1.000 1437,4.000 1.000 0,0.000-1.000 0,-1.000 0.000-636,-9.000-2.000 636,19.000 1.000-1560,6.000 0.000 1560,2.000 0.000 90,-3.000-2.000 544,-18.000-2.000-634,-1.000 0.000 0,3.000-1.000 45,-9.000 1.000 0,5.000-1.000-23,3.000-1.000 1,8.000 1.000-1,1.000-1.000 1,-5.000 0.000 643,9.000 1.000 1,0.000-1.000-645,-5.000 0.000 1,6.000-1.000 0,0.000 1.000-1,-10.000 0.000-615,-6.000 0.000 1,-3.000 0.000 592,13.000 0.000 0,2.000-1.000 0,0.000 2.000 0,-4.000-1.000 0,9.000 0.000 0,-7.000 1.000 0,-2.000 0.000 208,-9.000 0.000-298,9.000 3.000 0,8.000 1.000 30,-11.000 0.000 0,2.000 1.000 0,-1.000 0.000-430,15.000 1.000 1,-1.000-1.000 489,2.000 2.000 0,-5.000 0.000 0,3.000-4.000 0,-22.000-1.000 0,22.000 0.000 0,-29.000-2.000 1476,0.000 0.000-1476,16.000-2.000 0,3.000 0.000 0,-4.000 1.000-41,2.000-1.000 1,-2.000 0.000 40,-10.000 0.000 1090,-10.000 1.000-1090,7.000 1.000-90,-12.000 0.000 180,25.000 0.000-90,-21.000 0.000 0,18.000 0.000 2707,-29.000 0.000-2617,18.000 0.000-90,-16.000 0.000 0,13.000 0.000 0,-21.000 0.000 0,0.000 0.000 0,-1.000 1.000-90,2.000 0.000 90,-2.000 0.000 382,0.000 0.000-472,-3.000-1.000 1684,1.000 1.000-1594,-2.000-1.000-89,1.000 1.000 89,-2.000-1.000-90,-2.000 1.000 90,1.000 0.000 0,-1.000-1.000-90,1.000 1.000 90,-2.000-1.000 0,2.000 1.000 359,-4.000-1.000 181,2.000 1.000-180,-1.000-1.000-180,0.000 0.000 0,3.000 0.000-90,-3.000-1.000-90,3.000 0.000 90,6.000-3.000-90,-6.000 2.000 0,5.000-1.000 90,-6.000 1.000-90,-1.000 0.000 0,1.000 1.000 0,-2.000-1.000 90,-1.000 2.000-90,2.000-2.000 0,-1.000 2.000 0,0.000-3.000 0,0.000 2.000 0,0.000-2.000 0,-1.000 2.000 0,0.000-1.000 0,0.000-1.000 0,0.000 1.000-3392,0.000-4.000 3392,1.000 3.000 0,-1.000-2.000 0,1.000 4.000-180,-1.000-1.000-360,-1.000 0.000 360,1.000 1.000 0,-1.000-1.000 2673,-3.000 0.000-2763,1.000 1.000 90,-1.000-1.000-90,2.000 2.000 90,-1.000 0.000-90,2.000 0.000 90,0.000 0.000-179,-3.000 1.000 269,1.000 0.000 47,-3.000 1.000 43,2.000 1.000 0,-1.000-1.000 0,0.000 2.000 0,0.000 0.000 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0:43"/>
    </inkml:context>
    <inkml:brush xml:id="br0">
      <inkml:brushProperty name="width" value="0.09071" units="cm"/>
      <inkml:brushProperty name="height" value="0.09071" units="cm"/>
      <inkml:brushProperty name="color" value="#ff0000"/>
    </inkml:brush>
  </inkml:definitions>
  <inkml:trace contextRef="#ctx0" brushRef="#br0">10334.000 4732.000 5765,'0.000'-3.000'149,"0.000"0.000"-59,0.000 3.000-90,2.000 1.000 0,1.000 1.000 90,2.000 1.000-90,-1.000-1.000 89,0.000 0.000 1,2.000 1.000 90,1.000 1.000-180,0.000-1.000 90,2.000 0.000 360,6.000 1.000-360,-5.000-2.000 0,8.000 2.000 270,12.000-2.000-180,-5.000-1.000-90,9.000 0.000-90,-6.000-2.000 89,-8.000 0.000 1,29.000-4.000-90,-20.000 2.000-3392,31.000-3.000 3392,-38.000 5.000 0,13.000-2.000 0,-16.000 2.000 0,9.000-1.000 0,-6.000 0.000 90,25.000-1.000-90,-24.000 1.000 0,15.000-1.000 90,15.000-2.000-850,-24.000 2.000 760,24.000-3.000 270,8.000-3.000-270,-31.000 5.000 45,5.000-2.000 0,0.000 1.000 45,-5.000 0.000 0,-1.000 0.000-90,-1.000 0.000 180,29.000-6.000-180,-26.000 5.000 0,28.000-7.000-489,-15.000 4.000 489,-5.000 1.000 0,18.000-4.000 0,-21.000 6.000 90,17.000-3.000-90,-26.000 6.000 0,15.000-2.000 0,-20.000 3.000 0,1.000 0.000-1825,17.000 2.000 1825,-14.000-1.000 49,20.000 4.000 0,3.000 0.000-49,-9.000 1.000 0,0.000 0.000 0,-3.000-1.000 0,-14.000 0.000 0,-7.000-1.000 1829,-1.000-1.000-1829,0.000 1.000 90,0.000-1.000-90,13.000 1.000 0,-11.000-1.000 337,11.000 1.000-337,-15.000-2.000 0,7.000 0.000 0,-4.000 0.000 0,3.000-1.000 2902,-4.000 0.000-2902,12.000-1.000 90,-2.000 0.000-90,5.000 0.000 0,-9.000 0.000 0,-6.000 1.000 1072,0.000-1.000-982,14.000 0.000-90,-10.000 1.000-675,11.000-1.000 675,-15.000 1.000-2600,27.000-2.000 2600,-20.000 2.000 0,25.000-2.000-728,-31.000 2.000 818,3.000-1.000-260,-6.000 1.000 170,-1.000 0.000 405,-1.000 0.000-405,-1.000 0.000 2735,8.000 1.000-3095,-6.000-2.000-126,4.000 2.000 126,-11.000-2.000 308,-3.000 2.000-218,-2.000 0.000-449,-4.000 0.000 643,0.000 0.000 76,-4.000 0.000 0,0.000 0.000 0,0.000-2.000 0,-1.000 1.000 0</inkml:trace>
  <inkml:trace contextRef="#ctx0" brushRef="#br0">6991.000 7931.000 5824,'0.000'-4.000'90,"0.000"1.000"-90,1.000 0.000 0,-1.000 3.000 0,1.000-3.000 0,0.000 2.000 0,2.000-2.000-90,1.000 2.000 90,0.000-1.000 0,0.000 2.000 0,1.000-1.000 0,3.000 1.000 0,4.000 0.000 270,25.000 0.000-181,-17.000 0.000 1,25.000 1.000-1546,-30.000 0.000 1456,6.000 0.000 90,2.000 1.000-90,13.000 1.000 0,-6.000-2.000-1093,7.000 2.000 1093,-16.000-2.000 90,34.000 1.000-90,-23.000-1.000 0,26.000 0.000 0,-32.000-1.000 0,11.000-2.000 0,3.000 0.000 0,1.000-1.000-559,-1.000 0.000 0,-1.000 1.000 559,-10.000-2.000 0,29.000-1.000 0,-22.000 2.000-513,9.000 1.000 0,11.000 0.000 0,-8.000 0.000 513,3.000 1.000 45,11.000-1.000 0,-4.000 2.000-45,-30.000 2.000-659,-1.000 0.000 659,0.000 0.000 0,-1.000 1.000 0,1.000 0.000 0,32.000 6.000 0,-13.000-2.000-339,7.000 1.000 0,0.000 1.000 339,-5.000-1.000 0,-12.000-1.000 0,-3.000-2.000 294,-8.000 0.000-339,9.000 2.000 0,2.000 0.000 1224,1.000 0.000-1179,-2.000 0.000 0,-1.000-1.000 0,-8.000-2.000 0,9.000 3.000 673,3.000-1.000-673,8.000-1.000 0,1.000 1.000 0,2.000-1.000 0,-7.000-1.000 0,-4.000-1.000 90,-12.000-2.000-151,-1.000 0.000 61,1.000 1.000 0,12.000-1.000 309,-9.000 0.000-309,9.000 0.000 0,13.000-1.000 0,-19.000 0.000 0,19.000 0.000 0,-25.000 0.000 0,23.000 0.000 0,-18.000 0.000 0,17.000 0.000 0,-23.000-1.000 0,12.000 0.000 0,2.000-1.000 0,-3.000 1.000-629,3.000-1.000 0,-3.000 0.000 629,-14.000 1.000 1985,10.000-2.000-1985,2.000-1.000 0,13.000-3.000 0,1.000-2.000 0,-4.000 2.000 0,-3.000-1.000 0,-2.000 0.000-90,-16.000 3.000 90,-5.000 2.000-90,4.000-2.000-145,-8.000 2.000 145,-1.000 1.000 645,5.000-1.000-645,-5.000 1.000 0,3.000 0.000 2042,-6.000 2.000-2000,-2.000-1.000 609,0.000 1.000-561,-1.000 1.000 0,-1.000-1.000 0,0.000 1.000 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4T02:12:30"/>
    </inkml:context>
    <inkml:brush xml:id="br0">
      <inkml:brushProperty name="width" value="0.05292" units="cm"/>
      <inkml:brushProperty name="height" value="0.05292" units="cm"/>
      <inkml:brushProperty name="color" value="#ff0000"/>
    </inkml:brush>
  </inkml:definitions>
  <inkml:trace contextRef="#ctx0" brushRef="#br0">5597.000 2796.000 24575,'0.000'0.000'0</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7T03:29:49"/>
    </inkml:context>
    <inkml:brush xml:id="br0">
      <inkml:brushProperty name="width" value="0.05292" units="cm"/>
      <inkml:brushProperty name="height" value="0.05292" units="cm"/>
      <inkml:brushProperty name="color" value="#ff0000"/>
    </inkml:brush>
  </inkml:definitions>
  <inkml:trace contextRef="#ctx0" brushRef="#br0">20231.000 2029.000 24575,'0.000'0.000'0</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16:03"/>
    </inkml:context>
    <inkml:brush xml:id="br0">
      <inkml:brushProperty name="width" value="0.09071" units="cm"/>
      <inkml:brushProperty name="height" value="0.09071" units="cm"/>
      <inkml:brushProperty name="color" value="#ff0000"/>
    </inkml:brush>
  </inkml:definitions>
  <inkml:trace contextRef="#ctx0" brushRef="#br0">10068.000 8449.000 5824,'-11.000'-13.000'2068,"4.000"5.000"-1888,-3.000-6.000 0,6.000 7.000 0,3.000 2.000-90,-1.000 1.000 0,1.000 0.000 90,-1.000-1.000-90,2.000-1.000 450,-1.000-1.000-360,1.000 2.000-91,0.000 0.000 361,2.000 2.000-540,1.000 2.000 0,1.000-3.000 90,0.000 3.000-90,0.000 1.000 0,1.000 0.000 90,1.000 0.000-90,0.000 0.000 1,20.000 1.000 89,-7.000 1.000 0,11.000 0.000 0,-12.000 0.000 0,0.000 1.000 0,-3.000 0.000 0,4.000 0.000 0,15.000 1.000-90,-14.000-2.000 90,16.000 2.000-180,8.000 0.000 180,-18.000-1.000-90,20.000 1.000-180,4.000 1.000 0,-1.000 0.000-1936,-5.000 0.000 2206,9.000 0.000 0,-3.000 1.000-90,-23.000-2.000 90,14.000 3.000-1478,-10.000-2.000 1478,10.000 3.000-2172,12.000 4.000 2172,-19.000-3.000 0,9.000 2.000 0,1.000 1.000-875,3.000 1.000 875,-14.000-3.000 0,-1.000-1.000 0,5.000 2.000 0,-12.000-4.000 963,0.000 0.000-873,22.000 5.000 339,-17.000-5.000-429,15.000 3.000 2428,-21.000-6.000-2338,31.000 0.000-90,-23.000-2.000 1828,23.000 0.000-1918,11.000-9.000-729,-33.000 4.000 729,5.000-1.000 0,-2.000 0.000 1086,-12.000 2.000-1176,17.000-3.000 90,-18.000 3.000-928,8.000 0.000 928,-11.000 1.000-180,28.000-1.000 270,-21.000 1.000-90,39.000-2.000 90,-40.000 1.000 0,13.000 0.000 90,11.000-1.000-2322,-2.000-1.000 2322,7.000-1.000-90,-14.000 0.000 90,-20.000 2.000 90,28.000-6.000-180,-22.000 4.000 764,21.000-4.000-764,17.000-2.000-90,-26.000 4.000-116,-1.000 1.000 1,-1.000 1.000 115,0.000 1.000 90,-1.000 1.000-90,12.000 1.000 90,-19.000 1.000 90,17.000 1.000-90,-30.000 0.000-57,13.000 0.000 57,-17.000-1.000 36,3.000 1.000 54,-5.000-1.000 488,9.000-2.000-489,-8.000 2.000 2973,8.000-2.000-3152,-14.000 2.000-1341,-1.000 0.000 712,-19.000 5.000 567,4.000 0.000 152,-11.000 3.000 21,7.000-3.000 1,4.000-1.000 0,0.000 1.000 0</inkml:trace>
  <inkml:trace contextRef="#ctx0" brushRef="#br0">11413.000 10001.000 5824,'1.000'-11.000'270,"1.000"0.000"-270,-2.000 7.000 0,0.000-2.000 0,0.000 4.000-90,0.000-1.000 90,1.000 1.000 90,-1.000 1.000-1,0.000-1.000 181,0.000-1.000-180,0.000 0.000 0,-1.000-2.000 360,0.000-3.000-360,0.000 4.000-90,0.000-2.000 90,0.000 4.000-90,1.000-2.000-90,0.000 1.000 90,0.000 0.000-90,0.000 1.000-90,2.000 1.000 180,-1.000-1.000-90,1.000 1.000 180,4.000-1.000-90,-1.000 0.000 90,4.000 1.000 0,-4.000-1.000-90,2.000 2.000 0,6.000-1.000 0,-3.000 1.000-90,15.000 0.000 90,-12.000 0.000 0,4.000 0.000 0,-8.000 0.000-90,0.000-1.000 90,4.000 0.000-90,2.000-1.000 90,5.000 0.000 0,9.000-1.000 0,-9.000 1.000-90,5.000-1.000 90,14.000-2.000 0,-21.000 3.000 0,21.000-4.000 0,-26.000 4.000-90,0.000 0.000 90,-1.000 0.000-90,1.000 0.000 0,6.000 0.000-90,14.000-1.000 180,-10.000 1.000 0,9.000 0.000-90,-18.000 1.000 1,19.000-1.000 89,-14.000 1.000-602,15.000-1.000 602,-20.000 2.000 0,8.000 0.000 0,2.000 0.000 0,8.000-1.000-819,-8.000 1.000 819,0.000 0.000 0,-1.000 0.000 0,-4.000 1.000 0,4.000-1.000-2831,38.000 2.000 2831,-33.000-2.000 0,7.000 0.000 0,-1.000 0.000 173,-6.000-4.000-173,8.000 0.000 0,18.000-7.000 0,-21.000 3.000-369,12.000-2.000 369,-25.000 5.000 0,0.000 1.000-90,17.000-3.000 90,-14.000 4.000 0,14.000-2.000 477,-18.000 4.000-477,9.000 1.000-90,1.000 1.000 90,0.000 1.000 2782,-3.000 2.000-2782,-8.000-1.000 289,0.000 1.000-289,7.000 2.000 0,-7.000 0.000 0,6.000 1.000 0,-8.000-2.000 598,0.000 1.000-508,25.000 5.000-90,-13.000-3.000 83,15.000 3.000-83,-17.000-5.000 0,-11.000-3.000 309,5.000 2.000-309,10.000 1.000 0,-12.000-2.000 0,17.000 2.000 89,-6.000 0.000-89,-8.000-2.000 0,6.000 1.000 0,-15.000-3.000 180,25.000 1.000-90,-14.000-3.000 90,27.000 1.000-90,-29.000-4.000-90,3.000 1.000 90,29.000-2.000-90,-22.000 3.000 0,31.000 0.000-1623,-39.000 2.000 1623,0.000 1.000 0,-7.000-1.000 0,-1.000 0.000 0,16.000 1.000-90,-10.000 0.000 90,10.000 1.000-180,18.000 0.000 0,-15.000-1.000 180,18.000 1.000-360,10.000 1.000 271,-25.000-1.000 1324,19.000 2.000-1249,-20.000 0.000-11,-15.000-1.000 5,6.000 1.000 6,-8.000-1.000 14,14.000 4.000 0,-12.000-3.000 0,11.000 3.000 0,-15.000-3.000 0</inkml:trace>
  <inkml:trace contextRef="#ctx0" brushRef="#br0">14912.000 9993.000 5745,'42.000'0.000'23,"-1.000"0.000"0,2.000 0.000 1,-8.000 0.000-21,-15.000 0.000 0,6.000 0.000-31,23.000 1.000 19,-23.000 0.000 4,22.000 0.000-23,-9.000 2.000-536,-17.000-1.000 561,16.000 2.000 3,7.000 2.000 3,-24.000-4.000-768,21.000 4.000 777,-31.000-5.000 44,3.000 0.000-51,-3.000-1.000-5,2.000 1.000 90,-5.000-2.000 90,11.000-2.000-270,-12.000 2.000 514,8.000-3.000-424,-15.000 4.000 163,0.000 0.000 1,-2.000 4.000 0,-1.000 0.000-1</inkml:trace>
  <inkml:trace contextRef="#ctx0" brushRef="#br0">11490.000 9832.000 5770,'2.000'-7.000'144,"0.000"3.000"-144,-1.000-1.000 180,0.000 0.000-180,0.000 2.000 89,1.000-2.000-89,-1.000 1.000 90,0.000 1.000 0,0.000 0.000 0,0.000-1.000-90,1.000-1.000 90,3.000-3.000-90,-3.000 4.000-90,3.000-1.000 0,6.000 0.000 90,-3.000 3.000-90,8.000-1.000 90,-8.000 2.000 0,1.000 1.000 0,-3.000 0.000 90,0.000 0.000 0,18.000 2.000-90,-13.000-1.000 0,14.000 2.000 0,-17.000-2.000 90,5.000 2.000-90,-3.000-1.000 0,3.000 1.000 90,10.000 2.000-90,-9.000-2.000 0,10.000 2.000 90,8.000 1.000-90,-15.000-2.000 0,15.000 3.000 0,14.000 3.000 0,-25.000-6.000-1094,25.000 6.000 1184,-33.000-7.000-90,7.000 1.000 0,-5.000-2.000 0,5.000 2.000 0,13.000 0.000 0,-14.000-1.000 90,27.000 3.000-90,-28.000-4.000 0,16.000 1.000 0,-17.000-3.000 90,4.000 1.000-90,-6.000-2.000 0,20.000-2.000 0,-9.000 0.000 0,29.000-6.000 0,-29.000 3.000-230,8.000-1.000 230,-21.000 4.000-90,37.000-3.000 0,-22.000 4.000-451,22.000-2.000 541,-30.000 5.000 0,-1.000 0.000 0,15.000 1.000 0,-9.000 1.000-2714,19.000 0.000 2714,-27.000-1.000-153,15.000 0.000 153,-17.000 0.000 756,5.000-1.000-756,-5.000 0.000 47,19.000-1.000-47,-8.000 0.000 0,29.000 2.000 0,-30.000-2.000-90,7.000 2.000 90,-18.000-1.000-90,38.000 5.000 90,-22.000-4.000 951,24.000 4.000-951,-32.000-5.000 0,1.000-1.000-832,-6.000 0.000 832,7.000 0.000-604,8.000 0.000 604,-11.000 0.000 0,29.000 0.000 0,-27.000 0.000 0,14.000 0.000 90,-18.000 0.000-90,10.000 0.000 39,-6.000 0.000 51,25.000 0.000-90,-22.000 0.000 1412,13.000 0.000-1412,-18.000 0.000 1502,-1.000 0.000-1502,17.000 0.000 0,-13.000 0.000-29,12.000-1.000 29,-17.000 1.000-180,30.000 0.000 180,-24.000 0.000-90,31.000 0.000 90,-31.000 0.000-90,0.000-1.000 90,-2.000 0.000 0,-7.000 0.000 0,13.000-1.000 0,-11.000 0.000 289,10.000-1.000-289,7.000-3.000 0,-9.000 1.000 0,16.000-3.000 0,-20.000 3.000 0,11.000-2.000 0,-17.000 4.000 1381,10.000-1.000-1471,16.000-2.000 90,-22.000 3.000 0,21.000-2.000 0,-9.000 4.000 0,-15.000 0.000 0,21.000 1.000 0,-20.000 0.000 0,0.000 0.000 0,0.000 0.000 90,-6.000 0.000-90,19.000 0.000 90,-14.000 0.000-3482,20.000 1.000 3392,-15.000-1.000 0,6.000 0.000 0,2.000 0.000 0,-6.000 0.000 0,12.000 0.000 0,-16.000-1.000 0,10.000 1.000 0,-7.000-2.000 0,10.000 1.000 0,-5.000-1.000-780,4.000 1.000 780,-15.000 1.000 0,29.000-1.000 0,-22.000 1.000 0,29.000-1.000-846,-35.000 1.000 846,5.000 0.000 0,-8.000 0.000 0,1.000 1.000 0,-2.000-1.000 0,1.000 1.000-84,17.000 3.000 84,-14.000-1.000 180,38.000 7.000-90,-38.000-6.000 180,37.000 8.000-180,-40.000-10.000 0,12.000 4.000-90,-17.000-5.000 1008,11.000 0.000-918,-9.000-1.000 0,9.000 0.000 180,-3.000-4.000-270,-8.000 2.000 90,11.000-3.000-90,-13.000 2.000 2822,5.000-1.000-2822,-5.000 2.000 1381,1.000-2.000-1381,-3.000 2.000 250,0.000 0.000-250,1.000 0.000-90,-1.000 0.000 90,0.000 1.000-90,0.000 0.000 0,2.000-1.000-269,4.000 2.000 179,-3.000-1.000-90,1.000 1.000-270,-6.000 2.000 360,-2.000-1.000-180,-1.000 0.000-75,-7.000 9.000 435,2.000-5.000 0,-5.000 8.000 0,3.000-6.000 0,0.000-1.000 0</inkml:trace>
  <inkml:trace contextRef="#ctx0" brushRef="#br0">17032.000 13108.000 5818,'-41.000'11.000'276,"11.000"-2.000"-187,-9.000 3.000-3666,13.000-4.000 3667,0.000 2.000 0,1.000-1.000 907,1.000 1.000-997,-10.000 5.000 0,8.000-3.000-180,-19.000 11.000 175,19.000-8.000-85,-9.000 7.000-733,11.000-4.000 733,-1.000 2.000 0,1.000 3.000 42,-1.000 1.000 225,0.000 1.000 1,-1.000 1.000 0,-1.000 1.000 0</inkml:trace>
  <inkml:trace contextRef="#ctx0" brushRef="#br0">17304.000 15537.000 5824,'-5.000'-4.000'270,"0.000"0.000"-181,3.000 2.000 1,-1.000 0.000 0,1.000-1.000 180,-2.000-2.000-90,1.000 2.000-90,-1.000-2.000-90,3.000 3.000 180,-2.000-1.000-180,1.000 1.000 0,0.000-1.000 0,1.000 2.000 0,0.000-1.000 0,-1.000 1.000 90,1.000-1.000-90,-1.000 0.000 360,1.000-2.000 89,0.000 0.000-359,0.000 0.000 90,1.000 0.000-90,0.000 2.000 0,0.000 1.000-360,0.000-1.000 90,1.000 1.000-359,2.000 1.000 449,-1.000 0.000 0,1.000 1.000-90,-1.000 0.000 0,-1.000 0.000 180,1.000 1.000 90,-1.000-1.000 540,0.000 0.000-1,2.000-1.000-449,0.000 1.000 90,1.000-1.000-90,-1.000 0.000 180,2.000 0.000 0,2.000 0.000-181,1.000 0.000-89,0.000 0.000 90,-1.000 0.000-90,0.000 1.000 0,1.000-1.000 0,0.000 1.000 90,10.000 0.000-90,-6.000 0.000-90,7.000 0.000 90,-8.000-1.000 0,23.000 0.000 0,-15.000 1.000-90,24.000-2.000 90,-27.000 1.000-90,11.000-2.000 90,-10.000 1.000-90,5.000-1.000 0,-6.000 1.000 90,21.000-1.000-90,-17.000 0.000-90,29.000-1.000 90,-24.000 2.000-1074,5.000-1.000 1074,-8.000 2.000 0,-7.000 0.000 0,1.000 0.000 0,14.000 0.000 0,-10.000 0.000-678,11.000 1.000 678,-13.000 0.000 180,23.000 1.000-180,-17.000 0.000 90,18.000 1.000-2452,8.000 4.000 2452,-24.000-4.000 0,32.000 6.000 599,-38.000-6.000-599,13.000 3.000-90,-15.000-2.000 90,6.000 0.000-90,-7.000-1.000 0,20.000 5.000-90,7.000-2.000-735,-1.000 2.000 735,-4.000-3.000 0,-21.000-3.000 2745,0.000-1.000-2925,8.000 1.000-359,20.000-1.000 359,-3.000 0.000 90,-7.000 0.000 0,1.000 0.000 90,6.000 0.000-1298,1.000 1.000 0,0.000 1.000 1388,-7.000 0.000 0,-2.000 0.000 0,-2.000 0.000 0,-14.000-1.000 90,14.000 2.000-90,-7.000 0.000 90,0.000-1.000 90,11.000 2.000-90,-11.000-3.000 1158,5.000 1.000-1068,8.000-1.000-180,-20.000-1.000-267,14.000 0.000 267,-19.000-2.000 3127,12.000 0.000-3217,-2.000-1.000 90,4.000-1.000-180,13.000-1.000 90,-15.000 1.000-90,37.000-4.000 180,-34.000 5.000-90,20.000-2.000-1289,-32.000 4.000 1379,5.000-1.000-280,0.000 2.000 190,-5.000 0.000 90,4.000 0.000-90,14.000 4.000 0,-16.000-3.000 0,16.000 3.000 90,-20.000-3.000-226,25.000 3.000 46,-13.000-3.000-180,32.000 4.000 180,-28.000-4.000 0,20.000 0.000 90,-26.000-2.000 90,7.000-1.000 0,-18.000 0.000-53,15.000-2.000 143,-4.000-1.000-90,13.000-1.000 0,-5.000 1.000 667,-8.000 1.000-667,0.000 1.000 399,-1.000 0.000-399,1.000 2.000 0,8.000-1.000 0,-8.000 2.000 0,-3.000 0.000 0,-6.000 0.000-180,22.000 2.000 90,-13.000 0.000 0,28.000 2.000 90,-33.000-3.000 119,6.000 1.000-119,-1.000-2.000 0,-5.000-1.000 0,7.000 0.000-90,6.000-3.000-180,-4.000 1.000 180,4.000-1.000 747,-7.000 1.000-927,-5.000 2.000 180,-5.000-1.000-90,4.000 1.000 0,-6.000 0.000-180,10.000 2.000 181,-8.000-2.000 89,6.000 2.000 0,-11.000 0.000 0,14.000 1.000 270,-8.000 0.000 179,15.000 1.000-269,-20.000-2.000 90,2.000-1.000-90,-9.000-1.000 180,4.000 0.000-360,-4.000-1.000 0,3.000 1.000 0,-7.000-1.000-539,-1.000 1.000 297,5.000-3.000 332,-4.000 1.000 0,3.000-2.000 0,-3.000 2.000 0</inkml:trace>
  <inkml:trace contextRef="#ctx0" brushRef="#br0">16690.000 14148.000 5914,'-5.000'-2.000'629,"1.000"0.000"-89,-1.000-1.000-360,2.000 1.000-90,-1.000-2.000 90,2.000 2.000-90,1.000 0.000 0,0.000 0.000 0,-1.000 0.000-1,1.000 0.000 1,0.000 1.000-90,0.000 0.000-359,0.000-1.000 449,2.000 1.000 179,9.000 2.000-179,-5.000 0.000-90,8.000 2.000 90,-5.000-1.000-90,-2.000 0.000 0,3.000 0.000 0,9.000 2.000 0,-8.000-2.000 0,9.000 3.000 0,-10.000-4.000 0,23.000 4.000-90,-9.000-2.000 90,13.000 2.000 0,-14.000-3.000-552,-7.000 0.000 552,1.000-1.000-90,0.000 0.000 0,1.000 0.000 90,0.000 0.000-180,9.000 1.000 0,4.000 1.000 91,0.000-1.000 89,-2.000 1.000-270,37.000 6.000 270,-33.000-5.000-1562,33.000 5.000 1562,-45.000-6.000 90,0.000 0.000 139,0.000-1.000-229,1.000 0.000 90,-1.000 0.000-90,0.000 0.000 0,0.000-1.000 180,20.000 0.000-180,-14.000 0.000-1117,14.000 0.000 1207,-19.000-1.000-90,31.000-1.000 0,-22.000 1.000 0,22.000 0.000 0,-28.000 0.000 0,-1.000 0.000 0,1.000 0.000-90,0.000 0.000 90,1.000 0.000 0,0.000 1.000-90,1.000 0.000 90,-1.000 0.000-537,12.000 0.000 447,-9.000 1.000 90,10.000-1.000 0,-12.000 1.000 0,1.000-1.000 90,-1.000 0.000 1129,1.000 0.000-1039,34.000 0.000-2445,-25.000-1.000 2355,25.000-1.000 90,-34.000-1.000 390,0.000 0.000-480,0.000-1.000 90,0.000-1.000-90,1.000-1.000 0,-1.000 0.000 0,1.000-1.000 0,-1.000 0.000 90,13.000-4.000-90,-10.000 3.000 395,8.000-2.000-485,17.000-4.000-90,-25.000 7.000-90,21.000-6.000-989,1.000 9.000 899,-28.000 2.000 2646,23.000 1.000-2556,-37.000 3.000-450,2.000 5.000 451,-5.000-2.000 709,1.000 4.000-530,-8.000-3.000 0,-2.000 0.000 0,-3.000 1.000 0,0.000-1.000 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22:35"/>
    </inkml:context>
    <inkml:brush xml:id="br0">
      <inkml:brushProperty name="width" value="0.09071" units="cm"/>
      <inkml:brushProperty name="height" value="0.09071" units="cm"/>
      <inkml:brushProperty name="color" value="#ff0000"/>
    </inkml:brush>
  </inkml:definitions>
  <inkml:trace contextRef="#ctx0" brushRef="#br0">8133.000 10679.000 5779,'9.000'-15.000'0,"-1.000"2.000"0,-5.000 9.000 0</inkml:trace>
  <inkml:trace contextRef="#ctx0" brushRef="#br0">8177.000 10622.000 5737,'16.000'-15.000'67,"-3.000"5.000"-53,12.000-4.000-14,-13.000 9.000 0,5.000-2.000-23,4.000 5.000 21,-12.000 1.000-7,13.000 1.000 4,-13.000 1.000-1,1.000 1.000 0,5.000 1.000 6,-7.000-1.000 6,8.000 2.000-3,-10.000-2.000 2,3.000 0.000-2,-4.000-1.000 6,3.000 0.000 10,6.000 0.000-10,-4.000 0.000-6,4.000 0.000-3,-7.000-1.000 0,12.000 0.000 0,-8.000 0.000 0,9.000 0.000 90,12.000-1.000-90,-17.000 1.000 0,24.000-2.000 0,-26.000 2.000 0,3.000 0.000 0,-4.000 0.000 0,0.000 0.000 0,0.000 0.000 0,1.000 0.000 0,11.000 0.000 0,-8.000 0.000 0,13.000 0.000-90,-9.000 0.000 90,0.000 0.000 0,-2.000 0.000 0,-5.000 0.000 0,5.000 0.000 0,-4.000 0.000 0,9.000 0.000 0,-10.000 0.000 0,4.000-1.000 0,-6.000 1.000 0,1.000-1.000 90,11.000-2.000-90,-8.000 1.000 0,8.000-1.000 90,-10.000 1.000 89,30.000-7.000-179,-16.000 3.000-1372,18.000-4.000 1462,-24.000 6.000-90,1.000-1.000 0,1.000 1.000 0,18.000-3.000-90,-10.000 4.000-2847,9.000-1.000 2937,-19.000 3.000 0,-2.000 2.000 0,0.000 0.000 0,-5.000 0.000 0,4.000 0.000 917,-6.000 1.000-917,5.000 0.000 0,-5.000 0.000 0,5.000 0.000 0,-5.000 0.000 90,14.000 1.000-90,-6.000-1.000 0,36.000 1.000 0,-32.000-3.000 2580,17.000 0.000-2580,-29.000 0.000-290,-1.000 0.000 290,1.000 0.000 0,0.000 0.000 0,-1.000-1.000 0,1.000 1.000 0,11.000-1.000 698,-2.000 1.000-698,21.000-2.000 0,-19.000 1.000 0,8.000-1.000 0,-18.000 1.000 314,1.000 0.000-224,14.000-1.000-90,-10.000 1.000-815,11.000-1.000 815,-13.000 0.000 90,24.000-2.000-90,-18.000 1.000 0,19.000-2.000 90,3.000 0.000-90,-11.000 1.000-3122,14.000-1.000 3122,-19.000 1.000 0,1.000 0.000-552,3.000 1.000 552,-1.000-1.000 0,-2.000 1.000 0,-9.000 1.000 0,0.000 0.000 0,9.000-1.000 0,-6.000 0.000 90,7.000 0.000-90,-10.000 1.000-1596,29.000-1.000 1596,-22.000 1.000 0,22.000 0.000-428,10.000-1.000 428,-18.000 2.000 0,21.000-1.000 0,-8.000 0.000 0,-26.000 0.000 0,16.000 0.000 0,-21.000 1.000 0,10.000 0.000 0,1.000-1.000-30,2.000 1.000 30,-2.000-1.000 0,-1.000 1.000 0,-8.000 0.000 1408,21.000-2.000-1498,-4.000 0.000-569,-1.000 0.000 0,0.000-1.000 659,3.000 0.000 0,14.000-3.000 336,-21.000 3.000 1,-1.000 1.000-337,7.000-1.000 0,-6.000 0.000 0,-1.000 1.000 0,9.000 2.000 459,-16.000 3.000-459,27.000 5.000 0,-28.000-2.000 180,7.000 4.000-180,-22.000-4.000 0,0.000 0.000 0,11.000 4.000 0,-8.000-3.000 0,8.000 2.000 90,-12.000-3.000-90,1.000-1.000 2793,5.000 1.000-2793,-4.000-1.000 0,5.000 0.000 1529,-6.000-1.000-1529,1.000-1.000 90,0.000 0.000-90,1.000 0.000 0,0.000-1.000 0,1.000 0.000 0,0.000 0.000 0,0.000 0.000 0,2.000-1.000 0,-1.000 0.000-90,27.000-1.000 90,-18.000 0.000 280,19.000-1.000-370,-7.000 0.000 90,-5.000-1.000 0,4.000 0.000 0,1.000-1.000 0,-1.000 0.000 0,25.000-2.000 90,-15.000 1.000-90,-13.000 1.000-2381,19.000-2.000 2471,-31.000 3.000-1679,15.000-2.000 1589,-16.000 2.000-142,7.000-2.000 142,-9.000 2.000 0,1.000 0.000 90,-1.000 0.000-90,0.000 0.000 0,8.000-2.000 0,-7.000 2.000 0,7.000-1.000 0,-9.000 1.000 90,30.000-3.000 0,-16.000 1.000-90,17.000-1.000 0,-26.000 4.000-403,-8.000 1.000 403,0.000 0.000 1662,0.000 0.000-1572,-1.000 1.000-90,11.000 0.000 0,-8.000 1.000 0,7.000 1.000 0,-12.000 0.000 1872,14.000 4.000-1782,-7.000-1.000-90,7.000 3.000 0,-12.000-3.000 215,-1.000 1.000-215,-3.000-1.000 756,6.000 3.000-666,3.000 0.000 0,-5.000-1.000-90,3.000 0.000 90,-9.000-3.000 180,13.000 2.000-270,-10.000-3.000 89,10.000 1.000-89,-14.000-3.000 190,4.000 0.000-190,-3.000 0.000 90,3.000 0.000-90,-4.000-1.000 0,0.000 0.000 90,6.000 0.000-180,-4.000-1.000 90,3.000 1.000 0,-5.000-1.000-270,5.000 0.000 90,-5.000 1.000 90,4.000-1.000-270,-6.000 2.000 270,-3.000-1.000-90,1.000 1.000-179,-1.000 2.000 229,0.000 0.000 130,-1.000 2.000 0,-2.000-1.000 0,-1.000 1.000 0,0.000-1.000 0</inkml:trace>
  <inkml:trace contextRef="#ctx0" brushRef="#br0">17220.000 10611.000 5824,'16.000'-8.000'719,"-2.000"0.000"-629,-10.000 5.000 180,3.000-3.000-270,-2.000 3.000 0,3.000-2.000 90,-4.000 4.000 0,8.000-1.000 0,-5.000 0.000 0,9.000-1.000 0,-8.000 1.000 0,7.000-2.000-90,-6.000 2.000 90,4.000 0.000-90,16.000-1.000 0,-14.000 2.000 0,16.000-2.000 0,0.000 1.000 0,-13.000 0.000 90,14.000 0.000 90,12.000-1.000-873,-21.000 1.000 783,23.000-1.000 0,-30.000 2.000 90,9.000 0.000-90,-6.000 1.000 0,6.000-1.000 0,-7.000 1.000 0,0.000 0.000 179,42.000 3.000-179,-22.000 0.000-1346,-1.000 0.000 0,-1.000 0.000 1256,-5.000 0.000 0,-2.000 0.000-90,27.000 4.000 90,-27.000-4.000 0,28.000 4.000-1095,3.000 0.000 1095,-19.000-2.000-775,16.000 3.000 1,2.000 0.000 774,-12.000-1.000 0,-7.000-1.000 0,-3.000 0.000-15,-13.000-2.000 15,11.000 4.000 1070,-8.000-2.000-1070,8.000 3.000 988,-10.000-3.000-1033,11.000 5.000 0,4.000 1.000 45,7.000 2.000 733,-2.000-1.000 0,-2.000 0.000-733,-6.000-3.000 0,-4.000-2.000 0,-10.000-2.000-64,0.000-1.000-206,30.000 5.000 180,-24.000-5.000 504,22.000 3.000-1313,-3.000-4.000-804,-22.000-2.000 1434,19.000 1.000-1,-27.000-2.000 1592,-2.000-1.000-1682,6.000 0.000 192,0.000 0.000 168,-1.000 0.000 0,-5.000 0.000 0,-5.000-1.000 0,-2.000 0.000 0</inkml:trace>
  <inkml:trace contextRef="#ctx0" brushRef="#br0">22445.000 10752.000 5751,'6.000'-2.000'28,"1.000"0.000"17,11.000-4.000-45,-7.000 3.000 0,12.000-4.000 90,-12.000 5.000-90,3.000-1.000 0,-3.000 0.000 0,0.000 1.000 90,0.000 0.000 89,12.000-2.000-179,-7.000 2.000 90,8.000-1.000 270,17.000 1.000-270,-20.000 1.000 0,21.000 1.000 450,23.000 4.000-1688,-35.000-1.000 1193,5.000-1.000 0,-2.000 1.000 45,-12.000-1.000 0,0.000-1.000 90,11.000 2.000-90,-6.000-1.000-142,5.000 0.000 0,5.000 1.000 142,-1.000 0.000 0,0.000-1.000-45,6.000 1.000 0,0.000 1.000-1474,-6.000-1.000 0,-3.000-1.000 1429,9.000 2.000 90,1.000 1.000-827,-5.000-2.000 1,1.000 1.000 736,16.000 3.000-373,-7.000-2.000 0,8.000 2.000 0,-8.000-1.000 373,5.000 1.000 45,-4.000 0.000 0,14.000 2.000 0,1.000 1.000 0,-13.000-3.000-943,14.000 3.000 898,-15.000-2.000 0,7.000 1.000 0,-11.000-2.000 569,-7.000 0.000-479,0.000 0.000-1,1.000 0.000-89,-1.000 1.000 180,17.000 4.000-90,5.000 1.000 0,-2.000 0.000 0,-14.000-3.000 0,-2.000 0.000-90,2.000 0.000 45,-3.000 0.000 0,-1.000-1.000-45,-2.000 0.000 90,9.000 2.000 856,-15.000-4.000-1036,1.000 0.000 0,2.000 1.000-180,14.000 3.000 1001,-16.000-4.000 0,1.000 0.000-1631,20.000 3.000 1704,-27.000-5.000-1164,12.000 3.000-269,-14.000-2.000 346,16.000 12.000 1,-17.000-9.000 0,9.000 7.000 0</inkml:trace>
  <inkml:trace contextRef="#ctx0" brushRef="#br0">16741.000 13771.000 5795,'6.000'-4.000'29,"0.000"0.000"61,-1.000 1.000-90,2.000-2.000 0,5.000-3.000 0,-2.000 2.000 90,2.000-2.000 359,6.000-7.000-359,-9.000 7.000 0,10.000-8.000 90,-9.000 9.000-90,0.000 0.000-90,1.000 1.000 90,0.000 0.000-180,9.000-1.000 90,-7.000 4.000 0,19.000-5.000 0,-19.000 6.000 0,8.000-1.000 0,-3.000 1.000 0,-4.000 1.000 0,4.000-2.000 180,16.000-2.000-90,-8.000 1.000-90,11.000-1.000 180,11.000-1.000-90,-24.000 3.000-90,18.000-1.000 270,17.000-2.000-3037,-27.000 3.000 2857,29.000-3.000-90,-36.000 4.000 45,0.000 0.000 135,14.000-2.000-90,-9.000 0.000-90,11.000 0.000 90,-6.000 0.000 0,0.000 0.000 0,5.000 0.000-1306,10.000-1.000 1,0.000 0.000 1125,-11.000 2.000 1414,22.000-2.000-1324,-28.000 3.000 0,0.000 0.000 0,13.000 0.000-372,-10.000 1.000 327,0.000 0.000 0,1.000 1.000 45,2.000-1.000-614,19.000 1.000 614,-28.000 0.000 2509,0.000 0.000-2509,25.000 1.000 0,-20.000 0.000 634,20.000 1.000-724,-16.000-1.000 0,1.000 1.000 0,-6.000-1.000 0,-1.000 0.000-67,10.000 1.000 0,0.000 0.000 67,-7.000-1.000 0,-4.000 0.000-636,0.000 0.000 726,10.000 1.000-90,-13.000-1.000-2463,37.000-1.000 2553,-28.000 1.000 89,27.000-1.000-388,-28.000 0.000 0,-1.000 0.000 389,12.000 0.000-45,-11.000 0.000 0,0.000 0.000-45,19.000 2.000 0,-27.000 0.000 0,15.000 1.000 0,-20.000 0.000 0,-1.000 0.000-180,22.000 3.000 180,-17.000-3.000-90,16.000 3.000 522,-21.000-2.000-612,21.000 2.000 180,-16.000-3.000-90,26.000 5.000 90,-20.000-4.000 738,9.000 1.000-738,-9.000-2.000 0,6.000 0.000 2747,-17.000-2.000-2747,27.000 0.000 604,-24.000 0.000-604,15.000 0.000-90,-18.000-2.000 0,29.000-1.000 0,-22.000 1.000-208,23.000-2.000 208,-29.000 2.000 90,0.000 0.000 0,12.000 0.000 0,-8.000-1.000 0,9.000 1.000 0,-11.000 0.000 0,0.000 1.000-2849,24.000 0.000 2939,-18.000 1.000-90,17.000 0.000 564,-23.000 1.000-564,32.000 5.000 90,-25.000-3.000-2182,25.000 4.000 2092,-35.000-4.000 0,1.000 1.000-17,-1.000-1.000 17,0.000 0.000 90,0.000 0.000-90,0.000 0.000 1942,29.000 4.000-1852,-13.000-2.000 0,24.000 2.000 90,0.000-4.000-180,-24.000-1.000 0,12.000 0.000 0,-19.000-3.000-1917,14.000-1.000 1917,-8.000 1.000 90,6.000-2.000 1827,-19.000 1.000-1827,36.000-2.000-90,-27.000 1.000 742,28.000-1.000-697,-23.000 1.000 0,-3.000 1.000 45,4.000-1.000-172,3.000 1.000 0,1.000 0.000 82,-4.000 0.000 0,1.000 1.000 0,-4.000 0.000 0,-12.000 0.000 0,0.000 0.000 0,-1.000 0.000 0,0.000 0.000 2981,8.000 0.000-3071,1.000 0.000 90,2.000 0.000 0,1.000 0.000 0,6.000 0.000-3066,24.000 0.000 3066,-46.000 0.000-90,1.000 0.000 0,-12.000 1.000-450,8.000 0.000 925,-9.000 0.000-565,6.000 1.000 93,-10.000-1.000-812,-2.000 0.000 3959,-1.000 0.000-3060,-2.000 1.000 0,0.000 0.000 0,-1.000 2.000 0,-1.000-2.000 0</inkml:trace>
  <inkml:trace contextRef="#ctx0" brushRef="#br0">21074.000 16548.000 5824,'0.000'-4.000'270,"1.000"0.000"-181,-1.000 2.000 271,1.000-2.000-270,0.000 1.000 0,1.000-1.000-90,-1.000 3.000 0,0.000-1.000 90,0.000 1.000 0,1.000-1.000 0,-1.000 0.000 0,1.000 0.000 90,1.000 0.000-90,0.000-1.000 629,5.000-4.000-539,-3.000 2.000 180,6.000-5.000-270,-6.000 6.000 0,2.000-1.000 90,1.000 0.000-90,3.000 0.000-90,0.000-1.000 90,5.000 0.000-90,-5.000 3.000 0,4.000-1.000 0,-3.000 2.000 0,37.000-3.000 0,-25.000 3.000-211,30.000-2.000 211,-25.000 3.000-1300,-6.000 1.000 1300,8.000 1.000 0,-7.000-1.000-2892,37.000 3.000 2892,-24.000-2.000 0,29.000 1.000 0,-35.000-2.000-180,7.000 0.000 1,3.000 0.000 89,5.000 0.000-926,-5.000 0.000 0,0.000 0.000 926,-3.000-1.000-90,1.000 1.000-386,1.000-1.000 296,0.000 1.000 90,1.000 0.000 0,1.000 0.000 0,0.000 0.000 90,1.000 0.000-89,1.000 0.000-1,19.000 0.000 90,-13.000 0.000 7,14.000 0.000 83,2.000 0.000 0,0.000 1.000 0,-32.000-1.000 0,0.000 1.000 0,17.000 0.000 0,6.000 0.000 0,-9.000 0.000 0,8.000 2.000 0,-9.000 0.000 0,0.000 1.000 0,8.000 0.000 0,-19.000 0.000 0,0.000-1.000 0,13.000 3.000 0,-1.000 0.000 0,6.000 1.000 0,1.000 1.000 0,7.000 1.000 0,-10.000-2.000 0,3.000 1.000 0,-1.000-1.000 0,-4.000-1.000 0,9.000 1.000 0,-7.000 0.000 0,-1.000-1.000 0,-8.000-2.000 0,0.000 0.000 0</inkml:trace>
  <inkml:trace contextRef="#ctx0" brushRef="#br0">26512.000 16747.000 5779,'36.000'6.000'22,"-1.000"-1.000"1,11.000 2.000-26,2.000 2.000-56,16.000 3.000 70,-33.000-6.000 17,32.000 5.000 85,-27.000-6.000-1048,-13.000-2.000 1025,13.000 1.000-2348,19.000-1.000 2438,-26.000-2.000-90,26.000 0.000 89,-34.000-1.000 1,29.000 0.000-180,-22.000 0.000 90,32.000 0.000-1329,-35.000 0.000 1239,7.000 0.000 180,0.000 0.000-428,-6.000 0.000 338,6.000 0.000 359,23.000 1.000-269,-25.000-1.000 2353,25.000 2.000-2218,-15.000-1.000 0,-1.000 0.000-2578,-1.000 0.000 2308,4.000 0.000 0,-2.000 0.000-45,-14.000 0.000 1146,0.000-1.000-1146,13.000 1.000 90,1.000 0.000-45,-3.000 0.000 0,0.000 0.000 45,7.000 0.000 179,14.000 1.000-269,-34.000-1.000 0,0.000 0.000 0,19.000 2.000 0,-16.000-1.000 2673,15.000 1.000-2853,-12.000 0.000-179,8.000 1.000 89,1.000 1.000 0,3.000 0.000 0,-11.000-2.000 180,-8.000 0.000 61,-4.000-2.000-151,-7.000 0.000-1439,18.000-2.000 1439,-18.000 0.000 963,12.000-3.000-1008,-22.000 0.000 225,-3.000 0.000 0,-1.000-1.000 0,-1.000-1.000 0,-2.000 1.000 0</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23:22"/>
    </inkml:context>
    <inkml:brush xml:id="br0">
      <inkml:brushProperty name="width" value="0.09071" units="cm"/>
      <inkml:brushProperty name="height" value="0.09071" units="cm"/>
      <inkml:brushProperty name="color" value="#ff0000"/>
    </inkml:brush>
  </inkml:definitions>
  <inkml:trace contextRef="#ctx0" brushRef="#br0">5272.000 5060.000 5737,'50.000'-4.000'12,"0.000"0.000"0,1.000 0.000 0,-1.000 0.000 0,5.000 0.000 0,2.000 0.000 0,-4.000 0.000 0,-8.000 0.000-10,20.000-1.000-2,-22.000 2.000 1,2.000 0.000-1,0.000 0.000 0,-1.000 0.000 0,-11.000 1.000 0,1.000-1.000-1755,13.000 0.000 1,-1.000-1.000 1754,9.000 0.000 0,0.000-1.000 221,-12.000 1.000 0,5.000-2.000-221,1.000 1.000 0,0.000-1.000-544,0.000 0.000 0,-3.000 0.000 544,-9.000 1.000 0,-4.000 0.000 0,5.000-1.000 0,0.000-1.000 90,0.000 1.000-90,-1.000 0.000-45,-3.000 1.000 0,1.000 1.000 45,9.000-2.000 0,-10.000 2.000 0,-1.000 1.000 0,1.000 0.000-835,2.000 2.000 1,0.000 1.000 834,5.000 0.000 0,-6.000 0.000 0,0.000 1.000 117,18.000 2.000 1,-19.000 0.000 0,18.000 1.000-1</inkml:trace>
  <inkml:trace contextRef="#ctx0" brushRef="#br0">7939.000 4899.000 5737,'42.000'-1.000'15,"0.000"0.000"0,12.000 0.000-9,3.000 0.000-2766,-15.000 2.000 0,-2.000 0.000 2760,-1.000 0.000 90,9.000 0.000 0,0.000 0.000-519,-3.000-2.000 429,0.000-1.000 1179,15.000-1.000-1224,-18.000 0.000 0,1.000-1.000-1048,19.000 0.000 1093,-21.000 0.000 0,1.000 1.000 0,-5.000 1.000 0,-4.000 1.000 0,12.000-1.000 0,-10.000 1.000 0,-1.000 0.000 564,2.000 1.000-578,14.000 0.000-20,-12.000 1.000 1,2.000 1.000 30,-5.000-1.000 0,0.000 0.000 3,21.000 1.000 0,-2.000 0.000-90,-5.000 0.000 92,12.000 0.000-197,-21.000 0.000 1,-3.000 0.000 194,-4.000 0.000 0,7.000 0.000 0,-3.000 0.000 54,-21.000 0.000-52,3.000-1.000 236,-3.000 0.000-236,-5.000 0.000 1797,9.000-1.000-1787,-12.000 0.000-12,4.000 0.000 3321,-7.000 0.000-3321,-2.000 0.000 666,1.000 0.000-666,-3.000 0.000-68,0.000 0.000 1,-5.000 0.000-1,0.000 0.000 1</inkml:trace>
  <inkml:trace contextRef="#ctx0" brushRef="#br0">11428.000 6516.000 5824,'0.000'-5.000'270,"1.000"0.000"-181,-1.000 2.000 91,1.000-3.000-90,-1.000 3.000-90,1.000-2.000 0,-1.000 4.000 0,0.000-1.000 0,0.000 1.000 0,1.000-1.000 0,-1.000 0.000 0,1.000 1.000 0,-1.000-1.000 0,1.000 1.000-90,0.000-1.000-90,4.000 1.000 180,-2.000-1.000 0,5.000 1.000 0,0.000 1.000 0,-3.000 1.000 0,4.000 0.000 90,5.000-1.000 0,-6.000 1.000-90,7.000 0.000 180,7.000-1.000-180,-10.000 0.000 90,12.000 0.000 0,5.000-2.000-90,-7.000 0.000 0,28.000-2.000 0,-27.000 3.000 0,9.000-1.000-180,25.000-1.000-817,-30.000 2.000 997,33.000-3.000-90,-43.000 3.000 0,1.000 0.000 27,1.000 0.000-27,-1.000 1.000 90,1.000-1.000-90,0.000 1.000 90,1.000 0.000-90,8.000-1.000 90,-5.000 1.000 0,6.000-1.000-90,35.000 1.000 90,-32.000-1.000-262,32.000 0.000 262,-44.000 1.000 0,-1.000 0.000-90,0.000-1.000 90,0.000 1.000 0,0.000 0.000 0,0.000-1.000 0,0.000 1.000 0,0.000-1.000 0,9.000-1.000 0,-6.000 1.000 0,6.000-1.000 0,-8.000 1.000 0,0.000 0.000-2308,34.000-2.000 2308,-25.000 2.000 0,25.000-2.000 113,-35.000 2.000-113,9.000-1.000 90,1.000 1.000 0,1.000-1.000 0,14.000 0.000 0,-13.000 1.000-45,5.000 1.000 0,3.000-1.000-45,4.000 1.000 0,-6.000 0.000 0,0.000 0.000-72,7.000 1.000 72,0.000-1.000 0,5.000 2.000 0,-21.000-1.000 3250,4.000 1.000-3160,33.000 1.000 0,-28.000 0.000-1659,2.000-1.000 0,-2.000 0.000 1659,-9.000 0.000 0,-1.000-1.000 0,-8.000 0.000 180,26.000 2.000-181,-20.000-2.000-633,20.000 2.000 634,-25.000-2.000-313,27.000 3.000 313,-11.000-1.000 0,9.000 1.000 0,-1.000-1.000-90,-2.000 0.000 45,-7.000-1.000 0,1.000 0.000-1852,11.000 1.000 1807,-7.000-2.000-925,5.000 1.000 925,-21.000-1.000-323,12.000 1.000 0,2.000 0.000 323,-2.000-1.000 102,1.000 1.000 1,-1.000 0.000-193,-15.000-1.000 1220,-1.000 0.000-1490,9.000 2.000 180,-8.000-1.000 1746,6.000 1.000-1746,-9.000 0.000-270,5.000 0.000 270,-6.000 0.000 942,8.000 3.000-762,-12.000-2.000 0,2.000 1.000 0,-8.000-1.000 0,0.000-1.000 0</inkml:trace>
  <inkml:trace contextRef="#ctx0" brushRef="#br0">9960.000 8268.000 5759,'3.000'-6.000'65,"-1.000"-1.000"-65,2.000 1.000 0,0.000 0.000 0,0.000 0.000 0,1.000 0.000 0,13.000-9.000 0,-5.000 6.000 0,14.000-9.000 0,-15.000 11.000 0,1.000 1.000 0,5.000-2.000 90,0.000 1.000 0,6.000-1.000-90,-7.000 4.000 0,-3.000 2.000 90,-6.000 2.000-90,11.000-1.000 0,-9.000 1.000 0,6.000 1.000 0,-7.000-1.000 89,15.000 3.000-89,-10.000-2.000 0,12.000 1.000 0,14.000-1.000 0,-15.000-1.000-1336,18.000 1.000 1336,-23.000-1.000 0,-6.000 0.000 0,0.000 0.000 0,7.000 2.000-90,17.000-1.000 90,-9.000 1.000 0,9.000-1.000 0,-2.000 0.000-562,-12.000-1.000 562,13.000 0.000 0,-16.000 0.000 0,0.000 0.000 0,1.000 0.000 0,-1.000 0.000 0,2.000 0.000 1210,9.000-1.000-1120,4.000-2.000-1,-2.000-1.000 1,1.000 0.000 0,20.000-3.000 0,6.000-3.000 0,1.000 1.000-90,-9.000 0.000-480,-8.000 2.000 0,-2.000 0.000 480,-2.000 1.000-90,-9.000 1.000 90,10.000 0.000 0,-12.000 2.000-90,0.000 0.000 90,0.000-1.000 0,1.000 1.000-90,14.000-1.000 0,-10.000 1.000 90,11.000-2.000-90,-14.000 3.000 0,13.000-2.000 0,3.000-1.000 90,15.000 0.000 0,-18.000 0.000 0,8.000 0.000 0,-8.000 1.000-2816,16.000-2.000 2816,-21.000 2.000 0,2.000 0.000 0,0.000-1.000 0,-3.000 0.000-1538,7.000 1.000 1538,-4.000-1.000 0,-3.000 1.000 0,-5.000 1.000 0,-1.000 0.000 0,28.000-3.000 0,-22.000 3.000 0,-1.000 1.000 0,-1.000-1.000 0,-2.000 2.000 0,10.000-1.000 0,-13.000 1.000 0,-1.000-1.000 0,1.000 1.000 0,-1.000 0.000 0,1.000 0.000 0,-1.000 0.000 0,1.000 0.000 0,14.000 0.000 0,-12.000-1.000 0,11.000 1.000 0,-14.000 0.000 0,4.000-1.000 0,1.000 1.000 0,4.000-1.000 0,-4.000 0.000 0,-1.000 1.000 621,-6.000-1.000-621,25.000-1.000 0,-19.000 1.000 498,19.000-1.000-498,-15.000 0.000 0,-1.000 0.000 408,1.000 1.000-408,1.000-1.000 0,-3.000 0.000 2944,-10.000 1.000-2944,24.000-3.000 90,-18.000 2.000-793,30.000-5.000 703,-23.000 2.000-816,0.000 0.000 816,-3.000 0.000 90,0.000 0.000-90,-9.000 1.000 90,9.000-1.000-1670,10.000-1.000 1580,-16.000 3.000-716,18.000-2.000 0,1.000 0.000 716,-13.000 1.000 0,2.000 1.000 0,-1.000 1.000 185,-6.000 1.000-185,3.000 1.000 0,-1.000 0.000 0,7.000 1.000 0,-17.000 0.000-395,25.000 0.000 395,-23.000 0.000 0,14.000 0.000 915,-19.000 0.000-915,29.000 1.000 0,-22.000-1.000 505,32.000 0.000-505,-36.000 0.000 0,19.000-1.000-595,-16.000 0.000 595,7.000 0.000 1449,-9.000 0.000-1449,0.000 0.000 0,0.000 0.000 90,12.000-1.000 1065,-9.000 0.000-1155,8.000 0.000 1396,-12.000 1.000-1396,9.000 0.000 0,1.000-1.000 0,0.000 1.000-637,32.000-1.000 637,-43.000 2.000 0,10.000 1.000-1139,-8.000-1.000 1139,7.000 1.000 524,-9.000 1.000-524,36.000 4.000 0,-18.000-1.000-1249,4.000 1.000 0,0.000 1.000 1249,-7.000-2.000 0,11.000 4.000 831,-18.000-4.000-921,4.000 0.000 90,-1.000 0.000-90,-2.000-1.000 90,-10.000 0.000 0,1.000-1.000-90,-1.000 0.000 90,0.000 0.000 730,10.000 1.000-730,2.000 0.000-90,7.000 0.000 0,2.000 0.000 0,9.000 1.000 90,-4.000 0.000 0,-3.000-1.000-615,-10.000 0.000 615,6.000 1.000-90,-20.000-3.000 90,-1.000 2.000 2350,19.000 1.000-2350,-15.000-2.000 0,13.000 3.000 0,8.000-1.000 0,-20.000-2.000 338,20.000 2.000-338,-18.000-2.000 0,-6.000-2.000 0,15.000 2.000 0,-15.000-2.000-593,7.000 0.000 593,-8.000 0.000 0,26.000-1.000 0,-11.000 0.000 0,10.000-1.000 0,1.000 0.000 0,-6.000 0.000-58,23.000-1.000 58,-43.000 1.000 0,8.000 1.000 0,-6.000 0.000 0,6.000-1.000 549,-8.000 1.000-549,24.000 1.000 0,-18.000 0.000 0,18.000 0.000-11,0.000 2.000 5,-18.000-2.000 722,18.000 2.000-727,-16.000-2.000-225,-7.000 1.000 233,6.000-1.000 3,-8.000 0.000-3,-1.000 0.000 1,9.000-1.000 7,17.000 0.000-2,-11.000 0.000 3,9.000 0.000 25,19.000 0.000-31,-32.000 0.000-779,32.000 0.000 779,-42.000 0.000-1940,8.000 0.000 1940,-6.000 0.000 0,13.000 0.000-640,10.000 2.000 640,-12.000-1.000 0,9.000 1.000 0,-24.000-1.000-1197,23.000 1.000 1197,-17.000-1.000 0,18.000 2.000 0,-15.000-2.000 0,-6.000 1.000 552,14.000 0.000-552,-6.000-1.000 0,24.000 2.000-90,-19.000-2.000 329,10.000 0.000-239,-24.000-1.000 0,34.000 0.000 0,-26.000-1.000 0,26.000 0.000 0,-33.000 0.000 0,7.000 0.000 0,-5.000 0.000 0,15.000 0.000 90,11.000 1.000-90,-13.000 0.000 0,11.000 0.000 0,-26.000 1.000 2535,0.000 0.000-2535,17.000 2.000 0,-13.000-1.000 0,23.000 3.000 0,-25.000-3.000 1926,7.000 1.000-1926,1.000 1.000 0,2.000-1.000-1566,3.000 1.000 1,1.000 0.000 1655,4.000-1.000-90,19.000 2.000-1778,-1.000-3.000 1868,-28.000-1.000-414,28.000-1.000 324,-38.000 0.000 90,0.000-1.000-90,9.000 0.000 0,-7.000 0.000 0,7.000 1.000 90,-9.000-1.000-90,26.000 1.000 0,-21.000-1.000 0,19.000 1.000 0,6.000 0.000 0,-17.000 1.000 0,24.000 0.000 0,-18.000 0.000 0,-13.000 1.000 0,9.000 0.000 0,-12.000-1.000 0,-1.000 0.000 2108,-1.000 0.000-2108,-8.000 0.000 0,1.000-1.000 90,29.000 1.000 0,-18.000-1.000 1398,18.000 1.000-1398,-26.000-1.000 598,0.000 0.000-688,-4.000 0.000 180,20.000-2.000-90,-15.000 2.000 0,18.000-2.000-90,-22.000 2.000-90,6.000 0.000 90,-13.000 0.000 1700,0.000 0.000-1700,-6.000 0.000-630,-1.000 0.000 540,-3.000 1.000 1,1.000 0.000-1,-4.000 1.000 0,2.000-1.000-37,-4.000 1.000 79,1.000 0.000 48,-3.000 0.000 0,2.000 0.000 0,0.000-1.000 0,-1.000 1.000 0</inkml:trace>
  <inkml:trace contextRef="#ctx0" brushRef="#br0">16317.000 10886.000 5787,'-2.000'-5.000'127,"-1.000"1.000"-127,2.000 1.000 0,0.000-1.000 0,0.000 2.000-59,1.000 0.000 1,0.000 2.000 0</inkml:trace>
  <inkml:trace contextRef="#ctx0" brushRef="#br0">16309.000 10866.000 5914,'7.000'-1.000'359,"-1.000"-1.000"-269,-1.000 0.000-90,-1.000 0.000 180,9.000-4.000-90,-7.000 4.000-90,5.000-2.000 90,-3.000 0.000-90,-3.000 2.000 0,3.000-2.000 90,-3.000 3.000-90,15.000-5.000 0,-6.000 2.000 0,9.000-2.000 0,-11.000 4.000 0,-2.000 0.000 0,-1.000 1.000 0,1.000-1.000 0,0.000 1.000 90,16.000-4.000-90,-11.000 3.000 0,11.000-2.000 270,2.000-1.000-270,-11.000 2.000 90,12.000-1.000-90,-15.000 2.000 360,37.000-2.000-360,-26.000 2.000 0,28.000-2.000 90,-16.000 2.000 0,-2.000 0.000-1742,16.000-2.000 1,3.000-1.000 1651,-6.000 1.000 0,-3.000 0.000 0,-3.000 0.000-121,-18.000 1.000 121,11.000-1.000 0,2.000-1.000 0,-2.000 1.000 0,0.000-1.000 0,8.000-1.000-90,14.000-1.000 90,1.000 0.000 0,-14.000 1.000-1114,13.000 1.000 0,1.000 1.000 1114,-9.000 1.000-45,-9.000 1.000 0,-3.000 1.000 45,-14.000 1.000 0,-1.000 1.000-143,9.000 1.000 143,1.000 0.000-722,10.000 4.000 1,2.000 0.000 721,-1.000 0.000 0,-4.000 0.000 0,-4.000-1.000 1443,-15.000-1.000-1443,9.000 0.000 0,-7.000-1.000 1922,7.000 0.000-1922,-9.000-1.000 0,18.000 1.000 0,-13.000-2.000-90,12.000 1.000 90,-17.000-2.000 0,26.000-2.000 0,-19.000 1.000-587,20.000-1.000 497,-27.000 1.000 0,36.000-2.000 0,-27.000 2.000 90,26.000-2.000 0,-34.000 2.000-90,8.000 1.000 90,-7.000 0.000-90,7.000 1.000 2908,-8.000 0.000-2908,29.000 2.000 0,8.000 2.000-609,-1.000 0.000 699,5.000 1.000-1056,-37.000-4.000 966,7.000 0.000 579,20.000-1.000-489,-22.000-1.000 0,22.000 0.000 0,-30.000-1.000 0,0.000 0.000 90,18.000-2.000 0,-15.000 1.000-90,15.000-1.000 0,-18.000 1.000-2159,34.000-2.000 2249,-26.000 3.000-90,34.000-2.000-85,-34.000 4.000 175,-1.000 0.000-90,-2.000 1.000 0,-10.000-1.000 934,0.000 2.000-1024,26.000 3.000 0,-24.000-2.000 468,20.000 3.000-647,-29.000-4.000-1,-3.000-1.000 3126,0.000 1.000-3036,-4.000-2.000 294,-1.000-1.000 1,-9.000 0.000-1,0.000 0.000 1</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24:20"/>
    </inkml:context>
    <inkml:brush xml:id="br0">
      <inkml:brushProperty name="width" value="0.09071" units="cm"/>
      <inkml:brushProperty name="height" value="0.09071" units="cm"/>
      <inkml:brushProperty name="color" value="#ff0000"/>
    </inkml:brush>
  </inkml:definitions>
  <inkml:trace contextRef="#ctx0" brushRef="#br0">6837.000 9335.000 6183,'-2.000'-3.000'90,"1.000"1.000"-180,1.000 2.000 1,2.000 4.000 89,-2.000-2.000 0,3.000 4.000 0,-2.000-3.000 0,1.000 0.000 0,-1.000 0.000 0,3.000 4.000 0,-2.000-4.000 0,2.000 4.000 89,-2.000-5.000-89,0.000 0.000 0,0.000 0.000 0,1.000 0.000 180,4.000 1.000-90,-2.000-1.000 360,15.000-1.000-360,-12.000-2.000 0,8.000-1.000 90,14.000-5.000-180,-12.000 3.000 0,19.000-5.000 0,-21.000 6.000 0,0.000 0.000-90,17.000-2.000 90,-5.000 3.000 0,7.000-1.000 0,-12.000 3.000 0,-5.000 1.000 0,-5.000 0.000 0,4.000 0.000 0,11.000 3.000 0,-13.000-1.000 0,13.000 1.000 0,-16.000-2.000-90,15.000 3.000 90,-12.000-2.000 0,12.000 2.000 0,-16.000-3.000 0,23.000 7.000 0,-18.000-4.000 0,18.000 4.000 0,-25.000-6.000 0,5.000 3.000 0,-4.000-2.000 0,4.000 1.000 0,-4.000-1.000 0,8.000 2.000 0,-7.000-2.000 0,17.000 4.000 90,-4.000-5.000-90,6.000 0.000 0,15.000-4.000 0,-13.000 0.000-1242,4.000-1.000 1152,-13.000 2.000 90,7.000 0.000 0,-10.000 0.000-90,10.000 1.000-2981,30.000 8.000 3071,-34.000-5.000 0,39.000 7.000-784,-50.000-8.000 784,4.000 1.000-128,-6.000-2.000 128,1.000 1.000 705,-1.000-1.000-615,13.000 0.000-90,3.000 0.000 90,1.000-1.000-90,3.000-1.000 373,-17.000-1.000-373,6.000 1.000 156,-7.000 0.000-66,13.000 0.000-90,-10.000 0.000 0,10.000 0.000 0,-14.000 1.000 0,1.000 0.000-90,14.000 1.000 2999,-11.000-1.000-2909,11.000 1.000 743,-13.000-1.000-743,34.000 0.000 0,-18.000-1.000-1710,20.000 0.000 1710,-30.000 0.000 0,-7.000 0.000 0,1.000 0.000 0,-2.000 0.000-90,28.000 2.000 90,-21.000-1.000 0,31.000 4.000 0,-35.000-2.000 0,14.000 4.000 207,-16.000-4.000-207,9.000 3.000 0,-4.000-1.000 0,5.000 1.000 90,-5.000-2.000 1662,-2.000-1.000-1752,13.000 1.000 0,-13.000-2.000 0,14.000 1.000 90,16.000-1.000-90,-17.000-2.000-1603,21.000 0.000 1603,-28.000-1.000 0,-6.000 0.000 0,-1.000 0.000 0,10.000 0.000 90,24.000-3.000-90,-13.000 1.000 0,14.000-2.000 0,-18.000 0.000-1217,-6.000 2.000 1217,8.000-2.000 0,-11.000 2.000-93,0.000 0.000 3,11.000-2.000-1427,13.000-1.000 1427,-9.000 1.000 90,5.000-1.000 0,-22.000 4.000 0,31.000-5.000-90,-23.000 3.000 1042,24.000-4.000-952,-17.000 2.000 0,-1.000-1.000 0,9.000-1.000-352,-1.000 0.000 1,-2.000 0.000 351,-6.000 2.000 0,-4.000 0.000 0,0.000 1.000 0,20.000-2.000 0,-15.000 2.000 3001,12.000-1.000-3001,-5.000 3.000 0,-11.000 0.000-1096,12.000 0.000 1096,-20.000 2.000 0,-8.000 0.000-586,14.000-1.000 586,-12.000 0.000 0,11.000 0.000 0,3.000 0.000 0,-14.000 0.000 972,13.000 0.000-972,9.000-1.000 0,-4.000 1.000 0,13.000-2.000-1170,-21.000 2.000 1170,-12.000 1.000 90,10.000 0.000-90,-12.000 0.000 1001,13.000 0.000-912,-11.000-1.000 461,1.000 1.000-550,1.000 0.000 0,-1.000 0.000 0,-7.000 0.000 0,1.000 0.000 0,5.000-1.000 0,2.000 1.000 0,0.000-1.000 1510,-2.000 0.000-1510,-5.000 1.000 0,0.000 0.000 0,6.000-2.000 0,-3.000 1.000 0,4.000 0.000 0,-7.000 0.000-90,28.000-3.000 90,-12.000 1.000-783,22.000-3.000 783,-26.000 3.000 0,-1.000 1.000 0,0.000-2.000 0,2.000 1.000 90,9.000-1.000-90,-8.000 0.000 0,6.000 1.000 0,-13.000 1.000 90,38.000-4.000-90,-32.000 4.000-1151,24.000-2.000 1151,-32.000 3.000 687,7.000 1.000-687,1.000 0.000 0,20.000 0.000-90,-18.000 2.000 90,6.000 0.000 0,-20.000 0.000-90,-2.000 0.000-179,11.000 2.000 179,-7.000-1.000-90,7.000 1.000 1336,-13.000-2.000-1426,1.000 1.000 91,-5.000-1.000 179,9.000 7.000 0,-10.000-5.000 0,6.000 5.000 0</inkml:trace>
  <inkml:trace contextRef="#ctx0" brushRef="#br0">13655.000 9688.000 5824,'-3.000'-4.000'90,"1.000"0.000"0,2.000 2.000 0,-1.000-2.000-90,1.000 1.000 89,0.000-1.000 1,0.000 1.000-90,0.000 2.000 0,0.000-1.000 0,0.000 1.000 90,0.000-1.000-90,0.000-1.000-90,1.000 0.000 90,1.000 0.000 0,0.000 1.000 0,1.000 0.000-90,7.000-1.000 90,-2.000 1.000 0,12.000-1.000 0,-10.000 1.000 0,3.000 2.000 0,2.000-1.000 0,-7.000 1.000 0,8.000-1.000 0,-9.000 1.000 0,10.000-2.000-89,-2.000 1.000 89,8.000-1.000 0,-3.000 1.000-90,-6.000 1.000 90,2.000 0.000-90,4.000 0.000 90,-6.000 1.000 0,5.000 1.000 0,3.000 0.000 0,-12.000-1.000 0,8.000 0.000 0,-12.000-1.000 0,0.000 0.000 0,1.000 0.000 0,3.000 0.000 90,7.000 0.000-90,-6.000 0.000 0,4.000 0.000 0,8.000 1.000 0,-9.000 0.000-90,14.000 2.000 90,-13.000-1.000 0,-3.000-1.000 0,0.000 1.000 0,-4.000-1.000 0,0.000 0.000-90,8.000 2.000 90,-6.000-2.000 0,5.000 2.000 0,11.000 1.000 0,-14.000-2.000 0,14.000 2.000 0,-18.000-3.000 0,4.000 1.000 0,-2.000-1.000 0,2.000 0.000 0,-3.000-1.000 0,13.000 0.000 0,-8.000 0.000 90,11.000 0.000-90,6.000-1.000 0,-13.000 1.000 0,23.000-2.000 0,-16.000 0.000 0,1.000 0.000 0,7.000 0.000 0,-13.000 1.000 0,7.000-1.000 0,10.000 0.000 0,-4.000 0.000-1505,7.000 1.000 1505,-9.000 0.000 0,3.000 2.000 0,3.000-1.000 0,8.000 1.000 0,-7.000 0.000 0,-1.000 0.000 0,7.000 0.000 0,-18.000 0.000 0,18.000 1.000 0,12.000 2.000 0,-15.000-1.000 0,12.000 2.000-89,-1.000 2.000-1701,-23.000-4.000 1790,23.000 4.000-359,-10.000-3.000 449,-5.000-1.000-90,7.000 1.000 0,-2.000-2.000-1424,3.000-1.000 1424,-7.000-1.000 0,5.000-1.000 90,-20.000 0.000-90,41.000-2.000 810,-31.000 1.000-810,4.000 0.000 0,1.000 0.000 0,6.000-1.000 0,-6.000 1.000 0,4.000 0.000 0,19.000-1.000 0,-29.000 2.000 0,30.000-2.000 0,-9.000 0.000 0,-24.000 2.000 0,34.000-2.000 90,-27.000 1.000-90,0.000 1.000 0,7.000-2.000 0,-17.000 1.000 0,8.000-1.000 0,-11.000 1.000-90,21.000-1.000 90,-15.000 1.000 326,15.000-1.000-326,-7.000 1.000 0,-1.000 0.000 0,-1.000-1.000 1063,2.000 1.000 0,-2.000-1.000-1063,-12.000 1.000 0,-2.000 0.000 0,11.000-1.000 0,0.000 0.000 831,1.000 0.000-831,17.000-3.000 0,-25.000 3.000 0,15.000-2.000 90,8.000-2.000-90,-19.000 3.000 301,19.000-3.000-301,-26.000 4.000 90,-1.000 0.000-90,1.000 0.000 0,0.000 1.000 0,0.000-1.000 0,1.000 0.000 0,10.000-1.000 90,26.000-3.000-90,-17.000 2.000 0,14.000-1.000 0,-16.000 2.000 0,-2.000 0.000-2087,-1.000-1.000 2087,1.000 1.000 0,1.000 0.000-2208,4.000-1.000 2208,-15.000 2.000 0,14.000-1.000 0,-21.000 2.000 0,29.000-2.000 0,-22.000 2.000 0,23.000 0.000-90,0.000 1.000 90,-10.000 2.000 1147,25.000-1.000-1147,-18.000 0.000 0,13.000 0.000 0,-19.000 0.000 1335,7.000 0.000-1335,-23.000 0.000 0,13.000 0.000-1207,-9.000-1.000 1207,8.000 1.000-1098,6.000-2.000 1,1.000 1.000 1097,11.000-1.000 0,-9.000 1.000 0,-1.000-1.000-25,-4.000 0.000 25,2.000 0.000 0,-10.000-1.000 511,11.000 0.000-511,-14.000 1.000 90,31.000-2.000-706,-23.000 2.000 616,24.000-2.000 45,-24.000 1.000 0,1.000 1.000 1152,21.000-2.000-1197,-18.000 1.000 0,-2.000 0.000 328,9.000 0.000-328,-1.000 0.000 0,0.000 0.000-817,1.000 0.000 817,0.000 0.000 0,-3.000 0.000 0,-14.000 1.000 0,15.000 0.000 393,-13.000 0.000-393,10.000 0.000 918,-15.000 1.000-963,12.000 0.000 0,1.000-1.000-812,-2.000 0.000 812,1.000 1.000 0,-3.000-1.000 1646,-16.000 1.000-1781,5.000 0.000 90,-7.000 0.000 78,5.000 1.000-41,-11.000 0.000 499,-1.000 0.000 1,-1.000 1.000 0,-2.000 0.000 0</inkml:trace>
  <inkml:trace contextRef="#ctx0" brushRef="#br0">21049.000 9444.000 5795,'3.000'-6.000'388,"1.000"-1.000"-298,-1.000 3.000 0,0.000-2.000 90,-1.000 2.000-90,1.000 0.000 0,2.000 0.000 0,0.000-1.000 0,0.000 0.000-90,0.000 0.000 90,0.000 2.000-90,0.000 0.000 90,0.000 0.000-90,1.000-1.000 90,0.000 0.000-90,0.000 0.000 180,17.000-8.000-180,-12.000 6.000 0,12.000-5.000 0,-15.000 8.000 0,4.000 0.000 0,-2.000 1.000 0,4.000 0.000-90,14.000 1.000 0,-12.000 0.000-596,14.000 1.000 596,-15.000 0.000-90,25.000 2.000 180,-17.000 0.000-90,20.000 1.000 0,-23.000-1.000-45,16.000 3.000 0,3.000 0.000 45,-2.000 0.000-1031,3.000 1.000 0,-1.000 0.000 1031,-12.000-2.000 90,0.000 1.000-477,1.000-1.000 477,0.000 2.000 0,0.000-1.000-1237,10.000 2.000 0,4.000 1.000 1147,13.000 2.000-1,-13.000-3.000 1,1.000 1.000 90,14.000 1.000 0,-23.000-3.000 0,11.000 0.000 0,-14.000-1.000 0,1.000-1.000-90,0.000 0.000 90,0.000-1.000 0,16.000 2.000 0,3.000-1.000 0,0.000 0.000 0,-11.000-1.000 0,-2.000-1.000 0,3.000 1.000 571,23.000 1.000-571,-31.000-3.000-302,21.000 1.000 0,2.000-1.000 302,-3.000 0.000 0,10.000 0.000 0,0.000 0.000 297,-9.000-1.000-297,-20.000-1.000 0,2.000 0.000 0,14.000 0.000 0,-2.000 0.000 0,12.000 0.000 0,-7.000 0.000 0,-1.000 1.000 0,0.000 1.000 0,-14.000-1.000 0,0.000 1.000 0,9.000 0.000 0,-3.000 1.000 0,-1.000 0.000 90,2.000 0.000-90,0.000 0.000 0,-5.000 0.000 90,-12.000 0.000 90,35.000 1.000-90,-27.000-1.000 544,25.000 2.000-454,-14.000-1.000 0,-3.000 1.000-1066,-2.000-1.000 886,3.000 1.000 0,0.000 0.000 90,-8.000-1.000 1090,-9.000-1.000-1180,9.000 1.000 770,-12.000 0.000-770,38.000 2.000 90,-3.000 0.000-444,-19.000-2.000 1,0.000 1.000 353,-6.000-2.000 0,-3.000 1.000 630,11.000 0.000-630,-3.000 0.000 0,-13.000-1.000 0,1.000 0.000 0,11.000 1.000-90,-8.000 0.000 90,9.000 0.000 1046,-12.000-1.000-1091,5.000 1.000 0,2.000-1.000-45,4.000 1.000 90,-1.000 0.000 0,5.000 1.000-180,9.000-1.000 0,-2.000 0.000-1557,10.000 0.000 1692,-8.000 0.000 0,-4.000 0.000 45,-16.000-2.000 720,0.000-1.000-720,0.000 1.000 0,1.000-1.000-90,0.000 0.000 90,1.000 0.000 0,0.000 0.000-2127,15.000 2.000 2127,-10.000-2.000 0,8.000 2.000 0,4.000-1.000 0,11.000 1.000 0,-11.000 0.000 0,0.000 0.000 0,3.000 1.000 0,-6.000-1.000 0,-2.000 1.000 0,-1.000 0.000 0,0.000 0.000 0,2.000 0.000 0,18.000 1.000 0,-11.000 0.000 0,5.000 0.000 0,-27.000-2.000 62,18.000 1.000 0,4.000-1.000 27,11.000 2.000-89,-9.000-2.000 0,-3.000 1.000 90,-6.000-1.000-90,-14.000-1.000 140,1.000 1.000-140,0.000 0.000 0,0.000 0.000-90,4.000 1.000 0,3.000 0.000 0,19.000 3.000 45,-18.000-3.000 0,-1.000 1.000-38,7.000 2.000 83,-14.000-2.000 0,0.000 0.000 367,-1.000 0.000-457,0.000 0.000 90,-1.000 0.000 72,0.000-1.000-162,0.000 0.000 90,-1.000 0.000 0,1.000 0.000 0,12.000 1.000 0,-10.000-2.000 0,9.000 0.000 90,12.000 0.000 0,-7.000-1.000 120,-6.000-2.000 0,8.000-1.000 0,-6.000 0.000-120,-8.000 0.000 0,-2.000 0.000 75,22.000-2.000 1,-4.000-1.000-77,-17.000 1.000 1,-10.000 1.000 185,0.000-1.000-185,0.000 2.000 0,0.000-1.000 0,0.000 0.000 1363,0.000 0.000-1093,22.000-2.000-456,-4.000 1.000 186,8.000-1.000 1143,-15.000 2.000-1143,-10.000 0.000 90,10.000 0.000 89,14.000-1.000-269,-8.000 2.000 90,4.000-1.000 0,-21.000 2.000-652,30.000 2.000 562,-12.000 1.000-1271,10.000 2.000 0,1.000 0.000 1271,-9.000 2.000-45,-2.000-1.000 0,-3.000 1.000 382,-15.000-1.000-337,7.000 1.000 0,-10.000-2.000-90,10.000 2.000-180,21.000 2.000 270,-14.000-1.000 820,10.000 0.000-1000,-10.000-1.000 360,-15.000-2.000-270,13.000 2.000 2978,-18.000-1.000-3068,7.000 0.000 90,-6.000 0.000-180,12.000 2.000 180,-14.000-2.000 283,11.000 1.000-553,2.000 1.000 91,-4.000-1.000 179,-1.000 0.000 90,-13.000-2.000 151,-9.000-3.000 1,-2.000 2.000-1,-4.000-2.000 1</inkml:trace>
  <inkml:trace contextRef="#ctx0" brushRef="#br0">7432.000 9576.000 5737,'7.000'1.000'19,"1.000"0.000"-13,1.000-1.000 2,0.000 0.000 3,10.000 1.000-8,-6.000 0.000-3,8.000 0.000-3,-8.000 0.000-2,-1.000 1.000-1,1.000-1.000-19,20.000 2.000 19,-13.000 0.000 4,15.000 1.000 2,-18.000-2.000 0,-1.000 0.000 0,1.000 1.000 0,0.000-1.000 0</inkml:trace>
  <inkml:trace contextRef="#ctx0" brushRef="#br0">5540.000 12287.000 5748,'5.000'-2.000'17,"0.000"0.000"13,8.000-1.000-21,-6.000 2.000 2,8.000-2.000-2,-3.000 0.000-9,-3.000 1.000 180,15.000-7.000-180,-14.000 4.000 90,9.000-4.000-90,-10.000 5.000 89,12.000-4.000 1,-7.000 2.000-90,9.000-2.000 0,13.000 4.000 0,-4.000 2.000 0,22.000 2.000 0,-21.000 1.000 45,8.000 2.000 0,6.000-1.000 45,-4.000-1.000 0,3.000 0.000-45,9.000 0.000 0,3.000 0.000-15,-9.000-2.000 0,1.000 0.000 0,-6.000-1.000-1726,-7.000 0.000 0,-2.000 0.000 1741,14.000-1.000 0,-2.000 0.000-45,-3.000 0.000-533,-1.000 0.000 443,20.000-1.000 90,3.000 0.000-120,-16.000 0.000 0,8.000 1.000 0,-7.000 0.000-420,-11.000 0.000 1,-1.000 1.000 509,8.000-1.000 0,4.000 0.000 0,-9.000 0.000-60,1.000 0.000 0,10.000-1.000-89,11.000-4.000 1116,-27.000 4.000-976,8.000-2.000 39,-29.000 4.000 132,-1.000 0.000 1,-1.000 1.000 0,0.000 0.000 0</inkml:trace>
  <inkml:trace contextRef="#ctx0" brushRef="#br0">9464.000 11770.000 5824,'-3.000'-4.000'90,"1.000"0.000"0,0.000 0.000-90,1.000 1.000 0,-1.000-1.000 0,2.000 3.000-180,-1.000 0.000 174,2.000-1.000-11,1.000 1.000 9,0.000-1.000-9,3.000 1.000 17,-1.000 0.000 0,1.000 1.000 0,5.000-1.000-3,-5.000 1.000 3,5.000-1.000-3392,3.000 1.000 3392,-6.000 1.000 0,6.000-1.000 0,-7.000 2.000 0</inkml:trace>
  <inkml:trace contextRef="#ctx0" brushRef="#br0">12034.000 11908.000 5739,'47.000'0.000'85,"-18.000"1.000"-85,5.000-1.000 0,15.000-1.000 0,-21.000 1.000-1508,29.000-1.000 1508,-36.000 1.000 476,-2.000 0.000-476,-6.000 1.000 0,29.000 3.000 0,-18.000-2.000 90,29.000 3.000 0,-35.000-2.000 180,31.000 1.000-270,-30.000-2.000 338,22.000 1.000-249,-5.000-2.000-89,-7.000-1.000-1566,16.000 2.000 0,1.000-1.000 1566,-7.000 1.000 0,2.000 0.000 0,-3.000 1.000-566,-16.000-1.000 566,6.000 1.000-90,1.000 1.000 0,22.000 4.000-1701,5.000 2.000 1791,-2.000-2.000 0,-2.000 1.000 376,-27.000-5.000-376,9.000 0.000 13,-11.000 0.000-103,1.000-1.000 90,21.000 1.000 0,-15.000-1.000 0,16.000 0.000 0,20.000-3.000 0,-21.000-2.000 45,13.000-2.000 0,2.000-1.000-45,-4.000-1.000-195,-17.000 1.000 1,-3.000 0.000 194,-3.000 1.000 0,-11.000 1.000 699,0.000 1.000-789,9.000-1.000 90,20.000 0.000 0,-13.000 0.000 1227,11.000-1.000-1137,-11.000 1.000-90,-14.000 0.000 590,14.000-1.000-590,-19.000 2.000 90,7.000-2.000-329,10.000-2.000 329,-7.000 1.000 0,11.000-4.000-1793,1.000 1.000 1703,-11.000 1.000 0,9.000-1.000-180,23.000 0.000 90,-26.000 4.000 209,28.000-3.000-209,-40.000 6.000 90,-7.000 1.000 0,0.000 0.000 0,-1.000 0.000 2375,21.000 0.000-2375,-9.000 0.000-378,24.000-2.000 378,-26.000 1.000 90,3.000-1.000-90,-13.000 0.000 90,6.000-1.000 0,-4.000 0.000 0,21.000-3.000 0,-11.000 1.000-90,31.000-5.000 0,-27.000 5.000 439,11.000-3.000-439,20.000 1.000-1799,-32.000 3.000 1799,34.000-3.000 0,-44.000 5.000 2489,0.000 0.000-2489,11.000 0.000 0,3.000 1.000 0,31.000 2.000 0,-26.000 1.000 90,14.000 1.000-90,-11.000 1.000-150,-15.000-2.000 150,26.000 3.000 1157,-30.000-2.000-1157,10.000 0.000 0,-12.000-1.000-264,21.000 2.000 264,-6.000 1.000 0,7.000 0.000-90,8.000 2.000 90,-15.000-2.000-1338,15.000 3.000 0,1.000 0.000 1338,-6.000 0.000-45,2.000-1.000 0,-4.000 1.000-244,-19.000-3.000 289,7.000 1.000 0,-9.000-2.000 0,-2.000 0.000 0,1.000-1.000 898,28.000 5.000-808,3.000 1.000-45,-18.000-3.000 0,0.000 0.000-515,20.000 4.000 470,-20.000-2.000 90,3.000 0.000 0,-19.000-4.000-90,11.000 2.000 90,-14.000-3.000 0,22.000 4.000 0,-17.000-4.000-90,17.000 3.000 90,3.000-2.000-90,-19.000-2.000 0,27.000 2.000 0,-30.000-3.000 0,14.000 1.000 1778,-14.000-1.000-1778,6.000 0.000 639,-8.000 0.000-639,0.000 0.000-90,0.000 0.000 90,0.000 0.000 0,0.000 0.000 0,0.000 1.000 0,0.000-1.000-89,7.000 3.000-1,15.000 3.000 90,-11.000-1.000 824,8.000 1.000-824,-21.000-3.000 1108,0.000-1.000-1108,7.000 2.000 0,-5.000-2.000 26,5.000 1.000-26,-8.000-1.000 0,1.000-1.000 90,14.000 0.000-90,-10.000-1.000 0,11.000 0.000 90,17.000-3.000-90,-22.000 1.000 148,31.000-3.000-148,-29.000 2.000 0,0.000 0.000 0,-2.000 1.000-90,-9.000 0.000 90,1.000-1.000 0,0.000 2.000 0,0.000-1.000-89,0.000 1.000 89,-1.000 0.000 0,0.000 0.000-90,8.000 1.000 0,21.000 2.000-249,-15.000-1.000 339,20.000 1.000 0,-26.000-3.000 90,0.000 1.000-90,-2.000-1.000 0,-7.000 0.000 0,0.000 0.000 0,0.000 0.000 0,0.000-1.000 255,9.000 0.000-345,3.000 0.000-90,23.000-1.000 90,-10.000 1.000-2261,12.000 1.000 2261,-23.000 0.000 1,6.000 0.000-31,-15.000 0.000 30,7.000 0.000 90,-9.000 0.000-180,25.000 0.000 90,-19.000 0.000 90,20.000 0.000-90,16.000-2.000 180,-31.000 1.000-90,31.000-2.000 90,-24.000 0.000-90,-13.000 1.000 2162,13.000-2.000-1892,20.000-3.000-270,-27.000 4.000 385,27.000-4.000-205,-1.000 2.000-180,-18.000 3.000-1994,21.000-2.000 1994,-31.000 5.000 90,0.000 0.000-399,-7.000 0.000 309,7.000 2.000 0,-9.000-1.000 0,24.000 3.000 90,-9.000-1.000-90,8.000 1.000 0,2.000 0.000 0,-7.000 0.000-755,23.000 1.000 845,-42.000-5.000-90,8.000 1.000 0,-6.000-1.000 0,6.000 1.000 0,-8.000-1.000 0,24.000 0.000 89,-10.000 1.000-89,6.000 0.000 0,0.000-1.000 90,-4.000 1.000-90,32.000 3.000 180,-28.000-2.000 1647,8.000 1.000-1557,16.000 0.000-180,-20.000-1.000 45,5.000-2.000 0,-2.000-1.000-45,-5.000 0.000 257,27.000-2.000-347,-25.000-2.000 0,-4.000 1.000 974,8.000-2.000-1064,19.000 0.000-3392,-34.000 2.000 3482,23.000-2.000-90,-31.000 4.000 90,0.000 0.000-90,10.000-1.000 90,-8.000 1.000-89,7.000 0.000-1,9.000 1.000 90,5.000 1.000-1430,-1.000 0.000 1430,-5.000 0.000 0,-18.000 0.000 2684,-1.000-1.000-2684,9.000 1.000 0,-6.000-1.000-294,6.000 0.000 294,-8.000 0.000 0,-1.000 0.000 180,40.000-2.000-90,-29.000 1.000 219,29.000-1.000-219,-38.000 1.000 0,9.000-2.000-1116,-8.000 1.000 1026,8.000-1.000 180,21.000-2.000-180,-23.000 2.000 0,22.000-2.000-2053,10.000-3.000 1963,-30.000 5.000 90,29.000-4.000-1610,-28.000 4.000 1610,-7.000 1.000 387,18.000-2.000-387,-18.000 3.000-90,7.000-1.000 90,-10.000 0.000-90,19.000 2.000 90,-16.000-1.000-90,16.000 2.000 90,-21.000-1.000-997,43.000 5.000 997,-33.000-3.000-90,33.000 3.000 1473,-45.000-4.000-1383,8.000 1.000 0,-6.000 0.000 2080,7.000 0.000-2080,25.000 1.000 0,-26.000-1.000 544,26.000 1.000-544,-1.000 1.000 0,-17.000-2.000 3176,27.000 3.000-3176,-26.000-3.000-1091,-8.000-1.000 1091,-1.000 1.000 0,-9.000-1.000 0,0.000 0.000 0,17.000 0.000 0,-12.000-1.000-864,12.000 0.000 864,-16.000 0.000-299,41.000 0.000 299,-22.000 1.000 0,24.000 0.000 0,-35.000 0.000 0,-9.000 0.000 0,0.000 0.000 0,0.000 0.000 0,0.000 0.000 90,16.000 1.000-90,-12.000 0.000 0,12.000 0.000 0,-15.000-1.000 0,24.000 1.000 0,-18.000 0.000 0,18.000 0.000 0,-16.000-1.000 0,-7.000 0.000 876,6.000 0.000-876,-8.000 0.000-90,0.000 0.000 90,0.000 0.000-90,0.000 1.000 0,0.000-1.000 90,0.000 0.000-180,8.000 1.000 926,2.000 0.000-836,5.000 2.000 0,1.000-1.000 90,2.000 0.000 0,22.000 3.000 0,-33.000-5.000-267,-6.000 0.000 267,6.000 1.000 90,-9.000-1.000 90,32.000 1.000-180,-24.000-2.000 90,23.000 2.000 0,-10.000-1.000-90,-16.000 0.000 0,16.000 1.000-90,-21.000-1.000 90,0.000 0.000 0,0.000 0.000-90,7.000-1.000 90,-5.000 1.000 0,13.000-1.000-90,3.000 0.000 90,-5.000-1.000-806,4.000 1.000 806,-15.000-1.000-390,42.000-4.000 480,-22.000 1.000 0,5.000 1.000 0,0.000 0.000 0,-11.000 0.000 726,10.000 0.000-456,-1.000 1.000-270,-18.000 1.000 90,17.000-2.000 359,5.000-1.000-449,-22.000 2.000 919,21.000-2.000-829,-22.000 2.000-2793,1.000-1.000 2702,0.000 1.000-89,-2.000-1.000 90,-6.000 2.000-90,6.000-1.000 0,-4.000 1.000 0,4.000 0.000-90,1.000-1.000 1,1.000 1.000-181,28.000-1.000 270,-22.000 1.000 2101,13.000 1.000-2101,-27.000 0.000-90,7.000 0.000 0,1.000 0.000 90,17.000-2.000 0,-15.000 1.000 90,6.000-2.000-90,-3.000 2.000 0,-12.000 1.000 0,11.000 0.000 0,-17.000 0.000 0,0.000 0.000 1201,4.000 0.000-1201,0.000 1.000 90,0.000 0.000-90,-2.000 0.000 0,-3.000 0.000 0,-1.000 0.000 90,3.000-1.000 0,-3.000 1.000 0,3.000-1.000 539,16.000 0.000-539,-15.000 0.000 0,16.000 0.000 0,-20.000 0.000 90,4.000 0.000-90,-3.000 0.000-90,4.000 0.000 90,-4.000 0.000-90,1.000 0.000 90,0.000 0.000-90,6.000 0.000 0,-4.000 0.000 0,5.000-1.000 0,-6.000 1.000 0,6.000-1.000-90,-4.000 0.000 0,4.000 0.000 90,-5.000 1.000-450,20.000-1.000 360,-15.000 1.000 0,16.000 0.000 0,-21.000 0.000-90,-1.000 0.000 1,7.000 0.000-1,1.000 0.000-3572,32.000 3.000 3752,-25.000-2.000 90,23.000 3.000-1693,-36.000-3.000 1693,4.000 1.000-186,-5.000-2.000 96,-1.000 1.000 180,5.000-1.000 0,1.000 0.000 0,-1.000 0.000-90,-2.000 0.000 449,10.000-2.000-449,-12.000 1.000 2506,11.000-2.000-2506,-17.000 2.000 180,10.000-4.000-270,-9.000 2.000 2312,7.000-2.000-2402,-10.000 4.000 363,0.000-1.000-633,0.000 1.000 90,-1.000 0.000-90,-1.000 0.000-989,-1.000 0.000-450,-5.000 2.000 1170,-3.000 1.000 359,-4.000 0.000 270,-6.000 1.000 0,5.000-3.000 0,-6.000-1.000 0,5.000-2.000 0</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26:03"/>
    </inkml:context>
    <inkml:brush xml:id="br0">
      <inkml:brushProperty name="width" value="0.09071" units="cm"/>
      <inkml:brushProperty name="height" value="0.09071" units="cm"/>
      <inkml:brushProperty name="color" value="#ff0000"/>
    </inkml:brush>
  </inkml:definitions>
  <inkml:trace contextRef="#ctx0" brushRef="#br0">7744.000 4986.000 5737,'41.000'-6.000'43,"0.000"0.000"1,-4.000 1.000-44,6.000-2.000 0,0.000 0.000 0,-7.000 3.000-811,-17.000 2.000 811,11.000-1.000 0,-14.000 2.000 0,0.000 0.000 263,-1.000 1.000-263,8.000 0.000 0,-5.000-1.000 134,4.000 1.000-134,15.000-2.000-221,-16.000 0.000 311,23.000 0.000-90,-19.000-1.000 90,16.000-3.000-90,-14.000 2.000-36,5.000-2.000 126,-15.000 3.000-90,-1.000 0.000 0,0.000-1.000 90,8.000-1.000-90,-7.000 1.000 180,45.000-10.000-180,-35.000 9.000 0,29.000-5.000-90,-29.000 6.000 90,-4.000 1.000-103,6.000-1.000 13,-8.000 2.000 526,2.000 0.000-526,10.000 0.000 0,-7.000 1.000-394,7.000 0.000 394,-10.000 1.000-3120,31.000 1.000 3193,-24.000-1.000-2,22.000 2.000 219,-31.000-1.000-225,39.000 2.000 28,-31.000-1.000-269,29.000 1.000 272,-35.000-2.000-1,-5.000 0.000 4,5.000-1.000-1722,38.000-7.000 1713,-33.000 4.000 90,35.000-7.000 2084,-45.000 6.000-2084,19.000-3.000-90,-14.000 2.000 0,13.000-2.000 0,9.000 1.000 0,-20.000 3.000-720,20.000-2.000 720,-27.000 5.000 2253,25.000 0.000-2253,-18.000 0.000 0,18.000 1.000-90,18.000 3.000 90,-31.000-3.000 0,32.000 3.000 0,-24.000-3.000 0,-13.000 0.000 0,24.000 0.000-45,-11.000 0.000 0,0.000 1.000 45,18.000 0.000 88,-17.000-1.000 1,-2.000 1.000-179,-4.000-1.000 90,-11.000-1.000 0,0.000 1.000 0,9.000-1.000-296,19.000-1.000 290,-14.000 0.000 4,10.000-1.000-10,-6.000-1.000 10,-17.000 2.000-4,16.000-2.000 0,-24.000 2.000-22,31.000 6.000 26,-24.000-2.000-1,22.000 4.000 3,-32.000-3.000 0,1.000 1.000 0,0.000 1.000 0,0.000-1.000 0,-1.000 1.000 0</inkml:trace>
  <inkml:trace contextRef="#ctx0" brushRef="#br0">10829.000 4907.000 5737,'27.000'7.000'14,"-3.000"-2.000"0,-5.000-3.000-9,-4.000-1.000 12,17.000-1.000-3,-8.000-1.000-6,4.000-1.000 7,7.000-1.000-15,-15.000 2.000 0,10.000-1.000 0,-13.000 0.000 0,1.000 1.000-43,44.000-2.000 18,-23.000 1.000-1602,-1.000 1.000 1,-1.000 0.000 1626,-5.000 1.000 0,-1.000-1.000 0,-10.000 0.000 0,0.000 0.000 0</inkml:trace>
  <inkml:trace contextRef="#ctx0" brushRef="#br0">11810.000 4859.000 5737,'0.000'0.000'0</inkml:trace>
  <inkml:trace contextRef="#ctx0" brushRef="#br0">5600.000 9376.000 5759,'-2.000'-5.000'65,"1.000"0.000"25,-1.000-1.000-90,1.000 1.000 0,-2.000-3.000 180,3.000 5.000-91,0.000-1.000 91,3.000 6.000-90,1.000 0.000 450,5.000 5.000-3842,-2.000-3.000 3392,5.000 1.000 0,-4.000-3.000-90,-2.000-1.000 90,2.000 0.000-90,14.000 2.000 0,-8.000-1.000 0,11.000 1.000 90,4.000-1.000-90,15.000-1.000 0,-2.000 0.000 0,-2.000-3.000 3392,-22.000-1.000-3392,-5.000 1.000 0,0.000-1.000 0,14.000-4.000 0,-10.000 3.000 0,25.000-5.000 0,-22.000 5.000 0,18.000-4.000-3482,-3.000 3.000 3482,-5.000 0.000-527,33.000-4.000 527,-36.000 5.000 0,22.000-2.000-2183,16.000-1.000 2183,-31.000 4.000 0,0.000 0.000 0,-1.000 0.000-15,-9.000 2.000 15,1.000 0.000 0,-1.000 0.000 0,0.000 1.000 0,22.000-2.000 0,-4.000 1.000 0,-1.000-1.000 0,1.000 0.000 0,3.000-2.000 1460,15.000-1.000-1460,-35.000 2.000-90,34.000-4.000 0,-25.000 3.000-655,25.000-3.000 745,-34.000 5.000 1052,32.000-2.000-1142,-23.000 1.000 90,24.000-1.000-180,1.000 2.000 180,-25.000 1.000 0,25.000-2.000-1346,-33.000 2.000 1346,-1.000-1.000 0,0.000 0.000 391,0.000 0.000-391,0.000 0.000 0,0.000-1.000 0,-1.000 1.000 0,0.000 0.000 0,1.000 0.000 0,-1.000-1.000 0,0.000 0.000 1209,0.000 0.000-1119,10.000-2.000-778,0.000 0.000 1,1.000-1.000 687,10.000 0.000 0,-6.000 0.000 0,-1.000-1.000-509,9.000-1.000 509,-8.000 2.000-741,5.000-1.000 741,-21.000 4.000-272,29.000-6.000 272,-14.000 4.000 0,13.000-4.000 0,-7.000 4.000 0,-15.000 2.000 1663,12.000 1.000-1663,-10.000 2.000-90,-2.000 3.000 1773,-6.000-1.000-1683,-2.000 1.000 0,-6.000 0.000 90,13.000 3.000-90,-10.000-2.000 0,11.000 2.000 0,7.000 1.000 0,-7.000-2.000 0,17.000 3.000-1319,-6.000-4.000 1319,-12.000-1.000 0,3.000 0.000 362,-14.000-2.000-452,23.000 0.000 90,-17.000-1.000 60,17.000 1.000-240,11.000 2.000 90,-25.000-1.000 90,33.000 2.000-858,-38.000-1.000 858,6.000 1.000 2611,0.000 0.000-2611,2.000 1.000 0,1.000 0.000 0,14.000 2.000 0,-13.000-3.000 0,7.000 1.000-9,-1.000-1.000 1,-2.000-1.000 5,-5.000-1.000-1416,34.000 3.000 1419,-44.000-4.000 0,8.000 0.000 1594,2.000 0.000-1586,24.000-1.000-8,-15.000 0.000 56,3.000 0.000-56,1.000 0.000-3,-22.000-1.000 3,27.000 1.000-3,-17.000 1.000 6,7.000 0.000 1760,-8.000 0.000-1760,4.000 1.000-3,-16.000 0.000 0,10.000 0.000 0,-13.000-1.000 0,0.000 0.000 90,19.000 1.000-90,-15.000-1.000 0,13.000 0.000 90,-19.000-1.000 0,0.000 0.000-1,4.000-1.000 91,0.000-2.000-90,-1.000 1.000 180,10.000-6.000-180,-15.000 4.000-90,8.000-4.000-90,-13.000 4.000-180,3.000-2.000 90,-4.000 3.000 90,1.000-1.000 1,-4.000 3.000 44,-2.000 1.000 0,-3.000 3.000 0,0.000 1.000 0</inkml:trace>
  <inkml:trace contextRef="#ctx0" brushRef="#br0">4903.000 10836.000 5742,'2.000'-7.000'17,"0.000"2.000"-14,0.000 2.000 5,0.000 0.000-5,0.000 0.000-3,1.000 0.000-3,5.000-1.000 9,-4.000 2.000 5,6.000-3.000-3,-6.000 4.000 21,17.000-6.000-29,-12.000 3.000 0,13.000-2.000 0,-10.000 3.000 0,3.000-1.000 0,9.000 1.000 0,-6.000 0.000-12,19.000 2.000 7,-21.000 1.000 2,13.000 2.000 20,19.000 2.000-14,-24.000-2.000-228,27.000 3.000 225,-34.000-5.000 0,2.000 1.000 0,-1.000-1.000 89,39.000 0.000-89,-18.000 2.000-2839,22.000-1.000 2839,-30.000 2.000 0,1.000 3.000-333,4.000 2.000 333,0.000 0.000 0,-2.000 1.000 90,24.000 4.000-90,-26.000-7.000 243,26.000 5.000-153,-23.000-10.000 0,-1.000-2.000-146,3.000 0.000 101,4.000-2.000 0,-2.000-1.000 797,-10.000-2.000-842,8.000-3.000 104,27.000-8.000-104,-16.000 6.000 0,-14.000 2.000 0,-1.000 1.000 0,6.000 1.000 0,-11.000 2.000 0,-1.000 2.000-90,1.000 1.000 90,-1.000 1.000 0,12.000 1.000-90,-10.000 1.000 90,8.000 0.000 0,11.000 1.000 0,-17.000-1.000 0,18.000 1.000-1231,1.000-4.000 0,-1.000-2.000 1231,-3.000 2.000-392,6.000-3.000 0,-4.000 1.000 392,-20.000-1.000 0,0.000-1.000 337,-1.000 1.000-337,1.000-1.000 88,12.000-2.000-178,2.000-1.000 90,2.000 0.000 0,-5.000 1.000 0,-1.000 2.000 0,0.000 0.000 0,27.000-4.000 617,-38.000 7.000-617,13.000 0.000 0,-9.000 2.000-90,31.000 0.000 90,-29.000 1.000 0,16.000 1.000 0,-23.000 0.000 832,-1.000 0.000-832,22.000 0.000 0,-16.000-1.000-771,16.000-1.000 771,-22.000 0.000 0,22.000-2.000 0,3.000-1.000 0,-6.000 0.000 0,5.000 0.000 0,0.000-1.000-1111,-8.000 1.000 1111,-10.000 0.000-395,11.000 0.000 395,-14.000 1.000 347,26.000-1.000-392,-18.000 3.000 0,1.000 0.000 1619,27.000-1.000-1574,-23.000 2.000 0,-2.000 1.000 353,-7.000 1.000-353,11.000 0.000-89,-13.000 0.000 226,27.000 4.000-148,-20.000-3.000-1,22.000 3.000 4,-28.000-4.000 2,1.000 1.000-2189,29.000 0.000 2195,-21.000-2.000 0,22.000 1.000 0,-1.000-4.000 0,2.000-1.000 0,-26.000 1.000 0,-1.000 0.000 0,12.000-1.000 0,4.000 0.000 0,-4.000 0.000 0,-10.000 1.000 0,-3.000-1.000 0,22.000-1.000 0,-3.000 2.000 0,-17.000 0.000 0,-4.000 2.000 0,1.000-1.000 0,10.000 1.000 0,3.000 0.000 0,2.000 2.000 0,7.000 0.000 0,10.000 2.000 0,-5.000 0.000 0,-25.000-2.000 0,10.000 1.000 0,-13.000-2.000 0,0.000 0.000 0,-1.000 0.000 0</inkml:trace>
  <inkml:trace contextRef="#ctx0" brushRef="#br0">10442.000 10631.000 5737,'64.000'-5.000'0,"-6.000"1.000"0,-27.000 2.000-1398,0.000 0.000 1398,-1.000-1.000 446,0.000 2.000-442,4.000 0.000 0,0.000 0.000-2060,5.000 0.000 2056,-7.000 1.000 0,3.000 0.000-1163,27.000 3.000 1160,-27.000-1.000 0,26.000 2.000-8,-24.000-1.000 8,-8.000 0.000 3,7.000 0.000 0,-9.000-1.000 0,-1.000 0.000 0</inkml:trace>
  <inkml:trace contextRef="#ctx0" brushRef="#br0">12230.000 10648.000 5737,'46.000'-3.000'17,"0.000"-1.000"1,14.000 0.000 0,-4.000-1.000-15,-6.000 0.000-2506,16.000-2.000 2500,-24.000 3.000 0,-18.000 2.000-5,11.000-1.000 758,-8.000 1.000-764,33.000-3.000 0,-17.000 1.000 12,9.000 1.000-635,-13.000 0.000 1,-12.000 3.000 0,1.000-1.000 0</inkml:trace>
  <inkml:trace contextRef="#ctx0" brushRef="#br0">14463.000 10777.000 5737,'34.000'2.000'5,"7.000"0.000"1,-17.000-1.000 11,27.000 1.000-9,-24.000-2.000-2,15.000 1.000 27,11.000-3.000-24,-23.000 2.000-1122,24.000-2.000 1113,-31.000 0.000 0,-1.000 0.000 0,1.000 0.000 0,-1.000 0.000 124,10.000-1.000-124,2.000 0.000 0,30.000-3.000 0,-25.000 2.000 0,12.000 0.000 0,1.000 2.000 0,-13.000 0.000-1998,24.000 0.000 1998,-29.000 2.000 90,-3.000 0.000 122,-10.000 0.000-212,0.000 0.000 200,8.000 0.000-200,2.000-1.000 180,15.000 0.000-180,-15.000-1.000-687,3.000 0.000 687,-16.000 1.000 179,20.000-3.000-179,-16.000 2.000 90,15.000-3.000-90,-21.000 4.000 0,0.000 0.000 1381,7.000-1.000-1381,-6.000 1.000 90,6.000-1.000-90,14.000-2.000 0,-16.000 2.000 0,17.000-2.000 0,-23.000 2.000 0,1.000-1.000 433,20.000-2.000-433,-15.000 2.000 90,14.000-3.000-85,-13.000 1.000 85,0.000 0.000 0,1.000 1.000-90,-3.000-1.000 90,-7.000 3.000 886,0.000-1.000-886,4.000 0.000-90,-4.000 1.000 0,3.000-1.000 0,-6.000 1.000 90,0.000 1.000-90,-1.000 0.000-90,6.000-1.000 482,-4.000 1.000-482,2.000-1.000 168,-6.000 2.000-168,-4.000 0.000 0,-1.000 0.000-449,-1.000 0.000 182,-16.000 7.000 357,7.000-4.000 0,-13.000 5.000 0,9.000-3.000 0,0.000-1.000 0</inkml:trace>
  <inkml:trace contextRef="#ctx0" brushRef="#br0">29733.000 9702.000 5818,'-5.000'-12.000'276,"1.000"3.000"-187,1.000-3.000-89,1.000 4.000 0,1.000-1.000-89,-1.000-4.000-1,1.000 2.000 90,0.000-4.000-248,-2.000-10.000 248,2.000 11.000 0,-2.000-10.000 0,1.000 14.000 0,0.000 1.000 0</inkml:trace>
  <inkml:trace contextRef="#ctx0" brushRef="#br0">29851.000 9272.000 5807,'8.000'-15.000'1186,"6.000"3.000"-1186,-8.000 11.000 0,5.000 0.000 0,9.000 7.000 0,-10.000-3.000 0,10.000 5.000 90,-13.000-5.000-90,1.000 1.000 90,-1.000 0.000-90,1.000 1.000 0,-3.000-1.000 180,12.000 16.000-90,-9.000-10.000-90,8.000 13.000 0,-12.000-13.000 90,0.000 0.000-90,-1.000 0.000 0,0.000 1.000 0,-1.000 1.000 180,-1.000 22.000-180,-2.000-16.000 90,-1.000 16.000-1,-9.000-6.000-89,4.000-12.000 90,-7.000 11.000-90,6.000-16.000 90,-28.000 20.000-90,18.000-16.000 0,-22.000 15.000 0,19.000-18.000 0,-3.000 1.000 0,0.000-1.000 90,-36.000 14.000-180,37.000-16.000 90,-27.000 11.000 0,35.000-17.000-90,4.000-1.000 0,-6.000 0.000 1,2.000-4.000-1,2.000-4.000-90,0.000-11.000 180,10.000 4.000-90,2.000-5.000-180,28.000-20.000 270,-15.000 22.000 0,20.000-20.000 0,-15.000 28.000 0,-5.000 3.000 0,5.000 0.000 90,0.000 3.000 180,5.000 4.000-180,-3.000 0.000 359,10.000 8.000-359,-17.000-5.000 270,9.000 7.000-270,-11.000-6.000 180,5.000 6.000-180,-6.000-6.000 90,4.000 7.000-90,-5.000-6.000-90,1.000 4.000 90,-3.000-4.000-90,0.000 1.000 0,4.000 7.000-90,-5.000-6.000 0,4.000 6.000-90,-4.000-8.000-1259,5.000 13.000 1079,-6.000-11.000 90,4.000 10.000-270,-6.000-17.000 338,-2.000-2.000 1,0.000-1.000 0</inkml:trace>
  <inkml:trace contextRef="#ctx0" brushRef="#br0">30202.000 9285.000 5762,'9.000'-2.000'781,"0.000"3.000"-61,-7.000 8.000-450,1.000-1.000-90,-2.000 4.000 89,-2.000-5.000-89,-1.000 1.000 180,-1.000 6.000-180,0.000-4.000 0,-1.000 5.000 0,0.000-4.000 270,-7.000 21.000-360,6.000-15.000-90,-6.000 20.000 0,8.000-24.000-90,-1.000 6.000-90,1.000-5.000-450,3.000 8.000 540,0.000-11.000-719,6.000 3.000 449,0.000-13.000-90,5.000 0.000-270,9.000-10.000 541,-7.000 2.000 89,7.000-6.000-90,-10.000 5.000 180,10.000-13.000 0,-6.000 8.000 0,7.000-10.000 0</inkml:trace>
  <inkml:trace contextRef="#ctx0" brushRef="#br0">30466.000 9331.000 5737,'35.000'-3.000'1346,"-11.000"1.000"-1166,-9.000 8.000 539,-9.000 6.000-539,-4.000-2.000 90,0.000 5.000-90,-4.000-5.000 90,-1.000 0.000 90,-4.000 6.000-180,1.000-3.000 89,-4.000 4.000-89,1.000-5.000-90,0.000 1.000 90,-2.000-1.000 0,0.000 1.000 180,-18.000 14.000-270,13.000-12.000-90,-13.000 11.000 0,-4.000-3.000-270,15.000-10.000-475,-13.000 8.000 565,21.000-16.000-90,3.000-2.000-180,1.000 0.000-539,-1.000 0.000 539,3.000-2.000-90,6.000 1.000 450,1.000-1.000 746,4.000 1.000-746,-2.000-1.000 90,1.000-1.000 270,7.000 0.000-180,-5.000 1.000 0,6.000-1.000-1,-7.000 1.000 271,8.000 3.000-270,-7.000-2.000-90,5.000 2.000 270,-6.000 12.000-180,-4.000-7.000 0,-1.000 13.000-90,-5.000-13.000 90,-2.000 4.000-90,-3.000 0.000 90,1.000-2.000-90,-3.000 2.000 0,-8.000 4.000 0,2.000-4.000-180,-20.000 13.000 90,18.000-14.000-232,-6.000 4.000 232,18.000-12.000 180,-3.000 3.000-90,4.000-3.000 90,-1.000 2.000 0,5.000-2.000 719,7.000 6.000-539,-1.000-3.000 0,6.000 4.000 1259,34.000 3.000-1349,-22.000-8.000-2023,41.000 6.000 1933,-37.000-12.000-90,9.000 0.000-180,-9.000-3.000-270,14.000-2.000-982,-6.000-1.000 1,1.000-2.000 262,29.000-6.000-757,-16.000 2.000 0,-2.000 0.000 1476,-2.000-2.000 90,4.000-2.000-181,-19.000 2.000 541,-8.000 2.000 0,2.000-4.000 0,-10.000 4.000 0</inkml:trace>
  <inkml:trace contextRef="#ctx0" brushRef="#br0">5414.000 11798.000 5739,'16.000'-5.000'23,"0.000"1.000"-15,0.000 0.000 1,5.000-3.000-7,-4.000 2.000 1,4.000-1.000-3,-6.000 2.000 0,0.000 0.000-3,14.000-1.000-8,-2.000 1.000 0,13.000 0.000 5,-14.000 1.000 4,-1.000 1.000-1,-7.000 1.000 0,0.000 0.000 0,9.000 0.000 3,-7.000 0.000 0,7.000 1.000-3,10.000-1.000 3,-13.000 0.000-1695,13.000 1.000 1,2.000 0.000 1697,-9.000-1.000-1136,9.000 1.000 0,0.000 0.000 1133,-13.000 0.000-44,9.000 0.000 1,0.000 0.000 43,-7.000 0.000 0,21.000 0.000 0,-1.000-3.000 0,-20.000 1.000 0,19.000-1.000 0,-27.000 0.000 0,0.000 1.000 0,8.000-2.000 0,1.000 0.000 1944,9.000-2.000-1944,1.000-1.000 90,17.000-2.000-90,-20.000 3.000 0,11.000-2.000 488,-26.000 5.000-488,10.000-2.000-314,-8.000 2.000 404,8.000-2.000-90,-10.000 2.000 0,27.000-3.000 0,-21.000 3.000 3236,19.000-2.000-3236,3.000 2.000 0,-24.000 1.000 0,21.000 0.000-90,-24.000 2.000 90,-6.000 0.000 0,11.000 0.000 0,-12.000 0.000 0,11.000 0.000 0,-11.000 0.000 0,10.000 1.000 0,-10.000 0.000 470,4.000 1.000-470,-5.000-1.000 0,33.000 5.000 0,-24.000-4.000-1172,26.000 5.000 1172,-33.000-5.000 0,1.000 0.000 0,-1.000-1.000-462,1.000 0.000 462,-1.000 0.000 18,21.000 1.000-18,-8.000-2.000-1369,4.000-1.000 1,1.000-1.000 1368,-4.000-1.000 0,14.000-2.000 828,-28.000 2.000-828,8.000-2.000 0,2.000 2.000 0,1.000-1.000 346,-3.000 1.000-346,1.000 2.000 0,1.000 0.000 0,0.000 1.000 0,-1.000 1.000 0,-9.000 0.000-2302,35.000 6.000 2302,-27.000-4.000 0,31.000 6.000 1804,-34.000-6.000-1804,-1.000 0.000 0,-2.000 0.000 0,-7.000-1.000 0,7.000 0.000 90,-2.000-1.000 89,15.000-2.000-89,-17.000 0.000-90,6.000-2.000 3252,-13.000 2.000-3252,-2.000 0.000 785,0.000-1.000-785,-2.000 0.000 90,0.000 1.000-90,0.000 0.000 0,-1.000 0.000 90,-1.000 0.000-90,1.000 0.000-90,-1.000-1.000-226,0.000 1.000 0,0.000 0.000 1</inkml:trace>
  <inkml:trace contextRef="#ctx0" brushRef="#br0">11399.000 10455.000 5737,'9.000'-6.000'50,"-1.000"0.000"-25,1.000 1.000-13,0.000-2.000-12,0.000 1.000 0,0.000 0.000 0,9.000-6.000 0,-6.000 4.000 0,6.000-4.000-87,10.000-1.000 87,-16.000 7.000 0,15.000-4.000 0,-21.000 8.000 0</inkml:trace>
  <inkml:trace contextRef="#ctx0" brushRef="#br0">10347.000 10516.000 5824,'5.000'1.000'180,"-1.000"0.000"-90,-1.000-1.000 89,7.000 0.000-179,-4.000 0.000 0,6.000 0.000 90,12.000 3.000-90,-11.000-1.000 0,13.000 2.000 90,-8.000 0.000-90,-6.000-2.000 90,10.000 3.000 360,19.000 0.000-360,-18.000-2.000-943,19.000 1.000 943,-28.000-5.000-90,1.000 1.000 90,0.000-2.000-90,1.000 1.000 90,1.000-2.000-90,27.000-3.000 0,-19.000 2.000 0,20.000-2.000 0,0.000 0.000 0,-19.000 3.000-438,18.000-2.000 438,-25.000 3.000 813,-2.000 1.000-813,34.000-1.000-90,-21.000 1.000-175,25.000 0.000 265,-30.000 2.000 90,10.000 3.000-90,-7.000-3.000 90,0.000 1.000 374,-13.000-2.000-374,-5.000-1.000 0,0.000 0.000 90,6.000-4.000 99,-4.000 0.000-190,7.000-5.000-89,-11.000 5.000 0,4.000-1.000 0,-2.000 1.000 90,-5.000 2.000-90,5.000-2.000 180,-7.000 3.000-180,-1.000 1.000 90,1.000-1.000 0,-3.000 1.000-270,3.000-2.000 0,-2.000 1.000-360,0.000 0.000 1,-4.000 7.000-1,-1.000 2.000 1</inkml:trace>
  <inkml:trace contextRef="#ctx0" brushRef="#br0">10622.000 10555.000 5737,'49.000'6.000'87,"0.000"-1.000"-87,-34.000-4.000 0,7.000 1.000 90,14.000 0.000-90,-16.000 0.000-286,16.000 0.000 286,-21.000-1.000 90,14.000 1.000-90,-4.000 0.000 70,11.000 1.000-70,7.000 1.000 0,-9.000-1.000-3230,28.000 3.000 3230,-34.000-3.000 0,13.000-1.000 179,7.000-4.000 1,-12.000-2.000-90,22.000-2.000-946,-27.000 2.000 946,-9.000 0.000-90,-6.000 1.000 180,21.000-3.000-180,-16.000 3.000 89,16.000-2.000-77,-9.000 1.000-12,-5.000 0.000 2859,9.000-1.000-2679,0.000-1.000 141,-11.000 1.000-142,13.000-4.000-179,-21.000 5.000 1511,4.000-2.000-1511,-5.000 2.000 51,-6.000 2.000-141,7.000-2.000 0,-9.000 3.000-180,3.000-1.000 0,-2.000 1.000 90,-1.000 0.000-180,-1.000 1.000-89,1.000 4.000 359,-2.000-1.000 90,3.000 6.000 0,-4.000-3.000 0,0.000 2.000 0</inkml:trace>
  <inkml:trace contextRef="#ctx0" brushRef="#br0">7645.000 13162.000 5824,'0.000'-19.000'719,"0.000"4.000"-359,2.000 5.000-270,-1.000 4.000-90,2.000-3.000 90,-1.000 4.000 0,3.000-1.000 90,2.000 0.000-180,0.000-1.000 90,1.000 0.000 270,14.000-8.000-181,-1.000 1.000-179,6.000-4.000 90,-1.000 4.000-90,-11.000 7.000 0,4.000-2.000 0,-4.000 2.000 90,0.000 1.000-90,9.000-3.000 90,-4.000 1.000-90,6.000-2.000 90,15.000-6.000 0,0.000 0.000-1811,-3.000 0.000 1721,4.000-1.000 0,1.000 0.000 90,-7.000 2.000-90,-8.000 4.000 0,8.000-2.000-503,-1.000 1.000 1,1.000 1.000 502,13.000-2.000 45,7.000 1.000 0,0.000 1.000-45,-7.000 5.000 0,16.000 0.000 0,-37.000 5.000 90,14.000 1.000-90,-11.000 0.000 0,23.000 0.000-536,-11.000 0.000 626,11.000 1.000-90,-1.000-2.000-1538,-14.000 1.000 1538,-4.000-1.000-435,-1.000-2.000 1,1.000-1.000 434,6.000-1.000 45,-6.000 0.000 0,-1.000 1.000 589,-7.000-2.000-634,-1.000 0.000 90,-6.000 0.000 294,6.000-1.000-294,12.000-5.000-90,-9.000 3.000 90,3.000-1.000 0,1.000 0.000-90,-5.000 1.000 1391,13.000-3.000-1301,-26.000 7.000-90,0.000 1.000 90,0.000 0.000 0,7.000-2.000-90,-5.000 1.000 0,6.000-1.000 3323,-7.000 2.000-3323,16.000-2.000 0,-10.000 2.000 0,11.000-2.000 0,23.000-3.000 0,-29.000 4.000-1506,36.000-3.000 1506,-45.000 6.000 0,4.000 1.000 0,-8.000 1.000 86,6.000 0.000-176,9.000 3.000 90,-5.000 0.000-90,12.000 5.000 90,-21.000-4.000 0,2.000 1.000 90,-7.000-1.000-90,-5.000-3.000 90,3.000 2.000-1,-6.000-2.000 1,1.000 0.000 1537,2.000 1.000-1537,-1.000-1.000 0,2.000 1.000 0,0.000-1.000 360,30.000 1.000-360,-19.000 0.000-90,23.000 0.000 90,-20.000 0.000-90,-5.000-1.000 0,4.000 0.000 0,-6.000 0.000 0,-1.000-1.000-90,5.000 0.000-90,-2.000 0.000-720,11.000-2.000 631,-13.000 1.000-361,3.000-2.000-90,-13.000 1.000-89,0.000 1.000 179,-2.000 1.000 91,0.000 1.000 266,0.000 1.000 273,0.000 0.000 0,-1.000 0.000 0,0.000-2.000 0</inkml:trace>
  <inkml:trace contextRef="#ctx0" brushRef="#br0">18786.000 12247.000 1322,'36.000'-30.000'449,"-2.000"0.000"-2220,0.000-2.000 1771,-3.000 1.000 181,12.000-15.000-72,-11.000 9.000 0,-1.000-1.000-64,-9.000 11.000 0,0.000 1.000-45,5.000-8.000 0,-1.000-1.000-245,-5.000 1.000 1,-2.000 2.000 244,0.000-1.000 0,0.000 2.000 0,-4.000 3.000 0,-9.000 17.000 0,-6.000 8.000 0,-4.000 6.000 0,-3.000 6.000 0</inkml:trace>
  <inkml:trace contextRef="#ctx0" brushRef="#br0">14184.000 16049.000 5748,'-4.000'-6.000'76,"0.000"0.000"-76,0.000 0.000 0,1.000 1.000 0,1.000-1.000 0,0.000 2.000 90,-1.000-4.000-90,2.000 3.000 0,-1.000-2.000 0,2.000 4.000 0,2.000-4.000 90,-1.000 3.000 0,2.000-2.000-90,-2.000 3.000 269,1.000-3.000-179,0.000 2.000 0,1.000-2.000 0,-1.000 2.000 0,0.000 0.000 270,9.000-8.000-360,-6.000 6.000-90,7.000-5.000 90,-4.000 7.000 0,0.000 0.000 0,8.000-2.000 90,-7.000 2.000-90,3.000 1.000 90,-4.000 0.000-90,-3.000 2.000 90,2.000-2.000-90,8.000 1.000 0,-8.000 0.000 0,11.000 0.000-90,0.000 1.000 90,-6.000 1.000 0,8.000 0.000 0,-9.000 0.000-3392,20.000 2.000 3392,-15.000-1.000 90,16.000 1.000-90,-20.000-1.000 90,6.000 0.000-90,-4.000-1.000 0,4.000 0.000 180,25.000-1.000-180,-22.000 1.000 0,23.000-1.000-90,-7.000-1.000 0,-9.000 1.000-45,12.000 0.000 0,1.000 0.000 45,4.000-1.000 45,-5.000 0.000 0,-2.000 0.000 2612,-7.000 0.000-2567,5.000 0.000 0,-18.000 1.000-90,40.000-7.000 90,-31.000 4.000 0,31.000-5.000 0,-32.000 5.000 0,-6.000 0.000 0,6.000-1.000 0,-8.000 2.000-90,27.000-1.000 90,-19.000 1.000 0,21.000 0.000 0,-27.000 3.000-90,28.000 0.000 90,-11.000 0.000-45,7.000-1.000 0,1.000 0.000 45,-7.000-1.000-824,20.000-1.000 824,-42.000 1.000-72,14.000-3.000 72,-11.000 2.000 0,11.000-3.000 0,29.000-4.000 0,-33.000 5.000-589,32.000-5.000 589,-42.000 9.000-90,7.000 0.000-196,0.000 1.000 286,1.000 1.000 0,10.000 1.000 0,-16.000 0.000 734,10.000 0.000-734,5.000 2.000 0,-15.000-2.000 72,13.000 2.000 107,8.000-4.000-179,-20.000 0.000 90,19.000-1.000-90,-26.000 0.000 1516,10.000-5.000-1516,-8.000 2.000 0,8.000-2.000-2937,17.000-7.000 2937,-20.000 7.000 0,27.000-7.000-222,-32.000 9.000 132,5.000 0.000 0,0.000-1.000 90,-5.000 2.000-270,20.000-4.000 180,-18.000 4.000 0,10.000-2.000-270,-6.000 2.000 256,-7.000 1.000 51,4.000 0.000 53,-8.000 2.000 0,-4.000 0.000 0,0.000 1.000 0</inkml:trace>
  <inkml:trace contextRef="#ctx0" brushRef="#br0">18546.000 15786.000 5739,'-8.000'-4.000'355,"-18.000"-11.000"-176,12.000 6.000 1,-12.000-7.000 90,18.000 10.000-180,2.000 1.000 270,-1.000-3.000-270,5.000 5.000 0,-2.000-3.000-90,4.000 4.000-90,3.000 0.000 0,9.000 1.000 0,-3.000 0.000 90,6.000 2.000 0,14.000 1.000 0,-14.000 0.000-570,17.000 1.000 570,-18.000-2.000-360,37.000 5.000 360,-25.000-3.000-90,28.000 3.000-90,-26.000-2.000 90,-5.000-2.000 0,6.000 2.000-180,33.000 6.000 180,-12.000-1.000-771,-12.000-2.000 0,-1.000 0.000 861,6.000 0.000 0,-13.000-2.000 0,-10.000-1.000 0,0.000-1.000 0,0.000 0.000 0,0.000 0.000 393,9.000 1.000-393,-7.000-1.000 0,7.000 0.000-805,-9.000-1.000 805,0.000 0.000-2496,20.000 1.000 2496,-13.000-2.000-90,14.000 1.000 1183,-19.000-1.000-1093,40.000 0.000-370,-30.000 0.000 370,3.000-1.000 0,1.000-1.000 0,5.000-3.000 0,-7.000 2.000 90,3.000-2.000 526,-19.000 1.000-526,15.000-2.000 3069,-11.000 1.000-2979,35.000-5.000-180,-32.000 6.000-1454,18.000-3.000 1454,-24.000 4.000 0,1.000 0.000 100,-1.000 0.000-100,1.000 0.000-90,18.000-1.000 90,-13.000 1.000 0,12.000-1.000 0,-18.000 2.000 0,25.000 0.000 0,-19.000 1.000 90,18.000-1.000-90,8.000 1.000 749,-25.000 0.000-839,33.000-1.000 90,-39.000 1.000 444,6.000 0.000-534,-1.000 1.000 90,-5.000-1.000-90,3.000 1.000-14,14.000 0.000-3002,-6.000 0.000 3106,6.000-1.000 0,-12.000 0.000 0,-13.000 0.000 0</inkml:trace>
  <inkml:trace contextRef="#ctx0" brushRef="#br0">4590.000 16815.000 5751,'5.000'-2.000'64,"1.000"0.000"-55,-1.000 0.000-9,0.000 1.000 0,4.000-2.000 90,-2.000 0.000-90,3.000-1.000 90,11.000-3.000-90,-9.000 3.000 0,11.000-4.000 0,-7.000 2.000 90,-3.000 1.000-90,4.000-1.000 269,13.000-6.000-269,-12.000 5.000 270,26.000-13.000-180,-20.000 7.000 90,28.000-14.000-180,-23.000 12.000 0,9.000-4.000-90,-14.000 10.000 90,-6.000 2.000 0,6.000 0.000-90,12.000 4.000 90,-16.000 2.000 0,16.000 2.000-90,-4.000 7.000 180,10.000 5.000 90,6.000-1.000-180,-10.000-1.000 90,-16.000-9.000 180,1.000-8.000-90,-4.000 1.000-90,13.000-6.000-90,-7.000 3.000 0,13.000-4.000 0,11.000 0.000 0,-10.000 1.000 0,0.000 3.000 0,-24.000 5.000 0,20.000-5.000 0,-15.000 3.000 0,15.000-4.000 0,-18.000 4.000 0,-1.000 0.000 0,1.000 0.000 0,29.000-8.000-90,-22.000 6.000 90,21.000-4.000 0,-23.000 6.000 0,-6.000 1.000 0,5.000 0.000-90,-2.000 1.000 90,1.000 1.000 0,15.000-2.000-90,-14.000 2.000 90,5.000 0.000 0,-2.000 0.000 0,-10.000 1.000 0,9.000-1.000 0,-12.000 1.000 0,-1.000 0.000 0,0.000 0.000 90,1.000 0.000-90,0.000 0.000-90,20.000-2.000 90,-8.000 2.000 0,17.000-2.000 0,-21.000 3.000 0,0.000 1.000 0,1.000 0.000 0,-5.000 1.000 0,5.000-1.000 0,12.000 3.000-90,-14.000-1.000 90,14.000 2.000 0,-12.000-2.000 0,2.000 1.000 0,6.000 0.000 0,0.000 2.000 0,2.000-2.000-3392,26.000 4.000 3392,-24.000-5.000 0,18.000 2.000-77,-31.000-4.000 77,9.000 0.000 0,1.000 1.000 0,23.000-1.000 0,-13.000 0.000-90,20.000-1.000 90,-33.000-1.000 0,5.000 1.000 0,8.000-1.000 0,-21.000 1.000 3354,23.000 0.000-3354,-26.000 0.000 0,0.000 0.000 0,-2.000 1.000 115,-4.000 0.000-205,17.000 2.000 0,-13.000-1.000 90,12.000 2.000 0,-18.000-3.000-90,2.000 0.000 90,-3.000 0.000 0,2.000 0.000 0,-4.000 0.000 0,2.000-1.000 0,-1.000 0.000 90,4.000 0.000-90,-5.000 0.000 0,2.000 0.000 0,-3.000 0.000-450,11.000 0.000 270,-6.000 1.000 90,8.000-1.000-89,-8.000 1.000-1,5.000-1.000 126,-3.000 1.000 54,5.000-1.000 0,-3.000 0.000 0,0.000 0.000 0</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27:49"/>
    </inkml:context>
    <inkml:brush xml:id="br0">
      <inkml:brushProperty name="width" value="0.09071" units="cm"/>
      <inkml:brushProperty name="height" value="0.09071" units="cm"/>
      <inkml:brushProperty name="color" value="#ff0000"/>
    </inkml:brush>
  </inkml:definitions>
  <inkml:trace contextRef="#ctx0" brushRef="#br0">7441.000 2999.000 5737,'20.000'-46.000'177,"-2.000"8.000"-87,-15.000 31.000 0,0.000 3.000-1,0.000-3.000 1,1.000 1.000-90,-2.000 1.000 90,1.000-1.000-90,2.000-1.000 0,-2.000 3.000 0,2.000-1.000 0,-3.000 4.000-180,7.000 1.000 180,-4.000 1.000 0,16.000 3.000 0,-13.000-3.000 0,8.000 3.000 0,-9.000-3.000 0,-1.000 0.000 0,8.000 1.000 0,-4.000-1.000 0,4.000 1.000 0,22.000-1.000 0,-13.000-1.000 0,23.000 0.000-2008,-25.000 0.000 2008,-1.000 0.000 90,24.000 2.000-90,-21.000-1.000 0,22.000 1.000 0,2.000 1.000 0,-22.000-2.000-90,22.000 2.000 90,-23.000-2.000 0,10.000 0.000 0,-6.000-1.000 90,12.000 1.000-2817,-6.000 0.000 2727,-5.000-1.000 0,4.000 0.000-560,3.000 0.000 1,0.000 0.000 559,-3.000-1.000 0,4.000 1.000 0,0.000-1.000 0,-5.000-1.000 376,-8.000 1.000-286,8.000-1.000-975,30.000-3.000 885,-30.000 2.000 0,29.000-3.000 795,-38.000 3.000-795,27.000-2.000-39,-22.000 2.000 39,21.000-2.000 0,-29.000 3.000 689,-1.000 1.000-779,9.000 0.000 90,2.000 0.000 0,7.000 1.000 2452,1.000 1.000-2452,-1.000 0.000 0,1.000 1.000-1303,-2.000 2.000 1,1.000-1.000 1302,1.000 1.000 0,25.000 3.000 358,-43.000-4.000-358,0.000 0.000-11,0.000 0.000 11,10.000 2.000-90,-7.000-1.000-501,7.000 0.000 591,-10.000 0.000 2455,10.000 1.000-2545,2.000 1.000 90,26.000 4.000 0,-23.000-4.000 740,11.000 1.000-740,-27.000-4.000 16,0.000 0.000-16,-1.000-1.000 0,0.000-1.000 0,9.000 1.000 0,2.000-1.000 55,1.000 0.000-55,-3.000-2.000-379,2.000 1.000 379,-7.000-1.000 0,7.000 1.000-90,-9.000 0.000 707,0.000 0.000-707,33.000 3.000-813,-25.000-1.000 884,25.000 3.000-1,-34.000-1.000 1,9.000 1.000 16,-7.000-1.000 0,6.000 2.000 0,-7.000-2.000 6,14.000 2.000 0,-11.000-3.000 2,10.000 2.000 32,16.000-2.000-29,-24.000-2.000 1,23.000 1.000 13,12.000-9.000-22,-31.000 4.000-137,32.000-4.000 137,-41.000 5.000 0,8.000-1.000-172,3.000 0.000 172,0.000 1.000-1228,4.000 2.000 1,0.000 1.000 1227,-5.000 1.000 0,4.000 1.000 0,0.000 0.000 221,-7.000 2.000-213,0.000 1.000 3,-3.000-1.000-10,-8.000-2.000 835,-1.000 1.000-836,6.000 1.000 0,-5.000-2.000 547,4.000 1.000-547,-7.000-1.000 0,-1.000-1.000 3173,0.000 0.000-3083,4.000 1.000-90,-4.000-2.000 662,2.000 1.000-662,-5.000-1.000 90,12.000 1.000-1,-11.000-2.000-89,7.000 1.000 0,-13.000-2.000-89,0.000 1.000 89,-2.000 0.000-180,-1.000 0.000 180,-13.000 3.000 0,5.000-1.000 0,-10.000 3.000 0</inkml:trace>
  <inkml:trace contextRef="#ctx0" brushRef="#br0">6742.000 5898.000 5739,'5.000'-2.000'20,"0.000"0.000"-12,-1.000 1.000-2,1.000-1.000 5,-1.000 0.000 9,1.000 1.000 0,0.000-1.000-20,1.000 0.000 0,-1.000-1.000 90,3.000 0.000-3392,8.000-3.000 3302,-4.000 2.000 0,4.000-2.000 90,-4.000 2.000-90,2.000 1.000 0,0.000 0.000 0,0.000 0.000-90,4.000 1.000 90,-6.000 0.000 0,5.000 0.000 0,-7.000 1.000-90,16.000-2.000 90,-12.000 2.000 0,11.000-2.000 0,-15.000 2.000 0,3.000 0.000 0,-3.000 1.000-90,5.000-2.000 90,-5.000 2.000 0,21.000-3.000 0,-9.000 1.000 0,40.000-4.000 0,-36.000 4.000 3120,15.000-1.000-3120,-28.000 2.000 0,0.000 0.000 0,6.000 1.000 0,3.000 0.000 0,20.000 0.000 0,-16.000 0.000 90,9.000 0.000-90,-12.000 1.000-328,-5.000-1.000 328,5.000 0.000 0,-7.000 0.000 0,1.000 0.000 0,7.000 0.000 0,10.000-1.000 0,-6.000 1.000-615,4.000 0.000 526,-15.000 0.000 89,21.000 0.000 0,-16.000 0.000 0,15.000 1.000-32,9.000 2.000 35,-19.000-2.000 567,19.000 2.000-550,-22.000-3.000-20,-9.000 0.000 0,4.000 0.000 0,-5.000-1.000 90,22.000-3.000-90,-7.000 1.000 90,27.000-4.000-90,-27.000 4.000 653,5.000 0.000-653,-9.000 1.000 0,-5.000 1.000 0,27.000-1.000 0,-24.000 1.000 0,17.000-1.000 0,-2.000-1.000-1400,-16.000 2.000 1400,16.000-2.000 0,-22.000 2.000 0,0.000 0.000 0,0.000 0.000 0,14.000-1.000 0,-11.000 1.000 0,11.000-1.000 0,-7.000 0.000 0,2.000 1.000 0,0.000-1.000-251,0.000 0.000 251,-8.000 1.000 90,18.000-2.000-90,-12.000 1.000 886,13.000-2.000-886,-15.000 2.000 0,28.000-3.000 0,-21.000 2.000-1160,22.000-2.000 1160,-29.000 3.000-90,28.000-2.000 90,-21.000 2.000 0,21.000-1.000-572,-2.000 2.000 572,-12.000 2.000 0,13.000 0.000 230,-21.000 1.000-230,26.000-1.000 0,-25.000 0.000 231,33.000 0.000-231,-31.000-2.000-159,0.000 1.000 159,-2.000-1.000 0,-9.000 0.000 107,17.000-2.000-107,-13.000 1.000 0,13.000 0.000-90,-17.000 0.000 23,15.000 0.000 67,-5.000 0.000 0,12.000 1.000 168,-15.000 0.000-168,10.000 1.000-90,-11.000 1.000 1515,4.000 0.000-1425,12.000 0.000 0,-21.000-1.000-494,15.000 0.000 494,-20.000 0.000-2962,29.000-1.000 2962,-21.000 0.000 0,28.000-1.000-1806,-33.000 1.000 1806,5.000 0.000 0,-6.000-1.000 0,0.000 1.000 0,8.000-1.000 0,9.000-2.000 0,-6.000 1.000 1269,3.000-1.000-1269,-14.000 1.000 2390,20.000-2.000-2390,-10.000 1.000 0,31.000 0.000-90,-25.000 4.000-90,30.000 6.000 180,-35.000-3.000 1472,15.000 5.000-1652,7.000 5.000-255,-25.000-7.000 435,33.000 9.000 0,-33.000-8.000 0,1.000 0.000 0,-1.000-1.000 0,-8.000-2.000 0,1.000 0.000 0,17.000 2.000 0,-13.000-2.000 0,13.000 2.000 90,-16.000-4.000-90,9.000 0.000 0,-7.000-1.000 674,6.000 0.000-584,1.000-2.000 0,2.000-1.000 0,8.000-2.000-430,-1.000-1.000 340,-8.000-1.000-2980,19.000-3.000 2980,-26.000 5.000-90,17.000-3.000 392,-24.000 6.000-640,20.000 1.000 338,-20.000 2.000 0,14.000 2.000 0,-25.000 0.000 0,-1.000 0.000 0</inkml:trace>
  <inkml:trace contextRef="#ctx0" brushRef="#br0">18324.000 6003.000 5767,'8.000'-5.000'57,"2.000"-1.000"-57,-2.000 3.000 0,-1.000 1.000 0,2.000 1.000 0,-3.000 0.000 0,-1.000 1.000 0,0.000 0.000 0,1.000 0.000 0,0.000 0.000 90,3.000 0.000-90,-2.000 0.000 0,2.000 0.000 90,3.000-1.000 0,-1.000 1.000-90,5.000-2.000 0,-6.000 1.000 0,4.000 0.000 89,-2.000 1.000-89,0.000 0.000 0,0.000 0.000-89,1.000 0.000 89,-3.000 0.000 0,4.000 0.000 0,21.000-1.000 0,-17.000 0.000 0,18.000-1.000 0,-25.000 1.000 0,1.000 0.000 0,5.000-2.000 0,1.000 0.000 0,18.000-3.000 0,-13.000 2.000 0,8.000-2.000 89,10.000-2.000-89,-20.000 4.000 0,22.000-4.000 0,3.000-1.000 0,-15.000 5.000 0,17.000-4.000 0,-9.000 3.000-89,-18.000 2.000-121,9.000 0.000 210,-14.000 1.000-180,28.000 2.000 90,-21.000 0.000 90,21.000 0.000-50,-22.000 2.000 27,-6.000 0.000 9,6.000 1.000 14,-7.000-1.000 0,-1.000 0.000 0,1.000 1.000 0,0.000-1.000 0</inkml:trace>
  <inkml:trace contextRef="#ctx0" brushRef="#br0">22559.000 5913.000 5748,'39.000'-6.000'166,"-17.000"3.000"-76,17.000-4.000-90,-23.000 4.000 359,36.000-8.000-359,-28.000 5.000-1844,27.000-5.000 1844,-36.000 7.000 0,-1.000 1.000 0,1.000 0.000 427,7.000-1.000-427,13.000-1.000 0,-9.000 2.000 0,7.000-1.000 0,-20.000 4.000-90,23.000 0.000 90,-18.000 1.000 0,40.000 5.000 0,-37.000-2.000-90,14.000 2.000 90,-18.000-2.000 0,-8.000-1.000 0,3.000 0.000 0,-5.000-1.000 1058,11.000 6.000-1078,-10.000-5.000-28,7.000 4.000 48,-12.000-5.000 0,-3.000-2.000 0,3.000 2.000 0,-1.000-1.000 0</inkml:trace>
  <inkml:trace contextRef="#ctx0" brushRef="#br0">9342.000 7501.000 6363,'9.000'-2.000'180,"11.000"5.000"0,-8.000 1.000 180,17.000 10.000-270,-16.000-7.000 0,6.000 5.000 539,14.000 4.000-539,-17.000-9.000 0,19.000 9.000 0,-23.000-12.000 0,2.000-1.000-90,0.000 1.000 90,1.000-2.000-90,0.000 1.000 180,35.000 0.000-180,-15.000-2.000-90,8.000-1.000 0,-1.000-1.000-2192,-4.000-2.000 2192,13.000-1.000 90,-28.000 0.000-3116,35.000-7.000 3116,-28.000 5.000-90,27.000-7.000-733,-39.000 7.000 733,1.000 1.000-193,6.000-2.000 283,0.000-1.000 90,9.000 0.000 0,1.000 1.000 0,-2.000 1.000 0,3.000 0.000 0,-3.000 3.000 0,-17.000 4.000-90,8.000 2.000 90,-11.000 0.000-1,1.000 0.000 1191,4.000 3.000-1280,-3.000-2.000 90,4.000 3.000 179,17.000 5.000-269,-18.000-5.000 0,17.000 6.000 1094,-22.000-9.000-914,22.000 6.000-180,-17.000-6.000 0,24.000 4.000 0,-19.000-6.000 0,9.000-1.000 290,-7.000-2.000-425,14.000-4.000 0,2.000-3.000 45,3.000-2.000-811,0.000 1.000 0,0.000-1.000 901,-9.000 0.000-90,-2.000 1.000 90,-9.000 2.000 0,0.000 0.000 1862,11.000-3.000-1862,-8.000 3.000 0,9.000-3.000 90,-12.000 4.000-90,1.000-1.000 180,21.000-4.000-474,-16.000 3.000 384,15.000-2.000 2325,-21.000 4.000-1875,40.000-7.000-450,-31.000 7.000-45,3.000 0.000 0,2.000-1.000 135,5.000 1.000-306,-7.000 2.000 126,5.000-1.000-180,-5.000 4.000 0,1.000 2.000-89,4.000-1.000 44,5.000 1.000 0,-3.000 0.000 135,-13.000 1.000-90,2.000 0.000-360,5.000 0.000 450,-15.000 0.000 0,15.000 0.000 1,-21.000-1.000-3011,16.000 0.000 3100,-12.000-1.000-90,12.000 0.000 428,-15.000 0.000-158,38.000-3.000-90,-21.000 0.000-1,3.000 0.000 1,-2.000 0.000 0,-7.000 0.000 90,20.000-2.000 0,1.000-1.000-615,-14.000 2.000 435,8.000-1.000 0,-2.000 0.000 0,-20.000 2.000-90,0.000 0.000 2830,0.000 0.000-2740,1.000 0.000-90,0.000-1.000 90,1.000 0.000-90,-1.000 0.000 90,0.000 0.000-90,0.000-1.000 0,0.000 0.000 90,0.000 0.000 0,-1.000 0.000-90,0.000-1.000 90,10.000-1.000-90,-8.000 2.000 90,7.000-2.000-90,30.000-4.000 90,-32.000 6.000-736,6.000-1.000 1,-2.000 1.000 735,-13.000 2.000 0,6.000 0.000 1169,-7.000 1.000-1169,8.000-1.000 90,18.000-5.000-90,5.000-1.000-718,-1.000-1.000 718,-12.000 3.000 0,-17.000 3.000 0,0.000 1.000-98,-1.000 0.000 98,1.000 1.000 0,-1.000 0.000 0,9.000 1.000 0,-6.000 1.000 90,6.000 0.000-90,-9.000 2.000 0,1.000 0.000 90,0.000 1.000-90,-1.000 0.000 90,8.000 2.000 0,2.000 0.000-450,6.000 1.000 0,1.000 1.000 90,0.000-1.000 315,22.000 4.000-314,-44.000-8.000-91,5.000 1.000 180,-6.000 0.000 76,3.000 0.000 104,-7.000-2.000 0,0.000 0.000 0,-3.000-1.000 0,1.000 0.000 0</inkml:trace>
  <inkml:trace contextRef="#ctx0" brushRef="#br0">14640.000 10558.000 5737,'11.000'-2.000'14,"-1.000"-1.000"-6,1.000 0.000 6,0.000 0.000 8,1.000-1.000 4,0.000 1.000 67,17.000-6.000-3,-12.000 4.000-90,13.000-4.000 179,-10.000 2.000-179,-5.000 2.000 90,5.000-1.000 0,0.000 0.000 90,13.000-1.000-180,-8.000 3.000 90,8.000-1.000 90,16.000 7.000-180,-18.000 1.000-3058,21.000 0.000 3058,-28.000 0.000 0,0.000-1.000 0,4.000 1.000 0,34.000 3.000-916,-27.000-2.000 916,18.000 2.000-90,-7.000-1.000 90,-21.000-2.000-407,31.000 5.000 407,-27.000-3.000-90,2.000 0.000 90,5.000 1.000-90,-15.000-3.000 90,7.000 2.000 0,-9.000-2.000-90,15.000 3.000 90,-12.000-2.000 0,12.000 2.000 90,13.000 3.000 0,-15.000-3.000 0,4.000 0.000 0,2.000 1.000 0,2.000-1.000 953,4.000 0.000-953,-17.000-3.000 0,10.000 0.000-90,-13.000-1.000 0,13.000-1.000-40,22.000-1.000 40,-9.000-2.000 0,16.000 0.000-11,-15.000 0.000 11,-26.000 1.000 0,7.000-1.000 362,0.000 1.000-272,23.000 1.000-90,-16.000 0.000 1586,13.000 0.000-1316,10.000-2.000-180,-20.000 0.000-308,22.000-1.000 308,-22.000-1.000-302,-18.000 2.000 212,8.000-1.000 0,-11.000 1.000 0,0.000-1.000-270,15.000-1.000-317,-13.000 1.000 408,11.000 0.000 464,-17.000 1.000-1095,17.000 3.000 630,-14.000 0.000-14,17.000 4.000 121,-24.000-1.000 73,2.000 2.000 371,-8.000-1.000 0,-2.000 1.000 0,0.000-1.000 0</inkml:trace>
  <inkml:trace contextRef="#ctx0" brushRef="#br0">23552.000 7584.000 5759,'12.000'-5.000'65,"0.000"-1.000"-5636,0.000 0.000 5571,1.000 0.000 1266,1.000-1.000-1266,0.000-1.000 981,7.000-3.000-891,2.000-2.000 90,23.000-11.000-180,-18.000 9.000 0,10.000-3.000-90,11.000 1.000 2307,-23.000 9.000-2217,25.000-6.000-90,-32.000 10.000 90,10.000 0.000 0,-6.000 1.000 0,6.000 0.000 135,7.000 0.000 0,-1.000 0.000-45,1.000 0.000 89,-1.000 1.000 0,2.000-1.000 181,22.000-3.000-270,-26.000 3.000-1468,26.000-2.000 1,0.000-1.000 1377,-18.000 3.000 45,2.000 0.000 0,-1.000-1.000-45,-15.000 3.000 0,24.000-1.000-116,-17.000 2.000 116,19.000-2.000 0,-24.000 2.000 0,17.000 0.000 0,5.000 0.000 0,10.000-1.000 0,-9.000 1.000 0,-3.000-1.000 0,-4.000 0.000 0,-14.000 1.000-162,0.000-1.000 162,13.000 0.000-45,-9.000 1.000 0,1.000 1.000 45,16.000 0.000 0,15.000 1.000-90,-5.000 6.000 90,-26.000-4.000 833,26.000 6.000-878,-16.000-2.000 1,-3.000 0.000-1933,-1.000 1.000 1977,3.000-1.000 0,-1.000 0.000 0,-17.000-3.000 1856,25.000 1.000-1676,-8.000-1.000-964,11.000-3.000 0,1.000 0.000 874,-4.000-1.000-45,-9.000-1.000 0,-4.000-1.000-632,-14.000-1.000 677,0.000-1.000-90,-1.000 0.000 90,1.000 0.000 0,11.000-2.000-180,26.000-2.000 90,-16.000 1.000 1623,13.000-1.000-1803,0.000 1.000 91,-26.000 3.000 559,24.000-2.000-560,-20.000 4.000 0,-2.000 1.000 90,-1.000-1.000 1035,2.000 1.000 1,-3.000 0.000-1036,-13.000-1.000 0,1.000 1.000 0,8.000-2.000 0,-7.000 1.000 90,7.000 0.000-90,-8.000-1.000-919,13.000 1.000 1,3.000-1.000 918,-3.000 0.000 0,3.000 1.000 0,-2.000-1.000-39,-12.000 1.000 39,11.000-1.000 0,-9.000 1.000-236,8.000 0.000 236,-11.000 1.000 0,20.000 1.000 0,-14.000-1.000 552,14.000 2.000-641,18.000 4.000 1822,-29.000-3.000-1733,29.000 5.000-36,-39.000-4.000-54,37.000 8.000 90,-28.000-6.000-1205,27.000 6.000 1205,-37.000-8.000 0,9.000 3.000-860,-6.000-2.000 860,6.000 1.000 1077,-8.000-2.000-1077,26.000 6.000-797,-1.000-2.000 887,15.000 4.000-90,-9.000-4.000 0,-11.000-3.000 0,-8.000-1.000 0,15.000-1.000 0,-24.000-1.000 0,14.000 0.000 0,-18.000-2.000 0,1.000 0.000-1250,17.000 0.000 1250,-14.000 0.000-89,14.000 0.000 817,-17.000 0.000-728,12.000 0.000 0,2.000 0.000 0,8.000 0.000 0,3.000-1.000 0,-1.000 1.000-588,-9.000-1.000 588,5.000-1.000 663,-20.000 1.000-393,45.000-5.000-180,-25.000 2.000 587,-2.000 0.000 0,-1.000 0.000-587,-7.000 1.000-90,-2.000-1.000-753,-9.000 2.000 753,0.000 0.000 703,10.000-2.000-613,0.000 1.000-90,1.000 0.000-2513,22.000 0.000 2513,-28.000 2.000 0,18.000-1.000 1008,-25.000 2.000-1008,0.000 0.000 0,-1.000 0.000 0,8.000 0.000 638,1.000 1.000-638,8.000 0.000 0,0.000 2.000-680,-8.000-2.000 680,-2.000 1.000-90,-7.000-1.000 3036,0.000 1.000-2946,0.000 0.000 0,0.000 0.000-2680,16.000 1.000 2680,-13.000-1.000 90,13.000 0.000-171,-16.000-2.000 81,0.000 1.000 90,8.000-2.000 0,-6.000 0.000-90,6.000-1.000 90,-9.000 0.000-1,13.000-3.000 1,-10.000 1.000-90,8.000-2.000-269,3.000-1.000-1,-12.000 2.000 90,8.000-2.000-209,-15.000 4.000 119,-8.000 1.000 91,0.000 2.000-181,-9.000 2.000 3534,-8.000 3.000-3174,-1.000 1.000 0,-4.000 2.000 0,2.000-2.000 0,-1.000 0.000 0</inkml:trace>
  <inkml:trace contextRef="#ctx0" brushRef="#br0">19871.000 8929.000 5773,'3.000'-7.000'6,"-1.000"1.000"-12,0.000 6.000-14,-1.000-1.000 4,2.000 1.000 16,-1.000 1.000 0,2.000 0.000 0,-1.000 0.000 0,1.000 0.000 0</inkml:trace>
  <inkml:trace contextRef="#ctx0" brushRef="#br0">19902.000 8923.000 5824,'5.000'1.000'0,"10.000"0.000"0,-10.000-1.000-12,9.000 1.000 4,-11.000-1.000-6,3.000 1.000 11,-2.000-1.000 6,2.000 0.000 19,5.000 0.000-13,-5.000 0.000-6,6.000 0.000-3,-6.000-1.000 0,10.000-2.000 90,-6.000 2.000-90,7.000-3.000 0,-8.000 3.000 90,25.000-5.000-90,-14.000 3.000 90,20.000-2.000-90,-26.000 4.000 0,0.000 0.000-90,5.000 2.000 90,4.000 3.000-90,3.000 0.000-455,-4.000 0.000 545,-10.000-1.000 0,-2.000-1.000 0,-1.000 0.000 0,11.000 2.000 0,-7.000-2.000 0,12.000 2.000 0,12.000-2.000 0,-13.000-1.000 0,13.000 0.000 270,19.000-7.000-270,-31.000 2.000 0,32.000-4.000 90,-33.000 3.000-244,-5.000 1.000 244,6.000-2.000-90,-7.000 3.000 0,0.000 0.000-316,9.000-2.000 316,-6.000 2.000 0,33.000-3.000 0,-28.000 3.000-1743,20.000 0.000 1743,-26.000 2.000 0,9.000 0.000 0,-7.000 1.000-90,25.000 0.000 90,-14.000 0.000-90,33.000 0.000 90,-31.000 0.000-41,11.000 0.000 41,-27.000 0.000 45,17.000 0.000 0,3.000 0.000-45,-5.000-1.000 0,3.000 0.000 0,1.000 0.000 90,-6.000-1.000 0,-7.000 0.000 168,9.000-2.000-168,2.000 0.000 0,0.000-1.000 0,2.000 0.000-90,13.000-1.000 0,-1.000 0.000 1188,-16.000 2.000-1188,20.000-1.000-1038,-26.000 3.000 1038,-1.000 1.000 0,1.000 0.000 0,-1.000 1.000 0,0.000 1.000-90,10.000 2.000 90,-8.000 1.000-90,8.000 0.000 90,-12.000 1.000 0,-2.000 0.000-90,22.000 6.000 90,-17.000-3.000 0,16.000 4.000-1061,-1.000-4.000 1,-1.000 0.000 1150,-4.000-1.000-90,6.000 0.000 0,-3.000-1.000-212,-18.000-4.000 302,0.000-2.000-90,10.000 0.000 90,2.000-1.000 0,19.000-1.000-90,-17.000 0.000 0,25.000-1.000 0,-36.000 2.000 0,15.000-1.000-90,-20.000 2.000 90,9.000-1.000-90,-7.000 1.000 90,5.000 0.000 0,-8.000 1.000-90,7.000 0.000 90,-6.000 0.000-90,12.000 2.000-1526,0.000 1.000 1616,-5.000-1.000 0,2.000 0.000 510,-15.000-2.000-421,26.000 0.000-89,-20.000 0.000 90,25.000-1.000 1427,-31.000-2.000-1517,5.000 1.000 138,-7.000 0.000-138,0.000 0.000 2945,-1.000 0.000-2945,0.000 0.000 90,15.000-2.000-90,-11.000 2.000 0,11.000-2.000 90,1.000 1.000-90,-11.000 1.000 1006,12.000-1.000-1006,-17.000 2.000 0,1.000 0.000 298,5.000 0.000-298,-4.000 0.000-90,3.000 0.000 90,-4.000 0.000 0,-1.000 0.000 0,12.000 1.000 0,-8.000 0.000 0,8.000 1.000-74,-12.000-1.000 74,31.000 5.000-90,-17.000-4.000 90,19.000 4.000 0,-18.000-4.000-260,-10.000 0.000 260,5.000-1.000 0,-7.000 0.000-90,22.000 0.000 90,-15.000-2.000 0,16.000 0.000 0,-14.000 0.000 0,2.000-2.000-90,8.000 0.000-877,-7.000 0.000 967,-3.000 1.000 0,-7.000 1.000-90,7.000-1.000 0,2.000 0.000 90,-1.000 1.000-90,19.000 0.000 0,-17.000 2.000 45,7.000 0.000 0,0.000 1.000 135,5.000 0.000-855,8.000 0.000 765,-24.000-1.000 90,-12.000-1.000 125,0.000 0.000-125,0.000 0.000 818,4.000-1.000-818,1.000 0.000 0,0.000 0.000-90,-1.000 0.000 0,-6.000 0.000 90,9.000-2.000-90,-6.000 2.000 869,6.000-2.000-869,-4.000 1.000 0,-4.000 0.000 0,8.000 0.000 0,-7.000 0.000 0,6.000 0.000 0,-2.000 1.000 0,0.000-1.000 0,-2.000 0.000 0,-3.000 1.000 0,-1.000 0.000 0,6.000 0.000 0,-4.000 0.000 0,13.000-2.000 0,-11.000 2.000 0,7.000-1.000 0,-8.000 1.000 0,-1.000 0.000 0,6.000-1.000 0,2.000 1.000 0,17.000-1.000 0,-7.000 2.000 90,29.000-1.000-90,-31.000 1.000-1045,14.000 0.000 1045,-26.000 0.000-440,21.000-2.000 440,-15.000 1.000 0,16.000-1.000-90,2.000 0.000 90,-16.000 0.000 0,16.000 0.000 0,-22.000 2.000 0,29.000-1.000 0,-22.000 1.000 0,29.000 0.000 0,-36.000 0.000 0,13.000 0.000 0,-7.000-1.000 90,18.000 0.000-90,-11.000-1.000-90,20.000-2.000 90,-30.000 2.000-576,9.000 0.000 576,-20.000 2.000 849,0.000 0.000-939,7.000 0.000 463,-3.000 1.000-463,4.000 0.000 90,0.000 0.000 0,-7.000 0.000-90,5.000-1.000 750,-7.000 0.000-660,17.000-1.000 89,-12.000 1.000-89,15.000-2.000 90,-19.000 0.000-90,1.000 1.000 90,0.000-1.000 0,-2.000 1.000 0,7.000-1.000 0,-7.000 0.000-90,5.000 0.000 90,-6.000 1.000 0,7.000-1.000 0,-5.000 1.000-90,6.000 0.000 90,-3.000 0.000-90,5.000 0.000 0,-3.000 1.000 0,6.000 0.000 0,-11.000 0.000 0,3.000 0.000-90,-3.000 0.000 90,-1.000 0.000-90,3.000 1.000-90,0.000 0.000-90,7.000 1.000 90,-7.000 0.000 1,0.000 0.000 89,-8.000-2.000 46,-3.000 0.000 0,-3.000 2.000 1,-2.000 1.000-1</inkml:trace>
  <inkml:trace contextRef="#ctx0" brushRef="#br0">27132.000 8889.000 5824,'0.000'-5.000'270,"0.000"-1.000"-181,0.000 1.000 1,0.000 0.000-90,0.000 1.000 0,0.000 1.000 0,0.000 1.000-179,0.000-1.000-91,0.000 2.000 270,2.000 1.000 0,0.000 0.000 0,3.000 2.000 90,-3.000-1.000-90,2.000 0.000 0,-1.000-1.000 90,5.000 0.000 0,-3.000 0.000-90,5.000 0.000-90,8.000 2.000 90,-8.000-1.000 0,10.000 2.000-90,-11.000-2.000 90,1.000 0.000 0,0.000 1.000-90,1.000-1.000 90,0.000 1.000 0,0.000 0.000-48,8.000 2.000 48,9.000 0.000 0,-3.000 0.000 0,4.000 1.000 0,-12.000-2.000 0</inkml:trace>
  <inkml:trace contextRef="#ctx0" brushRef="#br0">28713.000 9035.000 5751,'45.000'-1.000'36,"0.000"-1.000"1,11.000 0.000-37,0.000 2.000-31,8.000 3.000 17,-25.000 0.000-418,27.000 0.000 437,-21.000-2.000 178,-14.000-2.000 42,12.000-3.000 0,1.000-1.000-1388,-4.000 0.000 1208,-6.000 0.000 0,-1.000 0.000 134,-7.000 0.000-489,-6.000 2.000 400,6.000-3.000-90,-8.000 3.000 90,14.000-2.000-90,-10.000 1.000 0,10.000 0.000 181,-14.000 1.000-181,22.000-1.000-1298,-17.000 2.000 1388,18.000-1.000-90,-7.000 1.000 90,-12.000 1.000 773,20.000-2.000-773,-15.000 2.000-90,0.000 0.000 388,-3.000 0.000-388,1.000 1.000 0,-7.000 1.000 0,7.000-1.000-90,-8.000 2.000-2823,30.000 0.000 2823,-16.000 0.000 570,33.000 2.000-570,-29.000-2.000 180,-2.000 0.000-90,14.000-1.000 90,-16.000-1.000 0,35.000 1.000-90,-35.000-1.000 90,11.000 2.000-90,-24.000-2.000 0,1.000 2.000 120,7.000-1.000-30,3.000 1.000-90,-1.000-1.000 0,-2.000 1.000 0,-8.000-1.000 0,0.000 0.000 0,7.000 1.000 0,2.000-2.000 0,-1.000 1.000 180,30.000-3.000-90,-33.000 1.000-90,24.000-1.000 549,-34.000 1.000-459,6.000-1.000 0,-6.000 1.000-90,5.000-1.000 0,-6.000 0.000 0,8.000 0.000 0,-7.000 2.000 0,6.000-2.000 0,0.000 2.000 3302,-6.000 1.000-3392,7.000-1.000-90,-11.000 1.000-180,-2.000-1.000 180,-3.000 0.000-90,-2.000 0.000-89,-2.000 0.000 359,-14.000 4.000 0,8.000-2.000 0,-11.000 3.000 0</inkml:trace>
  <inkml:trace contextRef="#ctx0" brushRef="#br0">27716.000 8935.000 5781,'5.000'-5.000'43,"-1.000"0.000"47,0.000 2.000 0,9.000-6.000-90,-5.000 5.000 0,6.000-4.000-90,-6.000 6.000 90,1.000 1.000 0,8.000 0.000 0,-1.000 0.000 0,1.000 1.000 0,-5.000 0.000 0,-6.000 1.000 0,1.000 0.000 0,1.000 0.000 0,3.000 0.000 0,3.000 1.000 0,0.000 0.000 0,1.000 0.000 0,12.000 1.000 0,-12.000-1.000 0,14.000 2.000 0,-16.000-3.000 0,1.000 0.000 0,34.000 0.000 0,-24.000 0.000-508,25.000-1.000 508,-33.000 0.000 0,1.000-1.000 90,0.000 1.000-90,0.000-1.000 0,-1.000 1.000 0,2.000 0.000 0,15.000 0.000-90,-11.000 0.000 90,36.000 3.000-90,-26.000 0.000-729,19.000 4.000 819,-23.000-2.000-28,10.000 5.000 17,-19.000-5.000-3,11.000 3.000 5,-15.000-4.000-10,27.000 4.000 21,-20.000-4.000-2,21.000 3.000 0,1.000 0.000-2,-18.000-3.000-1,8.000 2.000 0,-1.000-1.000 3,-18.000-2.000 0,5.000 2.000 0,-6.000-1.000 0,-1.000 0.000 0</inkml:trace>
  <inkml:trace contextRef="#ctx0" brushRef="#br0">29220.000 9072.000 5737,'31.000'1.000'3,"23.000"2.000"1,-34.000-1.000-1,21.000 3.000 1</inkml:trace>
  <inkml:trace contextRef="#ctx0" brushRef="#br0">29497.000 9101.000 5737,'56.000'-6.000'626,"-12.000"1.000"-536,-27.000 1.000 0,-5.000 1.000 270,9.000-4.000-360,-8.000 3.000 0,7.000-3.000 0,-10.000 4.000-270,8.000-3.000-90,-5.000 2.000-162,9.000 2.000 522,-13.000 3.000 0,0.000 1.000 0,-9.000-1.000 0</inkml:trace>
  <inkml:trace contextRef="#ctx0" brushRef="#br0">20970.000 10306.000 5759,'5.000'3.000'155,"0.000"0.000"-65,1.000-1.000 0,0.000 1.000-1,0.000 0.000 1,1.000-1.000 0,0.000 0.000 180,5.000 1.000-90,-3.000 0.000 360,27.000 4.000-450,-20.000-4.000-90,20.000 3.000-270,-6.000-1.000 180,-13.000-2.000 0,14.000 3.000-450,9.000 6.000-262,-19.000-6.000 712,19.000 7.000-180,8.000-2.000 180,-13.000-4.000 90,18.000 2.000-90,-22.000-6.000 90,1.000-2.000 0,-6.000-1.000 0,8.000 0.000 0,-9.000 0.000 0,-1.000-1.000-3156,23.000-2.000 3156,-16.000 1.000 90,18.000-2.000-90,-23.000 1.000 135,11.000-1.000 0,4.000 0.000-45,12.000-1.000-402,-12.000 2.000 0,1.000-1.000 312,14.000 2.000-879,-23.000 2.000 879,9.000 1.000 0,-12.000 1.000 0,3.000 2.000 0,0.000 0.000 0,5.000 1.000 0,27.000 4.000 0,-39.000-3.000 90,33.000 5.000-90,-27.000-5.000 106,25.000 5.000-106,-34.000-8.000 0,0.000 0.000 0,-2.000 0.000 0,1.000-1.000 0,-1.000-1.000 0,0.000 0.000 0,-1.000 0.000 0,0.000-2.000 1187,0.000 1.000-1277,0.000-1.000 90,-1.000-1.000 0,0.000 1.000 2873,8.000-3.000-3008,6.000-1.000 0,1.000 0.000-2093,7.000-1.000 2228,-6.000 1.000 0,-3.000 0.000 0,-10.000 1.000 674,0.000 1.000-764,10.000-3.000 90,-6.000 3.000-68,6.000-2.000 68,-10.000 2.000 0,1.000-1.000 0,-1.000 1.000-90,0.000 0.000-522,0.000 0.000 612,1.000 0.000 0,-1.000 1.000 90,20.000-2.000-90,-14.000 1.000 0,15.000-2.000 0,-20.000 2.000 0,12.000-2.000 90,-8.000 2.000-90,19.000-4.000 0,-18.000 3.000 90,9.000-2.000-90,-11.000 2.000 0,1.000 0.000 90,0.000-1.000-90,1.000 0.000 0,14.000-2.000 90,-10.000 1.000 2045,11.000-2.000-2180,2.000 2.000 0,-1.000 0.000-1549,3.000 0.000 1549,-1.000 0.000 0,-2.000 1.000 45,-11.000 3.000-90,-1.000 0.000 90,1.000 1.000-90,14.000 1.000 90,-10.000 3.000 0,2.000 0.000 0,-5.000-1.000 0,1.000 2.000 45,21.000 2.000 0,-2.000 1.000-45,-5.000 1.000 90,14.000 2.000 180,-17.000-5.000-180,-16.000-1.000 90,25.000-1.000-90,-30.000-2.000-132,8.000-1.000 132,-10.000-1.000-90,-1.000 0.000 0,9.000-2.000-90,-7.000 1.000 0,6.000-1.000-89,-10.000 1.000-541,30.000-7.000 706,-25.000 4.000-59,21.000-4.000 73,-32.000 6.000 0,-2.000 0.000 0,-1.000 0.000 0,-1.000 0.000 0</inkml:trace>
  <inkml:trace contextRef="#ctx0" brushRef="#br0">27105.000 9392.000 5779,'0.000'-4.000'45,"0.000"-1.000"-45,0.000 3.000 0,0.000-3.000 0,0.000 5.000 90,0.000-4.000-90,0.000 3.000 90,0.000-1.000 89,0.000-1.000 271,0.000-3.000-180,0.000 2.000-90,0.000-3.000 0,0.000 3.000 0,1.000 0.000 269,0.000-2.000-269,-1.000 1.000 0,0.000-1.000 360,2.000-1.000-450,-2.000 3.000 90,4.000-5.000-270,-1.000 6.000 180,13.000-5.000-90,-8.000 4.000 0,8.000-2.000 90,-10.000 4.000-90,1.000 0.000 0,0.000-1.000 0,0.000 1.000 90,1.000-1.000-90,0.000 1.000-90,13.000-1.000-180,0.000 2.000 180,3.000 0.000-270,1.000 7.000 180,-15.000-1.000 0,6.000 3.000 0,-9.000-2.000-179,3.000 8.000 179,-4.000-5.000 90,1.000 7.000 90,-6.000-7.000-180,-3.000 13.000 270,-4.000-5.000 450,-21.000 25.000-361,12.000-25.000 1,-15.000 9.000 0,19.000-19.000 0,0.000-1.000 180,-6.000 2.000-90,0.000-2.000 90,-10.000 4.000-270,7.000-3.000-90,2.000 0.000 0,9.000-3.000-90,7.000-1.000-90,1.000 2.000 90,2.000 0.000 0,1.000 1.000 0,1.000-1.000-90,3.000 4.000 90,-1.000-2.000-90,7.000 6.000-90,7.000 6.000 270,-5.000-5.000-90,6.000 5.000 0,8.000 16.000 90,-10.000-10.000-3392,10.000 14.000 3392,-18.000-19.000 90,-3.000-5.000 0,-2.000 0.000 0,1.000 3.000 0,-3.000-3.000 180,-1.000 6.000-180,-2.000-12.000 0,-1.000 6.000 0,-1.000-10.000 3392,0.000 2.000-3842,-4.000 1.000 180,1.000-2.000-90,-1.000 0.000-1079,-2.000 0.000 1079,4.000-2.000 0,-5.000 2.000 1,6.000-3.000 269,-4.000 1.000 0,4.000-2.000 0,-1.000 0.000 0</inkml:trace>
  <inkml:trace contextRef="#ctx0" brushRef="#br0">28183.000 8908.000 5739,'5.000'-9.000'804,"-1.000"2.000"-444,-3.000 8.000 270,-3.000 14.000-271,-3.000 2.000-269,-1.000 5.000 0,-4.000-2.000 0,1.000-6.000 0,-7.000 15.000-180,1.000-3.000-1108,0.000 4.000 1198,6.000-12.000-270,5.000-2.000 180,3.000-8.000 0,0.000 2.000-450,7.000 2.000 270,1.000-3.000-179,18.000 5.000 359,-11.000-9.000 90,9.000-1.000 839,6.000-4.000-749,-13.000 0.000-90,12.000 0.000 89,-17.000 1.000 1,-5.000 0.000 0,0.000 1.000 270,-3.000 5.000-180,-1.000-2.000-90,-2.000 5.000 360,-6.000 2.000-270,1.000-3.000 89,-9.000 9.000-179,6.000-8.000 90,-4.000 4.000-90,2.000-3.000 270,-10.000 10.000-90,1.000-2.000-180,-5.000 4.000 360,-8.000 8.000-360,15.000-16.000-565,-10.000 9.000 565,16.000-14.000 0,-15.000 13.000-90,14.000-12.000-90,-11.000 11.000-270,15.000-11.000 180,3.000-4.000-90,-1.000 5.000 180,5.000-7.000-269,1.000 2.000 179,2.000-2.000 0,2.000 0.000-270,7.000 0.000 180,-1.000-1.000 655,7.000 3.000-475,-7.000-4.000-90,3.000 2.000 180,-6.000-2.000 0,2.000 2.000 0,-5.000-1.000 0,0.000 7.000 0,-2.000-4.000 0,1.000 5.000 90,-3.000-5.000 180,-7.000 14.000-180,3.000-10.000 180,-7.000 13.000-180,5.000-16.000 0,-2.000 2.000 89,2.000-3.000-89,-1.000-1.000 90,1.000 0.000 0,0.000-1.000 180,-5.000 1.000-270,4.000-2.000 0,-3.000 1.000 0,4.000-3.000-180,2.000 0.000-90,0.000 0.000 90,3.000-2.000-270,4.000 2.000 180,1.000-1.000 90,2.000 2.000 90,11.000 1.000 0,-7.000-3.000 0,7.000 2.000 90,-8.000-1.000 90,19.000 5.000-180,-9.000 0.000 0,9.000 2.000 90,-14.000 2.000-90,-8.000-5.000 0,0.000 2.000 90,-1.000 5.000-90,-3.000-5.000 0,0.000 6.000 90,-2.000-6.000-90,-2.000 4.000 90,1.000-2.000-90,0.000 2.000 90,-1.000-2.000-90,1.000-2.000 0,-1.000 3.000 90,1.000-3.000-90,0.000-1.000-90,0.000-3.000-90,3.000-2.000 90,0.000-1.000 0,2.000 0.000-989,17.000-6.000 899,-9.000 2.000 0,13.000-4.000 0,-13.000 3.000 0,0.000-1.000-90,7.000-3.000 180,-5.000 2.000 0,7.000-4.000 1,13.000-10.000-1,-7.000 3.000 135,4.000-5.000 0,-1.000-1.000-45,-2.000 2.000-1540,10.000-11.000 1540,-26.000 20.000-1006,6.000-8.000 1006,-7.000 7.000 0,8.000-11.000 0,-9.000 1.000-90,-3.000 7.000 90,-1.000-6.000 0,-5.000-7.000 0,-1.000 15.000 1361,-2.000-22.000-1361,1.000 27.000 1185,-1.000-6.000-1185,0.000 9.000 0,0.000-1.000 0,0.000 3.000 0,-1.000 1.000 90,1.000 1.000-1,0.000 2.000 1,1.000 1.000 0,-2.000 0.000 270,-1.000 3.000-270,0.000-1.000 90,0.000 2.000-90,1.000-1.000 719,-6.000 12.000-359,2.000 0.000 1169,-16.000 37.000-3482,4.000 10.000 2223,-1.000-2.000-45,11.000-21.000 0,1.000-3.000-517,2.000-1.000 427,2.000-4.000 0,-1.000 2.000-45,1.000 7.000-46,1.000-4.000 1,-1.000 0.000-45,1.000 8.000-45,1.000-8.000 0,-1.000 4.000 0,1.000 19.000 0,1.000 1.000-592,-1.000-22.000 1,1.000 1.000 546,-1.000 28.000 0,0.000-3.000 0,1.000-21.000 0,0.000-7.000 0,0.000-1.000-90,-1.000 6.000-90,0.000-8.000 0,0.000 0.000-90,0.000 4.000-540,-3.000 23.000-269,1.000-16.000-585,-4.000-4.000 0,0.000 0.000 3177,-3.000 3.000-1963,1.000-9.000 1,-2.000-4.000-181,-5.000-8.000 478,-1.000-2.000 152,-1.000-6.000 0,5.000-11.000 0,-2.000-1.000 0</inkml:trace>
  <inkml:trace contextRef="#ctx0" brushRef="#br0">26768.000 10263.000 5824,'3.000'-7.000'270,"-2.000"0.000"-181,1.000 3.000 1,0.000 0.000 0,0.000 0.000 0,0.000-1.000 0,0.000 1.000 540,5.000-7.000-540,-4.000 4.000 90,4.000-5.000 0,-4.000 6.000 449,5.000-6.000-449,-4.000 4.000 0,4.000-4.000 270,3.000-2.000-360,-5.000 7.000 0,5.000-6.000 0,-5.000 10.000-90,11.000-3.000 0,-6.000 4.000 0,9.000-1.000-90,19.000 8.000 90,-17.000-2.000-604,21.000 4.000 604,-24.000-3.000-3192,30.000 7.000 3282,-21.000-5.000-90,24.000 5.000-1068,-9.000-3.000 1,-2.000-1.000 1067,0.000 0.000-608,3.000 1.000 1,-1.000-2.000 607,-13.000-2.000-202,15.000 1.000 22,5.000 0.000-45,7.000 0.000 0,1.000-1.000 135,8.000 1.000 0,-18.000-1.000 0,3.000-1.000 237,4.000 0.000 0,-3.000-1.000-192,-15.000-1.000 0,0.000-1.000 483,29.000 2.000 0,0.000 0.000-438,-24.000-2.000 0,-4.000 0.000-788,24.000-1.000 788,-7.000 1.000 90,-2.000-1.000 0,-19.000 1.000 0,0.000 0.000-90,21.000 0.000 90,4.000 0.000-282,-16.000 1.000 1,-1.000 0.000 191,-2.000 1.000 162,5.000 0.000 1,-1.000-1.000-163,-11.000 1.000 90,-1.000-1.000 1096,-4.000 0.000-1096,11.000 0.000-1,-18.000 0.000 2092,14.000-1.000-2181,-23.000 0.000 0,0.000 1.000 2900,8.000-1.000-4249,-4.000 2.000-2185,0.000-1.000 3264,-9.000 1.000-179,-8.000 4.000 187,-3.000 2.000 262,-2.000 1.000 0,-3.000 0.000 0,1.000-3.000 0,-1.000-1.000 0</inkml:trace>
  <inkml:trace contextRef="#ctx0" brushRef="#br0">29714.000 9320.000 5753,'0.000'-5.000'341,"0.000"-1.000"-252,1.000 0.000 91,0.000 0.000 630,2.000-8.000-630,0.000 5.000 0,3.000-5.000-90,0.000 5.000 0,-3.000 3.000 0,3.000 0.000 179,-2.000 2.000-179,-1.000 1.000 90,0.000-1.000 0,0.000 1.000-90,-1.000 0.000 90,1.000-1.000 270,2.000 0.000 269,7.000-4.000-629,-5.000 3.000 0,6.000-1.000-180,7.000 7.000 90,-9.000 0.000-90,16.000 5.000-180,-9.000 2.000 181,-4.000 0.000-1,2.000 2.000 0,-9.000-3.000-630,8.000 14.000 630,-9.000-9.000-180,6.000 15.000 90,-11.000-13.000 90,-3.000 6.000 180,-17.000 14.000-90,6.000-15.000-910,-11.000 10.000 1000,11.000-18.000 450,-20.000 12.000-360,13.000-9.000 0,-14.000 9.000-1,19.000-14.000-363,-6.000 4.000 364,6.000-4.000 0,-9.000 5.000-1,8.000-4.000-89,0.000 0.000-90,5.000-2.000 0,2.000-1.000-90,3.000-2.000 90,-1.000 2.000-89,3.000-3.000-1,1.000 1.000 671,1.000 6.000-671,2.000-5.000 604,1.000 6.000-514,1.000-8.000-90,4.000 3.000 90,1.000-1.000 0,13.000 8.000 0,-6.000-6.000 0,5.000 4.000-90,3.000 2.000 0,-10.000-6.000 90,9.000 6.000-90,-1.000 6.000 180,-11.000-10.000-90,7.000 11.000 90,-13.000-15.000 179,-2.000 4.000-89,0.000-3.000-90,-2.000 3.000 540,-15.000 8.000-720,9.000-10.000 0,-12.000 10.000-90,12.000-13.000-360,-3.000 2.000-269,-1.000 2.000-900,-9.000 5.000 1349,8.000-3.000 0,-3.000 3.000 360,4.000 5.000 0,4.000-9.000 0,-3.000 7.000 0</inkml:trace>
  <inkml:trace contextRef="#ctx0" brushRef="#br0">30754.000 9275.000 5737,'0.000'-8.000'1256,"1.000"0.000"-986,0.000 5.000 0,0.000 0.000 539,3.000-1.000-719,-2.000 2.000 0,2.000-2.000 270,0.000 3.000-270,1.000 3.000 270,12.000 18.000-90,-7.000-4.000-91,7.000 11.000 91,-8.000-5.000 0,0.000-1.000-3032,20.000 36.000 2852,-15.000-28.000-90,14.000 21.000-4,-20.000-36.000 94,4.000 5.000-90,-2.000-4.000 0,6.000 9.000 0,-7.000-9.000 0,7.000 9.000 0,-3.000-5.000-270,7.000 18.000 180,-8.000-15.000 90,1.000 7.000-89,-9.000-17.000-361,-6.000 29.000 360,-2.000-19.000 90,-7.000 23.000 0,1.000-29.000-90,-2.000-3.000 0,3.000-4.000 2851,-16.000 11.000-3481,-1.000-2.000 360,-4.000 3.000 95,6.000-7.000-454,4.000-2.000 449,5.000-4.000-360,-11.000 5.000 450,11.000-6.000-179,-10.000 5.000 294,10.000-7.000 65,-4.000 2.000 0,7.000-5.000 0,0.000 0.000 0</inkml:trace>
  <inkml:trace contextRef="#ctx0" brushRef="#br0">30871.000 9136.000 5824,'24.000'-23.000'1844,"0.000"-1.000"0,17.000-14.000-1035,-22.000 25.000-1481,-6.000 4.000 672,5.000 0.000-203,5.000 6.000-1326,6.000 7.000 1296,-3.000-1.000-667,3.000 9.000 541,-19.000-4.000 89,2.000 3.000 0,-5.000-2.000 270,0.000 18.000 0,-6.000-11.000 0,-1.000 12.000 0,-4.000-15.000 0</inkml:trace>
  <inkml:trace contextRef="#ctx0" brushRef="#br0">30410.000 9736.000 5824,'-24.000'-3.000'3238,"5.000"1.000"-2968,17.000-2.000-90,0.000 1.000-270,1.000 0.000-90,1.000 0.000-450,2.000 1.000-1079,6.000 3.000 630,6.000 4.000 1079,-2.000 0.000 0,1.000 1.000 0,-10.000-5.000 0,-2.000 0.000 0</inkml:trace>
  <inkml:trace contextRef="#ctx0" brushRef="#br0">19559.000 10395.000 5824,'-5.000'-5.000'270,"1.000"0.000"-181,1.000 0.000 91,0.000-2.000-90,1.000 2.000 0,0.000-3.000 90,1.000 3.000-180,0.000 0.000 90,1.000-3.000-90,0.000 3.000 0,0.000-2.000-90,0.000 1.000 90,1.000 2.000-180,4.000-2.000 180,-2.000 4.000 0,3.000-1.000 90,4.000 3.000 0,-4.000 0.000 0,6.000 0.000-2942,13.000-1.000 2942,-10.000 0.000 90,15.000-1.000-157,-16.000 1.000 67,2.000 0.000 90,20.000-1.000-180,-12.000 0.000-939,15.000 0.000 939,-16.000 1.000 0,14.000-1.000 0,-9.000 2.000 0,12.000-1.000 0,-11.000 1.000 0,15.000 0.000-1906,22.000 2.000 1906,-11.000-1.000 0,11.000 0.000 179,-15.000 0.000 0,2.000-1.000-179,-18.000 0.000 0,2.000 0.000-455,15.000 0.000 0,8.000-1.000 0,-7.000 1.000 455,-17.000-1.000 0,-1.000 1.000-57,14.000-1.000 0,-3.000 0.000-33,-5.000 0.000 90,1.000 0.000-90,3.000 1.000 0,8.000 1.000-6,-7.000 1.000 0,5.000 2.000 0,-3.000-1.000 96,11.000 0.000 0,1.000 0.000 0,-9.000 1.000 0,2.000 2.000 0,-9.000-1.000 0,0.000 2.000 0,-6.000-1.000 0,0.000 1.000 0,6.000 1.000 0,15.000 2.000 0,0.000 1.000 0,-10.000-3.000 0,1.000 1.000 0,-15.000-3.000 0,1.000 0.000 0,9.000 1.000 0,3.000 0.000 0,7.000-3.000 0,-3.000-1.000 0,3.000 1.000 0,-1.000-2.000 0,-2.000 0.000 0,-16.000-3.000 0,29.000-4.000 0,-23.000 2.000 0,20.000-3.000 0,-31.000 2.000 237,34.000-4.000-237,-29.000 3.000 90,26.000-3.000 0,4.000 2.000-90,-32.000 3.000 0,31.000-3.000 407,-43.000 4.000-407,22.000-2.000 0,-16.000 0.000-712,17.000-1.000 712,-21.000 2.000 0,12.000-2.000 529,3.000-1.000-529,12.000-2.000 0,-11.000 2.000 0,4.000-1.000 0,0.000 0.000 0,-7.000 2.000 0,2.000-1.000 0,-3.000 1.000-9,-15.000 4.000 9,9.000-1.000 0,-7.000 1.000 1913,6.000 0.000-1913,-9.000 0.000 0,19.000 0.000 90,-4.000-1.000 0,4.000-1.000 0,1.000-1.000-90,1.000 0.000-464,-6.000-1.000 0,-1.000 0.000 464,-9.000 1.000 2118,17.000-5.000-2028,-8.000 1.000-90,1.000 0.000 0,26.000-7.000 0,-31.000 9.000 16,22.000-6.000-106,-17.000 8.000 0,-1.000 1.000-1304,-1.000 1.000 1394,1.000-1.000 0,-1.000 2.000-90,-13.000 2.000 603,9.000 1.000-513,-8.000 1.000 329,15.000 2.000-239,10.000 3.000-90,-12.000-3.000-366,10.000 1.000 366,-25.000-4.000-705,27.000 1.000 795,-20.000-1.000 0,21.000-1.000-509,-27.000-2.000 509,1.000 0.000 90,0.000-1.000 0,10.000-2.000 0,1.000-2.000 37,11.000-2.000-37,0.000-1.000 1110,-9.000 2.000-1200,-2.000 0.000-90,-10.000 3.000 45,13.000-2.000 0,2.000 0.000-135,-3.000 1.000 90,3.000-1.000 0,-3.000 2.000 0,-12.000 2.000-90,9.000 1.000 2172,0.000 1.000-2082,24.000-1.000 0,-16.000 1.000 90,21.000-1.000 90,-28.000-2.000-442,0.000 0.000 262,-17.000-1.000 1547,-6.000 1.000-1457,-3.000 1.000-90,2.000-1.000 0,-5.000 2.000-90,3.000-1.000 0,-2.000 1.000 859,1.000-1.000-859,-4.000 1.000 990,0.000 0.000-631,-1.000-2.000-359,0.000 3.000-89,0.000-3.000-271,-1.000 2.000 450,1.000 0.000 90,-1.000-1.000 90,1.000-1.000-90,0.000 1.000 0,1.000-1.000 0,0.000 0.000-90,-1.000 1.000 179,2.000-2.000-179,-2.000 1.000 90,2.000-2.000-90,-1.000-2.000-180,0.000 5.000 1,0.000-2.000-181,-1.000 4.000-2249,0.000-1.000 1761,-8.000 4.000 0,4.000-1.000 0,-6.000 3.000 0</inkml:trace>
  <inkml:trace contextRef="#ctx0" brushRef="#br0">15033.000 11739.000 5753,'-1.000'-5.000'251,"-1.000"-1.000"-72,2.000 0.000 91,-1.000-3.000-180,1.000 3.000 0,1.000-3.000 0,-1.000 4.000-90,3.000-3.000 0,0.000 3.000-90,2.000-4.000 0,-1.000 6.000 90,8.000-4.000 0,-6.000 4.000 90,5.000-3.000 0,-6.000 3.000 90,1.000-2.000 0,1.000 2.000 90,5.000-5.000-270,-4.000 4.000 90,1.000-2.000-180,1.000 4.000 90,-3.000 2.000 0,6.000-1.000 0,-5.000 1.000-90,33.000 0.000 90,-21.000-1.000 0,25.000 1.000 0,-22.000-2.000 0,-5.000 1.000 0,6.000-1.000-90,22.000-1.000 0,-19.000 1.000 0,21.000-2.000 0,-15.000 2.000 0,-7.000 1.000-90,19.000 0.000-836,-17.000 1.000 926,8.000 1.000 0,-10.000 0.000 0,1.000 1.000 0,0.000 0.000 0,12.000 2.000 0,-8.000-1.000 90,9.000 2.000-90,-5.000 0.000 0,-1.000 0.000 90,6.000 0.000 0,-7.000-1.000 0,5.000 1.000 0,28.000 0.000 0,-1.000 0.000-3085,-8.000-2.000 3085,10.000 2.000 0,-2.000-2.000 0,-19.000-3.000-574,-11.000-1.000 574,10.000 0.000 90,-14.000 0.000-45,3.000-1.000 0,2.000 0.000-45,4.000-1.000 0,3.000 0.000 0,-2.000 0.000-1111,-8.000 0.000 1201,9.000-1.000-90,2.000-1.000 0,-11.000 2.000 0,11.000-2.000 0,-14.000 3.000 0,0.000-2.000 1503,14.000 1.000-1503,-11.000 0.000 0,10.000 0.000 0,-13.000 1.000-628,3.000 1.000 0,2.000-1.000 538,4.000 1.000 90,-5.000 0.000 0,-1.000 0.000 0,-5.000 1.000 0,14.000 1.000 0,4.000 1.000 0,9.000-1.000-277,-8.000 1.000 0,-2.000 0.000 277,-6.000-1.000 0,-12.000 1.000 0,0.000-1.000 0,-1.000-1.000 411,1.000 1.000-411,32.000-1.000 0,-3.000 0.000 0,7.000 0.000 0,-6.000-1.000-411,-30.000 0.000 411,9.000 0.000 0,-11.000 1.000 0,0.000-1.000 0,23.000 1.000 0,-17.000-1.000 0,17.000 1.000 1089,-23.000 0.000-1089,23.000 2.000-593,-17.000-1.000 593,17.000 1.000 2432,-22.000-1.000-2434,12.000 2.000 1,2.000 1.000-828,-3.000-1.000 827,3.000 0.000 1,-3.000 1.000 1,-14.000-3.000-149,-1.000 1.000 149,0.000-1.000 0,-1.000 0.000 90,0.000 0.000 0,0.000-1.000 1129,26.000-3.000-589,5.000-6.000-271,9.000-2.000-1741,-15.000-2.000 1472,-19.000 3.000 90,-1.000 0.000 2149,2.000-2.000-2509,14.000-4.000 90,-14.000 5.000-449,22.000-5.000 179,-25.000 10.000-360,35.000 3.000 720,-38.000 3.000-90,15.000 6.000 90,-30.000-4.000 190,2.000 2.000-190,-4.000-2.000 0,0.000 0.000 0,0.000 0.000 2244,-1.000 1.000-2244,0.000-1.000 0,-1.000 0.000-90,0.000 0.000-12,0.000 0.000 27,-1.000-1.000 75,0.000 1.000 0,-2.000-2.000 0,2.000 0.000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回答这些问题之前，我们需要明确“撤销权”的概念。在民法中，撤销权通常是指债权人对于债务人的某些行为，因其损害了债权人的利益，而请求法院撤销该行为的权利。以下是对您提出的几个具体情况的解答：</a:t>
            </a:r>
            <a:endParaRPr lang="zh-CN" altLang="en-US"/>
          </a:p>
          <a:p>
            <a:r>
              <a:rPr lang="zh-CN" altLang="en-US"/>
              <a:t>可否就特定物行使撤销权？</a:t>
            </a:r>
            <a:endParaRPr lang="zh-CN" altLang="en-US"/>
          </a:p>
          <a:p>
            <a:r>
              <a:rPr lang="zh-CN" altLang="en-US"/>
              <a:t>可以。如果债务人放弃或者无偿转让特定物的所有权，且该行为对债权人的债权实现造成了损害，债权人可以根据《民法典》第五百三十八条的规定，请求人民法院撤销债务人的行为。这里的特定物必须是能够影响债权人债权实现的财产。</a:t>
            </a:r>
            <a:endParaRPr lang="zh-CN" altLang="en-US"/>
          </a:p>
          <a:p>
            <a:r>
              <a:rPr lang="zh-CN" altLang="en-US"/>
              <a:t>可否就拒绝接受赠与行使撤销权？</a:t>
            </a:r>
            <a:endParaRPr lang="zh-CN" altLang="en-US"/>
          </a:p>
          <a:p>
            <a:r>
              <a:rPr lang="zh-CN" altLang="en-US"/>
              <a:t>不可以。拒绝接受赠与是受赠人的权利，不属于《民法典》规定的可以撤销的行为。撤销权针对的是债务人积极减少自己责任财产的行为，而拒绝接受赠与并不会导致债务人责任财产的减少。</a:t>
            </a:r>
            <a:endParaRPr lang="zh-CN" altLang="en-US"/>
          </a:p>
          <a:p>
            <a:r>
              <a:rPr lang="zh-CN" altLang="en-US"/>
              <a:t>可否就放弃遗赠行使撤销权？</a:t>
            </a:r>
            <a:endParaRPr lang="zh-CN" altLang="en-US"/>
          </a:p>
          <a:p>
            <a:r>
              <a:rPr lang="zh-CN" altLang="en-US"/>
              <a:t>不可以。遗赠是遗赠人对遗产的一种处分行为，放弃遗赠是遗赠人的权利，不属于《民法典》规定的可以撤销的行为。而且，遗赠本身并不影响债务人的责任财产，因此债权人通常不能对此行使撤销权。</a:t>
            </a:r>
            <a:endParaRPr lang="zh-CN" altLang="en-US"/>
          </a:p>
          <a:p>
            <a:r>
              <a:rPr lang="zh-CN" altLang="en-US"/>
              <a:t>可否就放弃继承行使撤销权？</a:t>
            </a:r>
            <a:endParaRPr lang="zh-CN" altLang="en-US"/>
          </a:p>
          <a:p>
            <a:r>
              <a:rPr lang="zh-CN" altLang="en-US"/>
              <a:t>可以。如果债务人放弃继承权，导致其责任财产减少，从而对债权人的债权实现造成损害，债权人可以根据《民法典》第五百三十八条的规定，请求人民法院撤销债务人的放弃继承行为。这是因为放弃继承权可能会减少债务人的责任财产，从而影响债权人债权的实现。</a:t>
            </a:r>
            <a:endParaRPr lang="zh-CN" altLang="en-US"/>
          </a:p>
          <a:p>
            <a:r>
              <a:rPr lang="zh-CN" altLang="en-US"/>
              <a:t>需要注意的是，债权人行使撤销权必须符合法律规定的条件，包括债务人的行为已经或者可能损害债权人的债权，且债权人自身的债权必须合法有效且已到期。此外，撤销权的行使通常需要在知道或者应当知道撤销事由之日起一年内提出，否则可能因时效经过而无法行使。</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    </a:t>
            </a:r>
            <a:r>
              <a:rPr lang="en-US" altLang="zh-CN"/>
              <a:t>1.</a:t>
            </a:r>
            <a:r>
              <a:rPr lang="zh-CN" altLang="en-US"/>
              <a:t>双方违约：如果合同双方都存在违约行为，那么任何一方都可能根据具体情况享有解除合同的权利。</a:t>
            </a:r>
            <a:endParaRPr lang="zh-CN" altLang="en-US"/>
          </a:p>
          <a:p>
            <a:endParaRPr lang="zh-CN" altLang="en-US"/>
          </a:p>
          <a:p>
            <a:r>
              <a:rPr lang="zh-CN" altLang="en-US"/>
              <a:t>    </a:t>
            </a:r>
            <a:r>
              <a:rPr lang="en-US" altLang="zh-CN"/>
              <a:t>2.</a:t>
            </a:r>
            <a:r>
              <a:rPr lang="zh-CN" altLang="en-US"/>
              <a:t>非根本违约：如果违约方的违约行为不是根本性的，即不严重影响合同目的的实现，且非违约方没有解除合同的权利，违约方可能根据合同条款或法律规定享有解除权。</a:t>
            </a:r>
            <a:endParaRPr lang="zh-CN" altLang="en-US"/>
          </a:p>
          <a:p>
            <a:endParaRPr lang="zh-CN" altLang="en-US"/>
          </a:p>
          <a:p>
            <a:r>
              <a:rPr lang="zh-CN" altLang="en-US"/>
              <a:t>    </a:t>
            </a:r>
            <a:r>
              <a:rPr lang="en-US" altLang="zh-CN"/>
              <a:t>3.</a:t>
            </a:r>
            <a:r>
              <a:rPr lang="zh-CN" altLang="en-US"/>
              <a:t>合同条款约定：如果合同中明确约定了违约方在某些情况下可以解除合同，那么违约方可以根据合同的约定行使解除权。</a:t>
            </a:r>
            <a:endParaRPr lang="zh-CN" altLang="en-US"/>
          </a:p>
          <a:p>
            <a:endParaRPr lang="zh-CN" altLang="en-US"/>
          </a:p>
          <a:p>
            <a:r>
              <a:rPr lang="zh-CN" altLang="en-US"/>
              <a:t>    </a:t>
            </a:r>
            <a:r>
              <a:rPr lang="en-US" altLang="zh-CN"/>
              <a:t>4.</a:t>
            </a:r>
            <a:r>
              <a:rPr lang="zh-CN" altLang="en-US"/>
              <a:t>法院判决：在某些情况下，如果违约方能够证明继续履行合同将导致显失公平或者造成不必要的损失，法院可能会判决允许违约方解除合同。</a:t>
            </a:r>
            <a:endParaRPr lang="zh-CN" altLang="en-US"/>
          </a:p>
          <a:p>
            <a:endParaRPr lang="zh-CN" altLang="en-US"/>
          </a:p>
          <a:p>
            <a:r>
              <a:rPr lang="zh-CN" altLang="en-US"/>
              <a:t>    </a:t>
            </a:r>
            <a:r>
              <a:rPr lang="en-US" altLang="zh-CN"/>
              <a:t>5.</a:t>
            </a:r>
            <a:r>
              <a:rPr lang="zh-CN" altLang="en-US"/>
              <a:t>非违约方的行为：如果非违约方的行为使得违约方无法履行合同，或者非违约方明确表示或以其行为表明不要求违约方继续履行合同，违约方可能因此享有解除权。</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当事人之间约定不得转让债权，这种约定在法律上被称为“禁止让与条款”。根据《中华人民共和国合同法》的相关规定，此类条款对第三人的效力如下：</a:t>
            </a:r>
            <a:endParaRPr lang="zh-CN" altLang="en-US"/>
          </a:p>
          <a:p>
            <a:r>
              <a:rPr lang="zh-CN" altLang="en-US"/>
              <a:t>内部效力：首先，这种约定在当事人之间是具有法律效力的，即如果一方未经对方同意转让债权，可能构成违约。</a:t>
            </a:r>
            <a:endParaRPr lang="zh-CN" altLang="en-US"/>
          </a:p>
          <a:p>
            <a:r>
              <a:rPr lang="zh-CN" altLang="en-US"/>
              <a:t>外部效力：对于第三人，即债权受让人，情况则有所不同。如果债权让与行为已经发生，且第三人（受让人）是善意且无过失的，不知道也不应当知道存在禁止让与的约定，则该转让行为通常仍然有效。这是因为保护善意第三人的利益是交易安全的重要保障。</a:t>
            </a:r>
            <a:endParaRPr lang="zh-CN" altLang="en-US"/>
          </a:p>
          <a:p>
            <a:r>
              <a:rPr lang="zh-CN" altLang="en-US"/>
              <a:t>对抗效力：如果第三人知道存在禁止转让的约定，但仍然接受转让，那么该转让行为对于原合同当事人（即债权出让人和相对人）来说是无效的。在这种情况下，原合同当事人可以以此为由拒绝履行对第三人的义务。</a:t>
            </a:r>
            <a:endParaRPr lang="zh-CN" altLang="en-US"/>
          </a:p>
          <a:p>
            <a:r>
              <a:rPr lang="zh-CN" altLang="en-US"/>
              <a:t>具体到法律条文，可以参考《中华人民共和国合同法》第七十九条和第八十条：</a:t>
            </a:r>
            <a:endParaRPr lang="zh-CN" altLang="en-US"/>
          </a:p>
          <a:p>
            <a:r>
              <a:rPr lang="zh-CN" altLang="en-US"/>
              <a:t>第七十九条规定了债权转让的限制条件，其中包含了当事人之间的约定。</a:t>
            </a:r>
            <a:endParaRPr lang="zh-CN" altLang="en-US"/>
          </a:p>
          <a:p>
            <a:r>
              <a:rPr lang="zh-CN" altLang="en-US"/>
              <a:t>第八十条则规定了债权转让的通知义务，以及未通知情况下对债务人不发生效力的情况。</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在连带债权和债务的情况下，抵销的问题相对复杂，以下是根据中国法律的相关规定和原则进行的分析：</a:t>
            </a:r>
            <a:endParaRPr lang="zh-CN" altLang="en-US"/>
          </a:p>
          <a:p>
            <a:r>
              <a:rPr lang="zh-CN" altLang="en-US"/>
              <a:t>是否允许某一连带债权人对超出自己份额的部分主张抵销？</a:t>
            </a:r>
            <a:endParaRPr lang="zh-CN" altLang="en-US"/>
          </a:p>
          <a:p>
            <a:r>
              <a:rPr lang="zh-CN" altLang="en-US"/>
              <a:t>不允许。连带债权人中的任何一人只能在其份额范围内行使权利，包括抵销权。如果某一连带债权人试图对超出自己份额的部分主张抵销，这可能会损害其他连带债权人的利益，因此通常不被允许。</a:t>
            </a:r>
            <a:endParaRPr lang="zh-CN" altLang="en-US"/>
          </a:p>
          <a:p>
            <a:r>
              <a:rPr lang="zh-CN" altLang="en-US"/>
              <a:t>部分连带债权人主张抵销后，对其他债权人是否负担返还义务？</a:t>
            </a:r>
            <a:endParaRPr lang="zh-CN" altLang="en-US"/>
          </a:p>
          <a:p>
            <a:r>
              <a:rPr lang="zh-CN" altLang="en-US"/>
              <a:t>是的。如果部分连带债权人通过抵销获得了超出其份额的利益，那么他应当对其他连带债权人负担返还义务，以确保所有连带债权人能够按照各自的份额获得利益。</a:t>
            </a:r>
            <a:endParaRPr lang="zh-CN" altLang="en-US"/>
          </a:p>
          <a:p>
            <a:r>
              <a:rPr lang="zh-CN" altLang="en-US"/>
              <a:t>债务人对某一债权人主张抵销，是否应以该债权人的份额为限？</a:t>
            </a:r>
            <a:endParaRPr lang="zh-CN" altLang="en-US"/>
          </a:p>
          <a:p>
            <a:r>
              <a:rPr lang="zh-CN" altLang="en-US"/>
              <a:t>债务人在对连带债权人主张抵销时，通常应当以该债权人的份额为限。如果债务人与某一连带债权人之间的抵销超出了该债权人的份额，那么可能会影响到其他连带债权人的利益。</a:t>
            </a:r>
            <a:endParaRPr lang="zh-CN" altLang="en-US"/>
          </a:p>
          <a:p>
            <a:r>
              <a:rPr lang="zh-CN" altLang="en-US"/>
              <a:t>债务人对某一债权人主张抵销后，该债权人是否对其他债权人负返还义务？</a:t>
            </a:r>
            <a:endParaRPr lang="zh-CN" altLang="en-US"/>
          </a:p>
          <a:p>
            <a:r>
              <a:rPr lang="zh-CN" altLang="en-US"/>
              <a:t>如果债务人对某一连带债权人主张抵销，并且该抵销导致该债权人获得了超出其份额的利益，那么该债权人应当对其他连带债权人负返还义务。这是因为连带债权人之间的权利是平等的，任何一人不得独占超出自己份额的利益。</a:t>
            </a:r>
            <a:endParaRPr lang="zh-CN" altLang="en-US"/>
          </a:p>
          <a:p>
            <a:r>
              <a:rPr lang="zh-CN" altLang="en-US"/>
              <a:t>需要注意的是，以上分析是基于一般法律原则和规定，具体情况可能因案件的不同而有所差异。在处理此类问题时，应当参考具体的法律规定、司法解释以及相关判例。此外，连带债权人和债务人的行为应当遵循公平原则，不得损害其他当事人的合法权益。</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债权人可以拒绝接受部分履行，但部分履行不损害债权人利益的除外‌。根据《民法典》第五百三十一条的规定，债权人可以拒绝债务人部分履行债务，但如果部分履行不损害债权人利益的除外。如果债务人部分履行债务给债权人增加了费用，这些费用由债务人承担‌12。</a:t>
            </a:r>
            <a:endParaRPr lang="zh-CN" altLang="en-US"/>
          </a:p>
          <a:p>
            <a:r>
              <a:rPr lang="zh-CN" altLang="en-US"/>
              <a:t>债权人拒绝部分履行的条件</a:t>
            </a:r>
            <a:endParaRPr lang="zh-CN" altLang="en-US"/>
          </a:p>
          <a:p>
            <a:endParaRPr lang="zh-CN" altLang="en-US"/>
          </a:p>
          <a:p>
            <a:r>
              <a:rPr lang="zh-CN" altLang="en-US"/>
              <a:t>    ‌部分履行损害债权人利益‌：如果部分履行会对债权人的利益造成损害，债权人可以拒绝接受部分履行‌。</a:t>
            </a:r>
            <a:endParaRPr lang="zh-CN" altLang="en-US"/>
          </a:p>
          <a:p>
            <a:r>
              <a:rPr lang="zh-CN" altLang="en-US"/>
              <a:t>    ‌部分履行不损害债权人利益‌：如果部分履行不会损害债权人的利益，债权人应当接受部分履行‌。</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第三人清偿与辅助人清偿是合同履行中的两种不同情况，它们在法律效果和适用情形上存在区别。以下是两者的主要区别：</a:t>
            </a:r>
            <a:endParaRPr lang="zh-CN" altLang="en-US"/>
          </a:p>
          <a:p>
            <a:r>
              <a:rPr lang="zh-CN" altLang="en-US"/>
              <a:t>定义：</a:t>
            </a:r>
            <a:endParaRPr lang="zh-CN" altLang="en-US"/>
          </a:p>
          <a:p>
            <a:r>
              <a:rPr lang="zh-CN" altLang="en-US"/>
              <a:t>第三人清偿：是指合同债务由合同当事人之外的第三人自愿履行。第三人可以是任意第三人，不限于与合同有直接关系的人。</a:t>
            </a:r>
            <a:endParaRPr lang="zh-CN" altLang="en-US"/>
          </a:p>
          <a:p>
            <a:r>
              <a:rPr lang="zh-CN" altLang="en-US"/>
              <a:t>辅助人清偿：通常指的是债务人的辅助人，如债务人的雇员、代理人或其他有义务协助债务人履行债务的人，代表债务人履行债务。</a:t>
            </a:r>
            <a:endParaRPr lang="zh-CN" altLang="en-US"/>
          </a:p>
          <a:p>
            <a:r>
              <a:rPr lang="zh-CN" altLang="en-US"/>
              <a:t>法律关系：</a:t>
            </a:r>
            <a:endParaRPr lang="zh-CN" altLang="en-US"/>
          </a:p>
          <a:p>
            <a:r>
              <a:rPr lang="zh-CN" altLang="en-US"/>
              <a:t>第三人清偿：第三人并非合同当事人，其清偿行为通常不会直接产生合同上的义务，但如果第三人自愿承担债务，则可能构成债务承担。</a:t>
            </a:r>
            <a:endParaRPr lang="zh-CN" altLang="en-US"/>
          </a:p>
          <a:p>
            <a:r>
              <a:rPr lang="zh-CN" altLang="en-US"/>
              <a:t>辅助人清偿：辅助人清偿通常是基于与债务人之间的某种关系（如雇佣关系），其清偿行为是履行债务人的合同义务，不改变债务人的债务地位。</a:t>
            </a:r>
            <a:endParaRPr lang="zh-CN" altLang="en-US"/>
          </a:p>
          <a:p>
            <a:r>
              <a:rPr lang="zh-CN" altLang="en-US"/>
              <a:t>法律效果：</a:t>
            </a:r>
            <a:endParaRPr lang="zh-CN" altLang="en-US"/>
          </a:p>
          <a:p>
            <a:r>
              <a:rPr lang="zh-CN" altLang="en-US"/>
              <a:t>第三人清偿：如果第三人清偿得到债权人的接受，可能会产生债务转移的法律效果，即第三人取代原债务人的地位，原债务人可能不再承担债务。</a:t>
            </a:r>
            <a:endParaRPr lang="zh-CN" altLang="en-US"/>
          </a:p>
          <a:p>
            <a:r>
              <a:rPr lang="zh-CN" altLang="en-US"/>
              <a:t>辅助人清偿：辅助人的清偿行为被视为债务人的履行，债务人的债务地位不变，辅助人清偿后可以向债务人追偿。</a:t>
            </a:r>
            <a:endParaRPr lang="zh-CN" altLang="en-US"/>
          </a:p>
          <a:p>
            <a:r>
              <a:rPr lang="zh-CN" altLang="en-US"/>
              <a:t>主观意愿：</a:t>
            </a:r>
            <a:endParaRPr lang="zh-CN" altLang="en-US"/>
          </a:p>
          <a:p>
            <a:r>
              <a:rPr lang="zh-CN" altLang="en-US"/>
              <a:t>第三人清偿：第三人清偿通常是自愿行为，不需要债务人的同意，但需要债权人的接受。</a:t>
            </a:r>
            <a:endParaRPr lang="zh-CN" altLang="en-US"/>
          </a:p>
          <a:p>
            <a:r>
              <a:rPr lang="zh-CN" altLang="en-US"/>
              <a:t>辅助人清偿：辅助人清偿通常是履行其与债务人之间的内部关系所承担的义务，不一定需要债权人的单独接受。</a:t>
            </a:r>
            <a:endParaRPr lang="zh-CN" altLang="en-US"/>
          </a:p>
          <a:p>
            <a:r>
              <a:rPr lang="zh-CN" altLang="en-US"/>
              <a:t>债权人的接受：</a:t>
            </a:r>
            <a:endParaRPr lang="zh-CN" altLang="en-US"/>
          </a:p>
          <a:p>
            <a:r>
              <a:rPr lang="zh-CN" altLang="en-US"/>
              <a:t>第三人清偿：债权人可以拒绝第三人的清偿，除非第三人有权清偿或者债权人有接受第三人清偿的利益。</a:t>
            </a:r>
            <a:endParaRPr lang="zh-CN" altLang="en-US"/>
          </a:p>
          <a:p>
            <a:r>
              <a:rPr lang="zh-CN" altLang="en-US"/>
              <a:t>辅助人清偿：债权人通常不能拒绝辅助人的清偿，因为辅助人是在履行债务人的债务。</a:t>
            </a:r>
            <a:endParaRPr lang="zh-CN" altLang="en-US"/>
          </a:p>
          <a:p>
            <a:r>
              <a:rPr lang="zh-CN" altLang="en-US"/>
              <a:t>追偿权：</a:t>
            </a:r>
            <a:endParaRPr lang="zh-CN" altLang="en-US"/>
          </a:p>
          <a:p>
            <a:r>
              <a:rPr lang="zh-CN" altLang="en-US"/>
              <a:t>第三人清偿：如果第三人不是债务的保证人或承担人，其清偿后可能无法直接向债务人追偿。</a:t>
            </a:r>
            <a:endParaRPr lang="zh-CN" altLang="en-US"/>
          </a:p>
          <a:p>
            <a:r>
              <a:rPr lang="zh-CN" altLang="en-US"/>
              <a:t>辅助人清偿：辅助人清偿后，通常有权向债务人追偿其代为履行的债务。</a:t>
            </a:r>
            <a:endParaRPr lang="zh-CN" altLang="en-US"/>
          </a:p>
          <a:p>
            <a:r>
              <a:rPr lang="zh-CN" altLang="en-US"/>
              <a:t>在实际应用中，第三人清偿和辅助人清偿的具体情形可能更加复杂，需要结合具体的合同条款和法律规定来判断。</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6072" y="1124712"/>
            <a:ext cx="11036808" cy="3172968"/>
          </a:xfrm>
        </p:spPr>
        <p:txBody>
          <a:bodyPr anchor="b"/>
          <a:lstStyle>
            <a:lvl1pPr algn="l">
              <a:defRPr sz="8000"/>
            </a:lvl1pPr>
          </a:lstStyle>
          <a:p>
            <a:r>
              <a:rPr lang="en-US" dirty="0"/>
              <a:t>Click to edit Master title style</a:t>
            </a:r>
            <a:endParaRPr lang="en-US" dirty="0"/>
          </a:p>
        </p:txBody>
      </p:sp>
      <p:sp>
        <p:nvSpPr>
          <p:cNvPr id="3" name="Subtitle 2"/>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576072" y="6356350"/>
            <a:ext cx="2743200" cy="365125"/>
          </a:xfrm>
        </p:spPr>
        <p:txBody>
          <a:bodyPr/>
          <a:lstStyle/>
          <a:p>
            <a:fld id="{02AC24A9-CCB6-4F8D-B8DB-C2F3692CFA5A}"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869680" y="6356350"/>
            <a:ext cx="2743200" cy="365125"/>
          </a:xfrm>
        </p:spPr>
        <p:txBody>
          <a:bodyPr/>
          <a:lstStyle/>
          <a:p>
            <a:fld id="{B2DC25EE-239B-4C5F-AAD1-255A7D5F1EE2}" type="slidenum">
              <a:rPr lang="en-US" smtClean="0"/>
            </a:fld>
            <a:endParaRPr lang="en-US" dirty="0"/>
          </a:p>
        </p:txBody>
      </p:sp>
      <p:sp>
        <p:nvSpPr>
          <p:cNvPr id="8" name="Rectangle 7"/>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lvl1pPr marL="0" indent="0">
              <a:buNone/>
              <a:defRPr/>
            </a:lvl1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endParaRPr lang="en-US" dirty="0"/>
          </a:p>
        </p:txBody>
      </p:sp>
      <p:sp>
        <p:nvSpPr>
          <p:cNvPr id="3" name="Content Placeholder 2"/>
          <p:cNvSpPr>
            <a:spLocks noGrp="1"/>
          </p:cNvSpPr>
          <p:nvPr>
            <p:ph idx="1"/>
          </p:nvPr>
        </p:nvSpPr>
        <p:spPr>
          <a:xfrm>
            <a:off x="1115568" y="2478024"/>
            <a:ext cx="10168128" cy="3694176"/>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a:xfrm>
            <a:off x="1115568" y="6356350"/>
            <a:ext cx="2743200" cy="365125"/>
          </a:xfrm>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40496" y="6356350"/>
            <a:ext cx="2743200" cy="365125"/>
          </a:xfrm>
        </p:spPr>
        <p:txBody>
          <a:bodyPr/>
          <a:lstStyle/>
          <a:p>
            <a:fld id="{B2DC25EE-239B-4C5F-AAD1-255A7D5F1EE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endParaRPr lang="en-US" dirty="0"/>
          </a:p>
        </p:txBody>
      </p:sp>
      <p:sp>
        <p:nvSpPr>
          <p:cNvPr id="3" name="Text Placeholder 2"/>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endParaRPr lang="en-US" dirty="0"/>
          </a:p>
        </p:txBody>
      </p:sp>
      <p:sp>
        <p:nvSpPr>
          <p:cNvPr id="3" name="Content Placeholder 2"/>
          <p:cNvSpPr>
            <a:spLocks noGrp="1"/>
          </p:cNvSpPr>
          <p:nvPr>
            <p:ph sz="half" idx="1"/>
          </p:nvPr>
        </p:nvSpPr>
        <p:spPr>
          <a:xfrm>
            <a:off x="1115568" y="2478024"/>
            <a:ext cx="4937760" cy="3694176"/>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345936" y="2478024"/>
            <a:ext cx="4937760" cy="3694176"/>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a:xfrm>
            <a:off x="1115568" y="6356350"/>
            <a:ext cx="2743200" cy="365125"/>
          </a:xfrm>
        </p:spPr>
        <p:txBody>
          <a:bodyPr/>
          <a:lstStyle/>
          <a:p>
            <a:fld id="{02AC24A9-CCB6-4F8D-B8DB-C2F3692CFA5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540496" y="6356350"/>
            <a:ext cx="2743200" cy="365125"/>
          </a:xfrm>
        </p:spPr>
        <p:txBody>
          <a:bodyPr/>
          <a:lstStyle/>
          <a:p>
            <a:fld id="{B2DC25EE-239B-4C5F-AAD1-255A7D5F1EE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endParaRPr lang="en-US" dirty="0"/>
          </a:p>
        </p:txBody>
      </p:sp>
      <p:sp>
        <p:nvSpPr>
          <p:cNvPr id="3" name="Text Placeholder 2"/>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a:xfrm>
            <a:off x="1115568" y="6356350"/>
            <a:ext cx="2743200" cy="365125"/>
          </a:xfrm>
        </p:spPr>
        <p:txBody>
          <a:bodyPr/>
          <a:lstStyle/>
          <a:p>
            <a:fld id="{02AC24A9-CCB6-4F8D-B8DB-C2F3692CFA5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540496" y="6356350"/>
            <a:ext cx="2743200" cy="365125"/>
          </a:xfrm>
        </p:spPr>
        <p:txBody>
          <a:bodyPr/>
          <a:lstStyle/>
          <a:p>
            <a:fld id="{B2DC25EE-239B-4C5F-AAD1-255A7D5F1EE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endParaRPr lang="en-US" dirty="0"/>
          </a:p>
        </p:txBody>
      </p:sp>
      <p:sp>
        <p:nvSpPr>
          <p:cNvPr id="3" name="Content Placeholder 2"/>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a:xfrm>
            <a:off x="868680" y="6356350"/>
            <a:ext cx="2743200" cy="365125"/>
          </a:xfrm>
        </p:spPr>
        <p:txBody>
          <a:bodyPr/>
          <a:lstStyle/>
          <a:p>
            <a:fld id="{02AC24A9-CCB6-4F8D-B8DB-C2F3692CFA5A}"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endParaRPr lang="en-US" dirty="0"/>
          </a:p>
        </p:txBody>
      </p:sp>
      <p:sp>
        <p:nvSpPr>
          <p:cNvPr id="3" name="Picture Placeholder 2"/>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US" dirty="0"/>
          </a:p>
        </p:txBody>
      </p:sp>
      <p:sp>
        <p:nvSpPr>
          <p:cNvPr id="4" name="Text Placeholder 3"/>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a:xfrm>
            <a:off x="868680" y="6356350"/>
            <a:ext cx="2743200" cy="365125"/>
          </a:xfrm>
        </p:spPr>
        <p:txBody>
          <a:bodyPr/>
          <a:lstStyle/>
          <a:p>
            <a:fld id="{02AC24A9-CCB6-4F8D-B8DB-C2F3692CFA5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70">
                <a:solidFill>
                  <a:schemeClr val="tx1">
                    <a:tint val="75000"/>
                  </a:schemeClr>
                </a:solidFill>
              </a:defRPr>
            </a:lvl1pPr>
          </a:lstStyle>
          <a:p>
            <a:fld id="{02AC24A9-CCB6-4F8D-B8DB-C2F3692CFA5A}"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7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70">
                <a:solidFill>
                  <a:schemeClr val="tx1">
                    <a:tint val="75000"/>
                  </a:schemeClr>
                </a:solidFill>
              </a:defRPr>
            </a:lvl1pPr>
          </a:lstStyle>
          <a:p>
            <a:fld id="{B2DC25EE-239B-4C5F-AAD1-255A7D5F1EE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105000"/>
        </a:lnSpc>
        <a:spcBef>
          <a:spcPct val="0"/>
        </a:spcBef>
        <a:buNone/>
        <a:defRPr sz="4400" kern="1200" spc="17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600" kern="1200" spc="14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200" kern="1200" spc="14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spc="14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spc="14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spc="14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customXml" Target="../ink/ink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7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customXml" Target="../ink/ink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diagramColors" Target="../diagrams/colors3.xml"/><Relationship Id="rId8" Type="http://schemas.openxmlformats.org/officeDocument/2006/relationships/diagramQuickStyle" Target="../diagrams/quickStyle3.xml"/><Relationship Id="rId7" Type="http://schemas.openxmlformats.org/officeDocument/2006/relationships/diagramLayout" Target="../diagrams/layout3.xml"/><Relationship Id="rId6" Type="http://schemas.openxmlformats.org/officeDocument/2006/relationships/diagramData" Target="../diagrams/data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1" Type="http://schemas.openxmlformats.org/officeDocument/2006/relationships/slideLayout" Target="../slideLayouts/slideLayout2.xml"/><Relationship Id="rId10" Type="http://schemas.microsoft.com/office/2007/relationships/diagramDrawing" Target="../diagrams/drawing3.xml"/><Relationship Id="rId1" Type="http://schemas.openxmlformats.org/officeDocument/2006/relationships/diagramData" Target="../diagrams/data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slide" Target="slide330.xml"/><Relationship Id="rId8" Type="http://schemas.openxmlformats.org/officeDocument/2006/relationships/slide" Target="slide292.xml"/><Relationship Id="rId7" Type="http://schemas.openxmlformats.org/officeDocument/2006/relationships/slide" Target="slide242.xml"/><Relationship Id="rId6" Type="http://schemas.openxmlformats.org/officeDocument/2006/relationships/slide" Target="slide177.xml"/><Relationship Id="rId5" Type="http://schemas.openxmlformats.org/officeDocument/2006/relationships/slide" Target="slide144.xml"/><Relationship Id="rId4" Type="http://schemas.openxmlformats.org/officeDocument/2006/relationships/slide" Target="slide115.xml"/><Relationship Id="rId3" Type="http://schemas.openxmlformats.org/officeDocument/2006/relationships/slide" Target="slide109.xml"/><Relationship Id="rId2" Type="http://schemas.openxmlformats.org/officeDocument/2006/relationships/slide" Target="slide62.xml"/><Relationship Id="rId10" Type="http://schemas.openxmlformats.org/officeDocument/2006/relationships/slideLayout" Target="../slideLayouts/slideLayout2.xml"/><Relationship Id="rId1" Type="http://schemas.openxmlformats.org/officeDocument/2006/relationships/slide" Target="slide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customXml" Target="../ink/ink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customXml" Target="../ink/ink5.xml"/></Relationships>
</file>

<file path=ppt/slides/_rels/slide3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customXml" Target="../ink/ink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customXml" Target="../ink/ink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customXml" Target="../ink/ink8.xml"/></Relationships>
</file>

<file path=ppt/slides/_rels/slide3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customXml" Target="../ink/ink9.xml"/></Relationships>
</file>

<file path=ppt/slides/_rels/slide3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customXml" Target="../ink/ink10.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customXml" Target="../ink/ink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customXml" Target="../ink/ink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蓝色油漆飞溅在白色背景上"/>
          <p:cNvPicPr>
            <a:picLocks noChangeAspect="1"/>
          </p:cNvPicPr>
          <p:nvPr/>
        </p:nvPicPr>
        <p:blipFill rotWithShape="1">
          <a:blip r:embed="rId1"/>
          <a:srcRect t="12844" r="-1" b="8041"/>
          <a:stretch>
            <a:fillRect/>
          </a:stretch>
        </p:blipFill>
        <p:spPr>
          <a:xfrm>
            <a:off x="3523488" y="310651"/>
            <a:ext cx="8668512"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ctrTitle"/>
          </p:nvPr>
        </p:nvSpPr>
        <p:spPr>
          <a:xfrm>
            <a:off x="833073" y="977369"/>
            <a:ext cx="3844116" cy="2015417"/>
          </a:xfrm>
        </p:spPr>
        <p:txBody>
          <a:bodyPr anchor="b">
            <a:normAutofit/>
          </a:bodyPr>
          <a:lstStyle/>
          <a:p>
            <a:r>
              <a:rPr kumimoji="1" lang="zh-CN" altLang="en-US" sz="4800" dirty="0"/>
              <a:t>合同法</a:t>
            </a:r>
            <a:endParaRPr kumimoji="1" lang="zh-CN" altLang="en-US" sz="4800" dirty="0"/>
          </a:p>
        </p:txBody>
      </p:sp>
      <p:sp>
        <p:nvSpPr>
          <p:cNvPr id="3" name="副标题 2"/>
          <p:cNvSpPr>
            <a:spLocks noGrp="1"/>
          </p:cNvSpPr>
          <p:nvPr>
            <p:ph type="subTitle" idx="1"/>
          </p:nvPr>
        </p:nvSpPr>
        <p:spPr>
          <a:xfrm>
            <a:off x="477980" y="4872922"/>
            <a:ext cx="4023359" cy="1208141"/>
          </a:xfrm>
        </p:spPr>
        <p:txBody>
          <a:bodyPr>
            <a:normAutofit/>
          </a:bodyPr>
          <a:lstStyle/>
          <a:p>
            <a:r>
              <a:rPr kumimoji="1" lang="en-US" altLang="zh-CN" sz="2000" dirty="0"/>
              <a:t>2023-2024-1</a:t>
            </a:r>
            <a:endParaRPr kumimoji="1" lang="zh-CN" altLang="en-US" sz="2000" dirty="0"/>
          </a:p>
        </p:txBody>
      </p:sp>
      <p:sp>
        <p:nvSpPr>
          <p:cNvPr id="13" name="Rectangle 12"/>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3" descr="蓝色油漆飞溅在白色背景上"/>
          <p:cNvPicPr>
            <a:picLocks noChangeAspect="1"/>
          </p:cNvPicPr>
          <p:nvPr/>
        </p:nvPicPr>
        <p:blipFill rotWithShape="1">
          <a:blip r:embed="rId1"/>
          <a:srcRect t="12844" r="-1" b="8041"/>
          <a:stretch>
            <a:fillRect/>
          </a:stretch>
        </p:blipFill>
        <p:spPr>
          <a:xfrm>
            <a:off x="3862666" y="-1"/>
            <a:ext cx="7827940" cy="66778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76530" y="323850"/>
            <a:ext cx="11657330" cy="59886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312" y="271462"/>
            <a:ext cx="11715751" cy="6386513"/>
          </a:xfrm>
        </p:spPr>
        <p:txBody>
          <a:bodyPr/>
          <a:lstStyle/>
          <a:p>
            <a:pPr marL="0" indent="0">
              <a:buNone/>
            </a:pPr>
            <a:r>
              <a:rPr kumimoji="1" lang="en-US" altLang="zh-CN" dirty="0"/>
              <a:t>2.</a:t>
            </a:r>
            <a:r>
              <a:rPr kumimoji="1" lang="zh-CN" altLang="en-US" dirty="0"/>
              <a:t>合同成立时间的判断</a:t>
            </a:r>
            <a:endParaRPr kumimoji="1" lang="en-US" altLang="zh-CN" dirty="0"/>
          </a:p>
          <a:p>
            <a:pPr marL="0" indent="0">
              <a:buNone/>
            </a:pPr>
            <a:r>
              <a:rPr kumimoji="1" lang="zh-CN" altLang="en-US" dirty="0"/>
              <a:t>（</a:t>
            </a:r>
            <a:r>
              <a:rPr kumimoji="1" lang="en-US" altLang="zh-CN" dirty="0"/>
              <a:t>1</a:t>
            </a:r>
            <a:r>
              <a:rPr kumimoji="1" lang="zh-CN" altLang="en-US" dirty="0"/>
              <a:t>）口头形式的合同成立时间的判断</a:t>
            </a:r>
            <a:r>
              <a:rPr kumimoji="1" lang="en-US" altLang="zh-CN" dirty="0"/>
              <a:t>—</a:t>
            </a:r>
            <a:r>
              <a:rPr kumimoji="1" lang="zh-CN" altLang="en-US" dirty="0"/>
              <a:t>承诺到达要约人时生效，</a:t>
            </a:r>
            <a:endParaRPr kumimoji="1" lang="en-US" altLang="zh-CN" dirty="0"/>
          </a:p>
          <a:p>
            <a:pPr marL="0" indent="0">
              <a:buNone/>
            </a:pPr>
            <a:r>
              <a:rPr kumimoji="1" lang="zh-CN" altLang="en-US" dirty="0"/>
              <a:t>                                                     合同成立</a:t>
            </a:r>
            <a:endParaRPr kumimoji="1" lang="en-US" altLang="zh-CN" dirty="0"/>
          </a:p>
          <a:p>
            <a:pPr marL="0" indent="0">
              <a:buNone/>
            </a:pPr>
            <a:r>
              <a:rPr kumimoji="1" lang="zh-CN" altLang="en-US" dirty="0"/>
              <a:t>（</a:t>
            </a:r>
            <a:r>
              <a:rPr kumimoji="1" lang="en-US" altLang="zh-CN" dirty="0"/>
              <a:t>2</a:t>
            </a:r>
            <a:r>
              <a:rPr kumimoji="1" lang="zh-CN" altLang="en-US" dirty="0"/>
              <a:t>）书面形式合同成立时间的判断（</a:t>
            </a:r>
            <a:r>
              <a:rPr kumimoji="1" lang="en-US" altLang="zh-CN" dirty="0"/>
              <a:t>491</a:t>
            </a:r>
            <a:r>
              <a:rPr kumimoji="1" lang="zh-CN" altLang="en-US" dirty="0"/>
              <a:t>）</a:t>
            </a:r>
            <a:endParaRPr kumimoji="1" lang="en-US" altLang="zh-CN" dirty="0"/>
          </a:p>
          <a:p>
            <a:pPr marL="0" indent="0">
              <a:buNone/>
            </a:pPr>
            <a:r>
              <a:rPr kumimoji="1" lang="zh-CN" altLang="en-US" sz="2000" dirty="0"/>
              <a:t>①普通书面（</a:t>
            </a:r>
            <a:r>
              <a:rPr kumimoji="1" lang="en-US" altLang="zh-CN" sz="2000" dirty="0"/>
              <a:t>490</a:t>
            </a:r>
            <a:r>
              <a:rPr kumimoji="1" lang="zh-CN" altLang="en-US" sz="2000" dirty="0"/>
              <a:t>，是</a:t>
            </a:r>
            <a:r>
              <a:rPr kumimoji="1" lang="en-US" altLang="zh-CN" sz="2000" dirty="0"/>
              <a:t>483</a:t>
            </a:r>
            <a:r>
              <a:rPr kumimoji="1" lang="zh-CN" altLang="en-US" sz="2000" dirty="0"/>
              <a:t>里“法律另有规定”的情形）</a:t>
            </a:r>
            <a:endParaRPr kumimoji="1" lang="en-US" altLang="zh-CN" sz="2000" dirty="0"/>
          </a:p>
          <a:p>
            <a:pPr marL="0" indent="0">
              <a:buNone/>
            </a:pPr>
            <a:r>
              <a:rPr kumimoji="1" lang="zh-CN" altLang="en-US" sz="2000" dirty="0"/>
              <a:t>                签名、盖章或按指印，合同成立（与</a:t>
            </a:r>
            <a:r>
              <a:rPr kumimoji="1" lang="en-US" altLang="zh-CN" sz="2000" dirty="0"/>
              <a:t>483</a:t>
            </a:r>
            <a:r>
              <a:rPr kumimoji="1" lang="zh-CN" altLang="en-US" sz="2000" dirty="0"/>
              <a:t>矛盾）</a:t>
            </a:r>
            <a:endParaRPr kumimoji="1" lang="en-US" altLang="zh-CN" sz="2000" dirty="0"/>
          </a:p>
          <a:p>
            <a:pPr marL="0" indent="0">
              <a:buNone/>
            </a:pPr>
            <a:r>
              <a:rPr kumimoji="1" lang="zh-CN" altLang="en-US" sz="2000" dirty="0"/>
              <a:t>                签名、盖章、按指印之前，一方已履行主要义务，对方接受时，合同成立</a:t>
            </a:r>
            <a:endParaRPr kumimoji="1" lang="en-US" altLang="zh-CN" sz="2000" dirty="0"/>
          </a:p>
          <a:p>
            <a:pPr marL="0" indent="0">
              <a:buNone/>
            </a:pPr>
            <a:r>
              <a:rPr kumimoji="1" lang="zh-CN" altLang="en-US" sz="2000" dirty="0"/>
              <a:t>②信件   原则上到达要约人合同成立，要求签订确认书的，签订确认书时合同成立</a:t>
            </a:r>
            <a:endParaRPr kumimoji="1" lang="en-US" altLang="zh-CN" sz="2000" dirty="0"/>
          </a:p>
          <a:p>
            <a:pPr marL="0" indent="0">
              <a:buNone/>
            </a:pPr>
            <a:r>
              <a:rPr kumimoji="1" lang="zh-CN" altLang="en-US" sz="2000" dirty="0"/>
              <a:t>                  </a:t>
            </a:r>
            <a:endParaRPr kumimoji="1" lang="en-US" altLang="zh-CN" sz="2000" dirty="0"/>
          </a:p>
          <a:p>
            <a:pPr marL="0" indent="0">
              <a:buNone/>
            </a:pPr>
            <a:r>
              <a:rPr kumimoji="1" lang="zh-CN" altLang="en-US" sz="2000" dirty="0"/>
              <a:t>                  数据电文</a:t>
            </a:r>
            <a:r>
              <a:rPr kumimoji="1" lang="en-US" altLang="zh-CN" sz="2000" dirty="0"/>
              <a:t>—</a:t>
            </a:r>
            <a:r>
              <a:rPr kumimoji="1" lang="zh-CN" altLang="en-US" sz="2000" dirty="0"/>
              <a:t>  进入对方系统时成立</a:t>
            </a:r>
            <a:endParaRPr kumimoji="1" lang="en-US" altLang="zh-CN" sz="2000" dirty="0"/>
          </a:p>
          <a:p>
            <a:pPr marL="0" indent="0">
              <a:buNone/>
            </a:pPr>
            <a:r>
              <a:rPr kumimoji="1" lang="zh-CN" altLang="en-US" sz="2000" dirty="0"/>
              <a:t>③数据电文                    要求签订确认书的，签订确认书时合同成立</a:t>
            </a:r>
            <a:endParaRPr kumimoji="1" lang="en-US" altLang="zh-CN" sz="2000" dirty="0"/>
          </a:p>
          <a:p>
            <a:pPr marL="0" indent="0">
              <a:buNone/>
            </a:pPr>
            <a:r>
              <a:rPr kumimoji="1" lang="zh-CN" altLang="en-US" sz="2000" dirty="0"/>
              <a:t>                  互联网订单</a:t>
            </a:r>
            <a:r>
              <a:rPr kumimoji="1" lang="en-US" altLang="zh-CN" sz="2000" dirty="0"/>
              <a:t>—</a:t>
            </a:r>
            <a:r>
              <a:rPr kumimoji="1" lang="zh-CN" altLang="en-US" sz="2000" dirty="0"/>
              <a:t>提交订单成功时合同成立   提交订单没货的，</a:t>
            </a:r>
            <a:endParaRPr kumimoji="1" lang="en-US" altLang="zh-CN" sz="2000" dirty="0"/>
          </a:p>
          <a:p>
            <a:pPr marL="0" indent="0">
              <a:buNone/>
            </a:pPr>
            <a:r>
              <a:rPr kumimoji="1" lang="zh-CN" altLang="en-US" sz="2000" dirty="0"/>
              <a:t>                                       但另有约定的除外            可追究违约责任</a:t>
            </a:r>
            <a:endParaRPr kumimoji="1" lang="en-US" altLang="zh-CN" sz="2000" dirty="0"/>
          </a:p>
          <a:p>
            <a:pPr marL="0" indent="0">
              <a:buNone/>
            </a:pPr>
            <a:endParaRPr kumimoji="1" lang="zh-CN" altLang="en-US" dirty="0"/>
          </a:p>
        </p:txBody>
      </p:sp>
      <p:sp>
        <p:nvSpPr>
          <p:cNvPr id="4" name="左大括号 3"/>
          <p:cNvSpPr/>
          <p:nvPr/>
        </p:nvSpPr>
        <p:spPr>
          <a:xfrm>
            <a:off x="1554166" y="5029200"/>
            <a:ext cx="414338" cy="1035048"/>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左大括号 4"/>
          <p:cNvSpPr/>
          <p:nvPr/>
        </p:nvSpPr>
        <p:spPr>
          <a:xfrm flipH="1">
            <a:off x="6639719" y="5938838"/>
            <a:ext cx="281781" cy="719138"/>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左大括号 5"/>
          <p:cNvSpPr/>
          <p:nvPr/>
        </p:nvSpPr>
        <p:spPr>
          <a:xfrm>
            <a:off x="1346997" y="3067048"/>
            <a:ext cx="414338" cy="795340"/>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a:t>第</a:t>
            </a:r>
            <a:r>
              <a:rPr kumimoji="1" lang="en-US" altLang="zh-CN" dirty="0"/>
              <a:t>483</a:t>
            </a:r>
            <a:r>
              <a:rPr kumimoji="1" lang="zh-CN" altLang="en-US" dirty="0"/>
              <a:t>条　承诺生效时合同成立，但是法律另有规定或者当事人另有约定的除外。</a:t>
            </a:r>
            <a:endParaRPr kumimoji="1" lang="zh-CN" alt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8304" y="983673"/>
            <a:ext cx="10375392" cy="5188527"/>
          </a:xfrm>
        </p:spPr>
        <p:txBody>
          <a:bodyPr/>
          <a:lstStyle/>
          <a:p>
            <a:pPr marL="0" indent="0" algn="l">
              <a:lnSpc>
                <a:spcPct val="150000"/>
              </a:lnSpc>
              <a:spcBef>
                <a:spcPts val="0"/>
              </a:spcBef>
              <a:buNone/>
              <a:tabLst>
                <a:tab pos="1371600" algn="l"/>
              </a:tabLst>
            </a:pPr>
            <a:r>
              <a:rPr lang="zh-CN" altLang="en-US"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例题：</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碧溪公司与浦东公司协商签订苹果买卖合同，并约定采用书面形式。</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26</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日碧溪公司在合同书上签字、盖章，</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28</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日将合同书邮寄给浦东公司。浦东公司</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30</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日发出苹果，碧溪公司</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9</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日接受了货物。浦东公司</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9</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日收到合同，于</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9</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日在合同书上签字、盖章。问：该合同于何时成立？</a:t>
            </a:r>
            <a:r>
              <a:rPr lang="en-US" altLang="zh-CN" sz="2400" b="1" kern="100" dirty="0">
                <a:solidFill>
                  <a:srgbClr val="000000"/>
                </a:solidFill>
                <a:effectLst/>
                <a:latin typeface="宋体" panose="02010600030101010101" pitchFamily="2" charset="-122"/>
                <a:ea typeface="宋体" panose="02010600030101010101" pitchFamily="2" charset="-122"/>
              </a:rPr>
              <a:t>(     )</a:t>
            </a:r>
            <a:r>
              <a:rPr lang="en-US" altLang="zh-CN" sz="2400" b="1" kern="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lang="zh-CN" altLang="zh-CN" sz="2400" b="1" kern="100" dirty="0">
              <a:effectLst/>
              <a:latin typeface="Times New Roman" panose="02020603050405020304" pitchFamily="18" charset="0"/>
              <a:ea typeface="宋体" panose="02010600030101010101" pitchFamily="2" charset="-122"/>
            </a:endParaRPr>
          </a:p>
          <a:p>
            <a:pPr algn="l">
              <a:lnSpc>
                <a:spcPct val="150000"/>
              </a:lnSpc>
              <a:spcBef>
                <a:spcPts val="0"/>
              </a:spcBef>
              <a:tabLst>
                <a:tab pos="1371600" algn="l"/>
              </a:tabLst>
            </a:pPr>
            <a:r>
              <a:rPr lang="en-US" altLang="zh-CN" sz="2400" b="1" kern="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26</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日 </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B</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9</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日 </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C</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30</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日 </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D</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9</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r>
              <a:rPr lang="zh-CN" altLang="zh-CN" sz="2400" b="1" kern="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日</a:t>
            </a:r>
            <a:endParaRPr lang="zh-CN" altLang="zh-CN" sz="2400" b="1" kern="100" dirty="0">
              <a:effectLst/>
              <a:latin typeface="Times New Roman" panose="02020603050405020304" pitchFamily="18" charset="0"/>
              <a:ea typeface="宋体" panose="02010600030101010101" pitchFamily="2" charset="-122"/>
            </a:endParaRPr>
          </a:p>
          <a:p>
            <a:endParaRPr kumimoji="1" lang="zh-CN"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6600" y="495300"/>
            <a:ext cx="10731500" cy="5956300"/>
          </a:xfrm>
        </p:spPr>
        <p:txBody>
          <a:bodyPr/>
          <a:lstStyle/>
          <a:p>
            <a:pPr marL="0" indent="0">
              <a:buNone/>
            </a:pPr>
            <a:r>
              <a:rPr lang="en-US" altLang="zh-CN" sz="2400" kern="0" dirty="0">
                <a:effectLst/>
                <a:latin typeface="宋体" panose="02010600030101010101" pitchFamily="2" charset="-122"/>
                <a:cs typeface="宋体" panose="02010600030101010101" pitchFamily="2" charset="-122"/>
              </a:rPr>
              <a:t>2012 </a:t>
            </a:r>
            <a:r>
              <a:rPr lang="zh-CN" altLang="zh-CN" sz="2400" kern="0" dirty="0">
                <a:effectLst/>
                <a:ea typeface="宋体" panose="02010600030101010101" pitchFamily="2" charset="-122"/>
                <a:cs typeface="宋体" panose="02010600030101010101" pitchFamily="2" charset="-122"/>
              </a:rPr>
              <a:t>年</a:t>
            </a:r>
            <a:r>
              <a:rPr lang="en-US" altLang="zh-CN" sz="2400" kern="0" dirty="0">
                <a:effectLst/>
                <a:ea typeface="宋体" panose="02010600030101010101" pitchFamily="2" charset="-122"/>
                <a:cs typeface="宋体" panose="02010600030101010101" pitchFamily="2" charset="-122"/>
              </a:rPr>
              <a:t> 9</a:t>
            </a:r>
            <a:r>
              <a:rPr lang="zh-CN" altLang="zh-CN" sz="2400" kern="0" dirty="0">
                <a:effectLst/>
                <a:ea typeface="宋体" panose="02010600030101010101" pitchFamily="2" charset="-122"/>
                <a:cs typeface="宋体" panose="02010600030101010101" pitchFamily="2" charset="-122"/>
              </a:rPr>
              <a:t>月</a:t>
            </a:r>
            <a:r>
              <a:rPr lang="en-US" altLang="zh-CN" sz="2400" kern="0" dirty="0">
                <a:effectLst/>
                <a:ea typeface="宋体" panose="02010600030101010101" pitchFamily="2" charset="-122"/>
                <a:cs typeface="宋体" panose="02010600030101010101" pitchFamily="2" charset="-122"/>
              </a:rPr>
              <a:t>10</a:t>
            </a:r>
            <a:r>
              <a:rPr lang="zh-CN" altLang="zh-CN" sz="2400" kern="0" dirty="0">
                <a:effectLst/>
                <a:ea typeface="宋体" panose="02010600030101010101" pitchFamily="2" charset="-122"/>
                <a:cs typeface="宋体" panose="02010600030101010101" pitchFamily="2" charset="-122"/>
              </a:rPr>
              <a:t>日，原告张三</a:t>
            </a:r>
            <a:r>
              <a:rPr lang="en-US" altLang="zh-CN" sz="2400" kern="0" dirty="0">
                <a:effectLst/>
                <a:ea typeface="宋体" panose="02010600030101010101" pitchFamily="2" charset="-122"/>
                <a:cs typeface="宋体" panose="02010600030101010101" pitchFamily="2" charset="-122"/>
              </a:rPr>
              <a:t>(</a:t>
            </a:r>
            <a:r>
              <a:rPr lang="zh-CN" altLang="zh-CN" sz="2400" kern="0" dirty="0">
                <a:effectLst/>
                <a:ea typeface="宋体" panose="02010600030101010101" pitchFamily="2" charset="-122"/>
                <a:cs typeface="宋体" panose="02010600030101010101" pitchFamily="2" charset="-122"/>
              </a:rPr>
              <a:t>以下简称原告</a:t>
            </a:r>
            <a:r>
              <a:rPr lang="en-US" altLang="zh-CN" sz="2400" kern="0" dirty="0">
                <a:effectLst/>
                <a:ea typeface="宋体" panose="02010600030101010101" pitchFamily="2" charset="-122"/>
                <a:cs typeface="宋体" panose="02010600030101010101" pitchFamily="2" charset="-122"/>
              </a:rPr>
              <a:t>)</a:t>
            </a:r>
            <a:r>
              <a:rPr lang="zh-CN" altLang="zh-CN" sz="2400" kern="0" dirty="0">
                <a:effectLst/>
                <a:ea typeface="宋体" panose="02010600030101010101" pitchFamily="2" charset="-122"/>
                <a:cs typeface="宋体" panose="02010600030101010101" pitchFamily="2" charset="-122"/>
              </a:rPr>
              <a:t>在被告亚马逊中国购物</a:t>
            </a:r>
            <a:r>
              <a:rPr lang="en-US" altLang="zh-CN" sz="2400" kern="0" dirty="0">
                <a:effectLst/>
                <a:ea typeface="宋体" panose="02010600030101010101" pitchFamily="2" charset="-122"/>
                <a:cs typeface="宋体" panose="02010600030101010101" pitchFamily="2" charset="-122"/>
              </a:rPr>
              <a:t>(</a:t>
            </a:r>
            <a:r>
              <a:rPr lang="zh-CN" altLang="zh-CN" sz="2400" kern="0" dirty="0">
                <a:effectLst/>
                <a:ea typeface="宋体" panose="02010600030101010101" pitchFamily="2" charset="-122"/>
                <a:cs typeface="宋体" panose="02010600030101010101" pitchFamily="2" charset="-122"/>
              </a:rPr>
              <a:t>以下简称被告</a:t>
            </a:r>
            <a:r>
              <a:rPr lang="en-US" altLang="zh-CN" sz="2400" kern="0" dirty="0">
                <a:effectLst/>
                <a:ea typeface="宋体" panose="02010600030101010101" pitchFamily="2" charset="-122"/>
                <a:cs typeface="宋体" panose="02010600030101010101" pitchFamily="2" charset="-122"/>
              </a:rPr>
              <a:t>)</a:t>
            </a:r>
            <a:r>
              <a:rPr lang="zh-CN" altLang="zh-CN" sz="2400" kern="0" dirty="0">
                <a:effectLst/>
                <a:ea typeface="宋体" panose="02010600030101010101" pitchFamily="2" charset="-122"/>
                <a:cs typeface="宋体" panose="02010600030101010101" pitchFamily="2" charset="-122"/>
              </a:rPr>
              <a:t>网站上看到自营商品中“名表新品折上最高立减</a:t>
            </a:r>
            <a:r>
              <a:rPr lang="en-US" altLang="zh-CN" sz="2400" kern="0" dirty="0">
                <a:effectLst/>
                <a:ea typeface="宋体" panose="02010600030101010101" pitchFamily="2" charset="-122"/>
                <a:cs typeface="宋体" panose="02010600030101010101" pitchFamily="2" charset="-122"/>
              </a:rPr>
              <a:t> 500 </a:t>
            </a:r>
            <a:r>
              <a:rPr lang="zh-CN" altLang="zh-CN" sz="2400" kern="0" dirty="0">
                <a:effectLst/>
                <a:ea typeface="宋体" panose="02010600030101010101" pitchFamily="2" charset="-122"/>
                <a:cs typeface="宋体" panose="02010600030101010101" pitchFamily="2" charset="-122"/>
              </a:rPr>
              <a:t>元</a:t>
            </a:r>
            <a:r>
              <a:rPr lang="en-US" altLang="zh-CN" sz="2400" kern="0" dirty="0">
                <a:effectLst/>
                <a:ea typeface="宋体" panose="02010600030101010101" pitchFamily="2" charset="-122"/>
                <a:cs typeface="宋体" panose="02010600030101010101" pitchFamily="2" charset="-122"/>
              </a:rPr>
              <a:t>”</a:t>
            </a:r>
            <a:r>
              <a:rPr lang="zh-CN" altLang="zh-CN" sz="2400" kern="0" dirty="0">
                <a:effectLst/>
                <a:ea typeface="宋体" panose="02010600030101010101" pitchFamily="2" charset="-122"/>
                <a:cs typeface="宋体" panose="02010600030101010101" pitchFamily="2" charset="-122"/>
              </a:rPr>
              <a:t>的促销活动，在取得网站提供的面额</a:t>
            </a:r>
            <a:r>
              <a:rPr lang="en-US" altLang="zh-CN" sz="2400" kern="0" dirty="0">
                <a:effectLst/>
                <a:ea typeface="宋体" panose="02010600030101010101" pitchFamily="2" charset="-122"/>
                <a:cs typeface="宋体" panose="02010600030101010101" pitchFamily="2" charset="-122"/>
              </a:rPr>
              <a:t> 500 </a:t>
            </a:r>
            <a:r>
              <a:rPr lang="zh-CN" altLang="zh-CN" sz="2400" kern="0" dirty="0">
                <a:effectLst/>
                <a:ea typeface="宋体" panose="02010600030101010101" pitchFamily="2" charset="-122"/>
                <a:cs typeface="宋体" panose="02010600030101010101" pitchFamily="2" charset="-122"/>
              </a:rPr>
              <a:t>元的现金优惠券</a:t>
            </a:r>
            <a:r>
              <a:rPr lang="en-US" altLang="zh-CN" sz="2400" kern="0" dirty="0">
                <a:effectLst/>
                <a:ea typeface="宋体" panose="02010600030101010101" pitchFamily="2" charset="-122"/>
                <a:cs typeface="宋体" panose="02010600030101010101" pitchFamily="2" charset="-122"/>
              </a:rPr>
              <a:t> 3 </a:t>
            </a:r>
            <a:r>
              <a:rPr lang="zh-CN" altLang="zh-CN" sz="2400" kern="0" dirty="0">
                <a:effectLst/>
                <a:ea typeface="宋体" panose="02010600030101010101" pitchFamily="2" charset="-122"/>
                <a:cs typeface="宋体" panose="02010600030101010101" pitchFamily="2" charset="-122"/>
              </a:rPr>
              <a:t>张后，购买了活动商品中的</a:t>
            </a:r>
            <a:r>
              <a:rPr lang="en-US" altLang="zh-CN" sz="2400" kern="0" dirty="0">
                <a:effectLst/>
                <a:ea typeface="宋体" panose="02010600030101010101" pitchFamily="2" charset="-122"/>
                <a:cs typeface="宋体" panose="02010600030101010101" pitchFamily="2" charset="-122"/>
              </a:rPr>
              <a:t> 3 </a:t>
            </a:r>
            <a:r>
              <a:rPr lang="zh-CN" altLang="zh-CN" sz="2400" kern="0" dirty="0">
                <a:effectLst/>
                <a:ea typeface="宋体" panose="02010600030101010101" pitchFamily="2" charset="-122"/>
                <a:cs typeface="宋体" panose="02010600030101010101" pitchFamily="2" charset="-122"/>
              </a:rPr>
              <a:t>款手表各</a:t>
            </a:r>
            <a:r>
              <a:rPr lang="en-US" altLang="zh-CN" sz="2400" kern="0" dirty="0">
                <a:effectLst/>
                <a:ea typeface="宋体" panose="02010600030101010101" pitchFamily="2" charset="-122"/>
                <a:cs typeface="宋体" panose="02010600030101010101" pitchFamily="2" charset="-122"/>
              </a:rPr>
              <a:t> 1 </a:t>
            </a:r>
            <a:r>
              <a:rPr lang="zh-CN" altLang="zh-CN" sz="2400" kern="0" dirty="0">
                <a:effectLst/>
                <a:ea typeface="宋体" panose="02010600030101010101" pitchFamily="2" charset="-122"/>
                <a:cs typeface="宋体" panose="02010600030101010101" pitchFamily="2" charset="-122"/>
              </a:rPr>
              <a:t>块，支付了现金优惠券，并选择了“货到支付余款”。</a:t>
            </a:r>
            <a:r>
              <a:rPr lang="en-US" altLang="zh-CN" sz="2400" kern="0" dirty="0">
                <a:effectLst/>
                <a:ea typeface="宋体" panose="02010600030101010101" pitchFamily="2" charset="-122"/>
                <a:cs typeface="宋体" panose="02010600030101010101" pitchFamily="2" charset="-122"/>
              </a:rPr>
              <a:t>9</a:t>
            </a:r>
            <a:r>
              <a:rPr lang="zh-CN" altLang="zh-CN" sz="2400" kern="0" dirty="0">
                <a:effectLst/>
                <a:ea typeface="宋体" panose="02010600030101010101" pitchFamily="2" charset="-122"/>
                <a:cs typeface="宋体" panose="02010600030101010101" pitchFamily="2" charset="-122"/>
              </a:rPr>
              <a:t>月</a:t>
            </a:r>
            <a:r>
              <a:rPr lang="en-US" altLang="zh-CN" sz="2400" kern="0" dirty="0">
                <a:effectLst/>
                <a:ea typeface="宋体" panose="02010600030101010101" pitchFamily="2" charset="-122"/>
                <a:cs typeface="宋体" panose="02010600030101010101" pitchFamily="2" charset="-122"/>
              </a:rPr>
              <a:t>11</a:t>
            </a:r>
            <a:r>
              <a:rPr lang="zh-CN" altLang="zh-CN" sz="2400" kern="0" dirty="0">
                <a:effectLst/>
                <a:ea typeface="宋体" panose="02010600030101010101" pitchFamily="2" charset="-122"/>
                <a:cs typeface="宋体" panose="02010600030101010101" pitchFamily="2" charset="-122"/>
              </a:rPr>
              <a:t>日，原告收到被告的订单确认邮件，载明其中两块手表缺货，且在邮件下方以正常字体载明：</a:t>
            </a:r>
            <a:r>
              <a:rPr lang="en-US" altLang="zh-CN" sz="2400" kern="0" dirty="0">
                <a:effectLst/>
                <a:ea typeface="宋体" panose="02010600030101010101" pitchFamily="2" charset="-122"/>
                <a:cs typeface="宋体" panose="02010600030101010101" pitchFamily="2" charset="-122"/>
              </a:rPr>
              <a:t>“</a:t>
            </a:r>
            <a:r>
              <a:rPr lang="zh-CN" altLang="zh-CN" sz="2400" kern="0" dirty="0">
                <a:effectLst/>
                <a:ea typeface="宋体" panose="02010600030101010101" pitchFamily="2" charset="-122"/>
                <a:cs typeface="宋体" panose="02010600030101010101" pitchFamily="2" charset="-122"/>
              </a:rPr>
              <a:t>此订单确认信仅确认我们已收到了您的订单，只有我们向您发出送货确认的电子邮件通知您我们已将产品发出时，我们和您之间的订购合同才成立。</a:t>
            </a:r>
            <a:r>
              <a:rPr lang="en-US" altLang="zh-CN" sz="2400" kern="0" dirty="0">
                <a:effectLst/>
                <a:ea typeface="宋体" panose="02010600030101010101" pitchFamily="2" charset="-122"/>
                <a:cs typeface="宋体" panose="02010600030101010101" pitchFamily="2" charset="-122"/>
              </a:rPr>
              <a:t>”9</a:t>
            </a:r>
            <a:r>
              <a:rPr lang="zh-CN" altLang="zh-CN" sz="2400" kern="0" dirty="0">
                <a:effectLst/>
                <a:ea typeface="宋体" panose="02010600030101010101" pitchFamily="2" charset="-122"/>
                <a:cs typeface="宋体" panose="02010600030101010101" pitchFamily="2" charset="-122"/>
              </a:rPr>
              <a:t>月</a:t>
            </a:r>
            <a:r>
              <a:rPr lang="en-US" altLang="zh-CN" sz="2400" kern="0" dirty="0">
                <a:effectLst/>
                <a:ea typeface="宋体" panose="02010600030101010101" pitchFamily="2" charset="-122"/>
                <a:cs typeface="宋体" panose="02010600030101010101" pitchFamily="2" charset="-122"/>
              </a:rPr>
              <a:t>13</a:t>
            </a:r>
            <a:r>
              <a:rPr lang="zh-CN" altLang="zh-CN" sz="2400" kern="0" dirty="0">
                <a:effectLst/>
                <a:ea typeface="宋体" panose="02010600030101010101" pitchFamily="2" charset="-122"/>
                <a:cs typeface="宋体" panose="02010600030101010101" pitchFamily="2" charset="-122"/>
              </a:rPr>
              <a:t>、</a:t>
            </a:r>
            <a:r>
              <a:rPr lang="en-US" altLang="zh-CN" sz="2400" kern="0" dirty="0">
                <a:effectLst/>
                <a:ea typeface="宋体" panose="02010600030101010101" pitchFamily="2" charset="-122"/>
                <a:cs typeface="宋体" panose="02010600030101010101" pitchFamily="2" charset="-122"/>
              </a:rPr>
              <a:t>14</a:t>
            </a:r>
            <a:r>
              <a:rPr lang="zh-CN" altLang="zh-CN" sz="2400" kern="0" dirty="0">
                <a:effectLst/>
                <a:ea typeface="宋体" panose="02010600030101010101" pitchFamily="2" charset="-122"/>
                <a:cs typeface="宋体" panose="02010600030101010101" pitchFamily="2" charset="-122"/>
              </a:rPr>
              <a:t>日，原告又收到被告发送的</a:t>
            </a:r>
            <a:r>
              <a:rPr lang="en-US" altLang="zh-CN" sz="2400" kern="0" dirty="0">
                <a:effectLst/>
                <a:ea typeface="宋体" panose="02010600030101010101" pitchFamily="2" charset="-122"/>
                <a:cs typeface="宋体" panose="02010600030101010101" pitchFamily="2" charset="-122"/>
              </a:rPr>
              <a:t>3</a:t>
            </a:r>
            <a:r>
              <a:rPr lang="zh-CN" altLang="zh-CN" sz="2400" kern="0" dirty="0">
                <a:effectLst/>
                <a:ea typeface="宋体" panose="02010600030101010101" pitchFamily="2" charset="-122"/>
                <a:cs typeface="宋体" panose="02010600030101010101" pitchFamily="2" charset="-122"/>
              </a:rPr>
              <a:t>份邮件，称原告购买的</a:t>
            </a:r>
            <a:r>
              <a:rPr lang="en-US" altLang="zh-CN" sz="2400" kern="0" dirty="0">
                <a:effectLst/>
                <a:ea typeface="宋体" panose="02010600030101010101" pitchFamily="2" charset="-122"/>
                <a:cs typeface="宋体" panose="02010600030101010101" pitchFamily="2" charset="-122"/>
              </a:rPr>
              <a:t>3</a:t>
            </a:r>
            <a:r>
              <a:rPr lang="zh-CN" altLang="zh-CN" sz="2400" kern="0" dirty="0">
                <a:effectLst/>
                <a:ea typeface="宋体" panose="02010600030101010101" pitchFamily="2" charset="-122"/>
                <a:cs typeface="宋体" panose="02010600030101010101" pitchFamily="2" charset="-122"/>
              </a:rPr>
              <a:t>份订单商品不能采购到货，被告遂将原告账户中上述</a:t>
            </a:r>
            <a:r>
              <a:rPr lang="en-US" altLang="zh-CN" sz="2400" kern="0" dirty="0">
                <a:effectLst/>
                <a:ea typeface="宋体" panose="02010600030101010101" pitchFamily="2" charset="-122"/>
                <a:cs typeface="宋体" panose="02010600030101010101" pitchFamily="2" charset="-122"/>
              </a:rPr>
              <a:t> 3 </a:t>
            </a:r>
            <a:r>
              <a:rPr lang="zh-CN" altLang="zh-CN" sz="2400" kern="0" dirty="0">
                <a:effectLst/>
                <a:ea typeface="宋体" panose="02010600030101010101" pitchFamily="2" charset="-122"/>
                <a:cs typeface="宋体" panose="02010600030101010101" pitchFamily="2" charset="-122"/>
              </a:rPr>
              <a:t>个订单全部删除，并退还了原告已付款项。为此，原告以交易合法有效但被告拒绝履约为由，诉请法院判令被告继续履行合同，被告负责人当面道歉并承担交通费用与材料复印费。被告辩称邮件中已附关于合同缔结的说明，买卖合同并未成立，原告主张合同成立并无事实和法律依据。</a:t>
            </a:r>
            <a:r>
              <a:rPr lang="zh-CN" altLang="zh-CN" sz="2400" dirty="0">
                <a:effectLst/>
              </a:rPr>
              <a:t> </a:t>
            </a:r>
            <a:endParaRPr kumimoji="1" lang="zh-CN" altLang="en-US" sz="24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4375" y="628650"/>
            <a:ext cx="10569321" cy="5543550"/>
          </a:xfrm>
        </p:spPr>
        <p:txBody>
          <a:bodyPr/>
          <a:lstStyle/>
          <a:p>
            <a:pPr marL="0" indent="0">
              <a:buNone/>
            </a:pP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3</a:t>
            </a:r>
            <a:r>
              <a:rPr kumimoji="1" lang="zh-CN" altLang="en-US" dirty="0"/>
              <a:t>）意思实现合同成立时间</a:t>
            </a:r>
            <a:endParaRPr kumimoji="1" lang="en-US" altLang="zh-CN" dirty="0"/>
          </a:p>
          <a:p>
            <a:pPr marL="0" indent="0">
              <a:buNone/>
            </a:pPr>
            <a:r>
              <a:rPr kumimoji="1" lang="zh-CN" altLang="en-US" dirty="0"/>
              <a:t>        作出代替承诺通知的行为时，合同成立</a:t>
            </a:r>
            <a:endParaRPr kumimoji="1" lang="en-US" altLang="zh-CN" dirty="0"/>
          </a:p>
          <a:p>
            <a:pPr marL="0" indent="0">
              <a:buNone/>
            </a:pPr>
            <a:endParaRPr kumimoji="1" lang="en-US" altLang="zh-CN" dirty="0"/>
          </a:p>
          <a:p>
            <a:pPr marL="0" indent="0">
              <a:buNone/>
            </a:pPr>
            <a:r>
              <a:rPr kumimoji="1" lang="zh-CN" altLang="en-US" dirty="0"/>
              <a:t>实践合同：</a:t>
            </a:r>
            <a:endParaRPr kumimoji="1" lang="en-US" altLang="zh-CN" dirty="0"/>
          </a:p>
          <a:p>
            <a:pPr marL="0" indent="0">
              <a:buNone/>
            </a:pPr>
            <a:r>
              <a:rPr kumimoji="1" lang="zh-CN" altLang="en-US" dirty="0"/>
              <a:t>签订合同同时交付标的物</a:t>
            </a:r>
            <a:r>
              <a:rPr kumimoji="1" lang="en-US" altLang="zh-CN" dirty="0"/>
              <a:t>——</a:t>
            </a:r>
            <a:endParaRPr kumimoji="1" lang="en-US" altLang="zh-CN" dirty="0"/>
          </a:p>
          <a:p>
            <a:pPr marL="0" indent="0">
              <a:buNone/>
            </a:pPr>
            <a:r>
              <a:rPr kumimoji="1" lang="zh-CN" altLang="en-US" dirty="0"/>
              <a:t>先签订合同，后交付标的物</a:t>
            </a:r>
            <a:r>
              <a:rPr kumimoji="1" lang="en-US" altLang="zh-CN" dirty="0"/>
              <a:t>——</a:t>
            </a:r>
            <a:endParaRPr kumimoji="1" lang="en-US" altLang="zh-CN" dirty="0"/>
          </a:p>
          <a:p>
            <a:pPr marL="0" indent="0">
              <a:buNone/>
            </a:pPr>
            <a:r>
              <a:rPr kumimoji="1" lang="zh-CN" altLang="en-US" dirty="0"/>
              <a:t>先交付标的物，后签订合同</a:t>
            </a:r>
            <a:r>
              <a:rPr kumimoji="1" lang="en-US" altLang="zh-CN" dirty="0"/>
              <a:t>——</a:t>
            </a:r>
            <a:endParaRPr kumimoji="1" lang="zh-CN" alt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314" y="471488"/>
            <a:ext cx="12087224" cy="6386512"/>
          </a:xfrm>
        </p:spPr>
        <p:txBody>
          <a:bodyPr/>
          <a:lstStyle/>
          <a:p>
            <a:pPr marL="0" indent="0">
              <a:buNone/>
            </a:pPr>
            <a:r>
              <a:rPr kumimoji="1" lang="zh-CN" altLang="en-US" dirty="0"/>
              <a:t>（二）合同成立的地点</a:t>
            </a:r>
            <a:endParaRPr kumimoji="1" lang="en-US" altLang="zh-CN" dirty="0"/>
          </a:p>
          <a:p>
            <a:pPr marL="514350" indent="-514350">
              <a:buAutoNum type="arabicPeriod"/>
            </a:pPr>
            <a:r>
              <a:rPr kumimoji="1" lang="zh-CN" altLang="en-US" dirty="0"/>
              <a:t>合同成立地点的意义</a:t>
            </a:r>
            <a:r>
              <a:rPr kumimoji="1" lang="en-US" altLang="zh-CN" dirty="0"/>
              <a:t>——</a:t>
            </a:r>
            <a:r>
              <a:rPr kumimoji="1" lang="zh-CN" altLang="en-US" dirty="0"/>
              <a:t>作为约定管辖地   国内</a:t>
            </a:r>
            <a:endParaRPr kumimoji="1" lang="en-US" altLang="zh-CN" dirty="0"/>
          </a:p>
          <a:p>
            <a:pPr marL="0" indent="0">
              <a:buNone/>
            </a:pPr>
            <a:r>
              <a:rPr kumimoji="1" lang="zh-CN" altLang="en-US" dirty="0"/>
              <a:t>                                                              涉外</a:t>
            </a:r>
            <a:endParaRPr kumimoji="1" lang="en-US" altLang="zh-CN" dirty="0"/>
          </a:p>
          <a:p>
            <a:pPr marL="0" indent="0">
              <a:buNone/>
            </a:pPr>
            <a:r>
              <a:rPr kumimoji="1" lang="zh-CN" altLang="en-US" dirty="0"/>
              <a:t>合同签订地可决定管辖地点，可作为约定管辖地</a:t>
            </a:r>
            <a:endParaRPr kumimoji="1" lang="en-US" altLang="zh-CN" dirty="0"/>
          </a:p>
          <a:p>
            <a:pPr marL="0" indent="0">
              <a:buNone/>
            </a:pPr>
            <a:r>
              <a:rPr kumimoji="1" lang="zh-CN" altLang="en-US" dirty="0"/>
              <a:t>（</a:t>
            </a:r>
            <a:r>
              <a:rPr kumimoji="1" lang="en-US" altLang="zh-CN" dirty="0"/>
              <a:t>1</a:t>
            </a:r>
            <a:r>
              <a:rPr kumimoji="1" lang="zh-CN" altLang="en-US" dirty="0"/>
              <a:t>）国内：①</a:t>
            </a:r>
            <a:r>
              <a:rPr kumimoji="1" lang="en-US" altLang="zh-CN" dirty="0"/>
              <a:t>《</a:t>
            </a:r>
            <a:r>
              <a:rPr kumimoji="1" lang="zh-CN" altLang="en-US" dirty="0"/>
              <a:t>民诉</a:t>
            </a:r>
            <a:r>
              <a:rPr kumimoji="1" lang="en-US" altLang="zh-CN" dirty="0"/>
              <a:t>》24</a:t>
            </a:r>
            <a:r>
              <a:rPr kumimoji="1" lang="zh-CN" altLang="en-US" dirty="0"/>
              <a:t>条，由被告住所地或者合同履行地人民法院管辖</a:t>
            </a:r>
            <a:endParaRPr kumimoji="1" lang="en-US" altLang="zh-CN" dirty="0"/>
          </a:p>
          <a:p>
            <a:pPr marL="0" indent="0">
              <a:buNone/>
            </a:pPr>
            <a:r>
              <a:rPr kumimoji="1" lang="zh-CN" altLang="en-US" dirty="0"/>
              <a:t>                 ②可约定：</a:t>
            </a:r>
            <a:r>
              <a:rPr kumimoji="1" lang="en-US" altLang="zh-CN" dirty="0"/>
              <a:t>《</a:t>
            </a:r>
            <a:r>
              <a:rPr kumimoji="1" lang="zh-CN" altLang="en-US" dirty="0"/>
              <a:t>民诉</a:t>
            </a:r>
            <a:r>
              <a:rPr kumimoji="1" lang="en-US" altLang="zh-CN" dirty="0"/>
              <a:t>》35</a:t>
            </a:r>
            <a:r>
              <a:rPr kumimoji="1" lang="zh-CN" altLang="en-US" dirty="0"/>
              <a:t>，合同或其他财产权益纠纷当事人可以  </a:t>
            </a:r>
            <a:endParaRPr kumimoji="1" lang="en-US" altLang="zh-CN" dirty="0"/>
          </a:p>
          <a:p>
            <a:pPr marL="0" indent="0">
              <a:buNone/>
            </a:pPr>
            <a:r>
              <a:rPr kumimoji="1" lang="zh-CN" altLang="en-US" dirty="0"/>
              <a:t>                                 书面协议选择    </a:t>
            </a:r>
            <a:r>
              <a:rPr kumimoji="1" lang="zh-CN" altLang="en-US" sz="2400" dirty="0"/>
              <a:t>被告住所地      </a:t>
            </a:r>
            <a:r>
              <a:rPr kumimoji="1" lang="zh-CN" altLang="en-US" sz="2000" dirty="0"/>
              <a:t>等与争议有实际联系</a:t>
            </a:r>
            <a:endParaRPr kumimoji="1" lang="en-US" altLang="zh-CN" sz="2000" dirty="0"/>
          </a:p>
          <a:p>
            <a:pPr marL="0" indent="0">
              <a:buNone/>
            </a:pPr>
            <a:r>
              <a:rPr kumimoji="1" lang="zh-CN" altLang="en-US" sz="2400" dirty="0"/>
              <a:t>                                                            </a:t>
            </a:r>
            <a:r>
              <a:rPr kumimoji="1" lang="zh-CN" altLang="en-US" sz="2400" dirty="0">
                <a:solidFill>
                  <a:srgbClr val="FF0000"/>
                </a:solidFill>
              </a:rPr>
              <a:t>合同履行地     </a:t>
            </a:r>
            <a:r>
              <a:rPr kumimoji="1" lang="zh-CN" altLang="en-US" sz="2000" dirty="0"/>
              <a:t>的地点的人民法院管辖</a:t>
            </a:r>
            <a:endParaRPr kumimoji="1" lang="en-US" altLang="zh-CN" sz="2000" dirty="0"/>
          </a:p>
          <a:p>
            <a:pPr marL="0" indent="0">
              <a:buNone/>
            </a:pPr>
            <a:r>
              <a:rPr kumimoji="1" lang="zh-CN" altLang="en-US" sz="2400" dirty="0"/>
              <a:t>                                                            合同签订地</a:t>
            </a:r>
            <a:endParaRPr kumimoji="1" lang="en-US" altLang="zh-CN" sz="2400" dirty="0"/>
          </a:p>
          <a:p>
            <a:pPr marL="0" indent="0">
              <a:buNone/>
            </a:pPr>
            <a:r>
              <a:rPr kumimoji="1" lang="zh-CN" altLang="en-US" sz="2400" dirty="0"/>
              <a:t>                                                            原告住所地</a:t>
            </a:r>
            <a:endParaRPr kumimoji="1" lang="en-US" altLang="zh-CN" sz="2400" dirty="0"/>
          </a:p>
          <a:p>
            <a:pPr marL="0" indent="0">
              <a:buNone/>
            </a:pPr>
            <a:r>
              <a:rPr kumimoji="1" lang="zh-CN" altLang="en-US" sz="2400" dirty="0"/>
              <a:t>                                                            标的物所在地</a:t>
            </a:r>
            <a:endParaRPr kumimoji="1" lang="en-US" altLang="zh-CN" sz="2400" dirty="0"/>
          </a:p>
          <a:p>
            <a:pPr marL="0" indent="0">
              <a:buNone/>
            </a:pP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③</a:t>
            </a:r>
            <a:endParaRPr kumimoji="1" lang="en-US" altLang="zh-CN" dirty="0"/>
          </a:p>
          <a:p>
            <a:pPr marL="514350" indent="-514350">
              <a:buAutoNum type="arabicPeriod"/>
            </a:pPr>
            <a:endParaRPr kumimoji="1" lang="zh-CN" altLang="en-US" dirty="0"/>
          </a:p>
        </p:txBody>
      </p:sp>
      <p:sp>
        <p:nvSpPr>
          <p:cNvPr id="4" name="左大括号 3"/>
          <p:cNvSpPr/>
          <p:nvPr/>
        </p:nvSpPr>
        <p:spPr>
          <a:xfrm>
            <a:off x="7186612" y="1228725"/>
            <a:ext cx="228600" cy="814388"/>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左大括号 4"/>
          <p:cNvSpPr/>
          <p:nvPr/>
        </p:nvSpPr>
        <p:spPr>
          <a:xfrm>
            <a:off x="6300788" y="4067175"/>
            <a:ext cx="357187" cy="2319337"/>
          </a:xfrm>
          <a:prstGeom prst="leftBrace">
            <a:avLst>
              <a:gd name="adj1" fmla="val 8333"/>
              <a:gd name="adj2" fmla="val 6879"/>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1513" y="571500"/>
            <a:ext cx="10612183" cy="5600700"/>
          </a:xfrm>
        </p:spPr>
        <p:txBody>
          <a:bodyPr/>
          <a:lstStyle/>
          <a:p>
            <a:pPr marL="0" indent="0">
              <a:buNone/>
            </a:pPr>
            <a:r>
              <a:rPr kumimoji="1" lang="zh-CN" altLang="en-US" dirty="0"/>
              <a:t>涉外：当事人可以约定适用合同成立地法</a:t>
            </a:r>
            <a:endParaRPr kumimoji="1" lang="en-US" altLang="zh-CN" dirty="0"/>
          </a:p>
          <a:p>
            <a:pPr marL="0" indent="0">
              <a:buNone/>
            </a:pPr>
            <a:endParaRPr kumimoji="1" lang="en-US" altLang="zh-CN" dirty="0"/>
          </a:p>
          <a:p>
            <a:pPr marL="0" indent="0">
              <a:buNone/>
            </a:pPr>
            <a:r>
              <a:rPr kumimoji="1" lang="en-US" altLang="zh-CN" dirty="0"/>
              <a:t>《</a:t>
            </a:r>
            <a:r>
              <a:rPr kumimoji="1" lang="zh-CN" altLang="en-US" dirty="0"/>
              <a:t>涉外民事关系与法律适用法</a:t>
            </a:r>
            <a:r>
              <a:rPr kumimoji="1" lang="en-US" altLang="zh-CN" dirty="0"/>
              <a:t>》</a:t>
            </a:r>
            <a:r>
              <a:rPr kumimoji="1" lang="zh-CN" altLang="en-US" dirty="0"/>
              <a:t>第</a:t>
            </a:r>
            <a:r>
              <a:rPr kumimoji="1" lang="en-US" altLang="zh-CN" dirty="0"/>
              <a:t>41</a:t>
            </a:r>
            <a:r>
              <a:rPr kumimoji="1" lang="zh-CN" altLang="en-US" dirty="0"/>
              <a:t>条 </a:t>
            </a:r>
            <a:endParaRPr kumimoji="1" lang="en-US" altLang="zh-CN" dirty="0"/>
          </a:p>
          <a:p>
            <a:pPr marL="0" indent="0">
              <a:buNone/>
            </a:pPr>
            <a:r>
              <a:rPr kumimoji="1" lang="zh-CN" altLang="en-US" dirty="0"/>
              <a:t>当事人可以协议选择合同适用的法律。当事人没有选择的，适用履行义务最能体现该合同特征的一方当事人经常居所地法律或其他与该</a:t>
            </a:r>
            <a:r>
              <a:rPr kumimoji="1" lang="zh-CN" altLang="en-US" dirty="0">
                <a:solidFill>
                  <a:schemeClr val="accent4">
                    <a:lumMod val="75000"/>
                  </a:schemeClr>
                </a:solidFill>
              </a:rPr>
              <a:t>合同有最密切联系地</a:t>
            </a:r>
            <a:r>
              <a:rPr kumimoji="1" lang="zh-CN" altLang="en-US" dirty="0"/>
              <a:t>的法律。</a:t>
            </a:r>
            <a:endParaRPr kumimoji="1" lang="en-US" altLang="zh-CN" dirty="0"/>
          </a:p>
          <a:p>
            <a:pPr marL="0" indent="0">
              <a:buNone/>
            </a:pPr>
            <a:endParaRPr kumimoji="1" lang="en-US" altLang="zh-CN" dirty="0"/>
          </a:p>
          <a:p>
            <a:pPr marL="0" indent="0">
              <a:buNone/>
            </a:pPr>
            <a:r>
              <a:rPr kumimoji="1" lang="zh-CN" altLang="en-US" dirty="0"/>
              <a:t>当事人可以选择合同成立地的法律</a:t>
            </a:r>
            <a:endParaRPr kumimoji="1" lang="en-US" altLang="zh-CN" dirty="0"/>
          </a:p>
          <a:p>
            <a:pPr marL="0" indent="0">
              <a:buNone/>
            </a:pPr>
            <a:r>
              <a:rPr kumimoji="1" lang="zh-CN" altLang="en-US" dirty="0"/>
              <a:t>如果没选择    </a:t>
            </a:r>
            <a:r>
              <a:rPr kumimoji="1" lang="zh-CN" altLang="en-US" dirty="0">
                <a:solidFill>
                  <a:srgbClr val="00B050"/>
                </a:solidFill>
              </a:rPr>
              <a:t>合同成立地法</a:t>
            </a:r>
            <a:endParaRPr kumimoji="1" lang="en-US" altLang="zh-CN" dirty="0">
              <a:solidFill>
                <a:srgbClr val="00B050"/>
              </a:solidFill>
            </a:endParaRPr>
          </a:p>
          <a:p>
            <a:pPr marL="0" indent="0">
              <a:buNone/>
            </a:pPr>
            <a:r>
              <a:rPr kumimoji="1" lang="zh-CN" altLang="en-US" dirty="0"/>
              <a:t>                   合同履行地法</a:t>
            </a:r>
            <a:endParaRPr kumimoji="1" lang="en-US" altLang="zh-CN" dirty="0"/>
          </a:p>
          <a:p>
            <a:pPr marL="0" indent="0">
              <a:buNone/>
            </a:pPr>
            <a:r>
              <a:rPr kumimoji="1" lang="zh-CN" altLang="en-US" dirty="0"/>
              <a:t>                   标的物所在地法   </a:t>
            </a:r>
            <a:endParaRPr kumimoji="1" lang="en-US" altLang="zh-CN" dirty="0"/>
          </a:p>
          <a:p>
            <a:pPr marL="0" indent="0">
              <a:buNone/>
            </a:pPr>
            <a:endParaRPr kumimoji="1" lang="zh-CN" altLang="en-US" dirty="0"/>
          </a:p>
        </p:txBody>
      </p:sp>
      <p:sp>
        <p:nvSpPr>
          <p:cNvPr id="4" name="下箭头 3"/>
          <p:cNvSpPr/>
          <p:nvPr/>
        </p:nvSpPr>
        <p:spPr>
          <a:xfrm>
            <a:off x="2543175" y="3700463"/>
            <a:ext cx="328613" cy="371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大括号 4"/>
          <p:cNvSpPr/>
          <p:nvPr/>
        </p:nvSpPr>
        <p:spPr>
          <a:xfrm>
            <a:off x="2543175" y="5072063"/>
            <a:ext cx="328613" cy="131445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1513" y="471487"/>
            <a:ext cx="11129962" cy="5972175"/>
          </a:xfrm>
        </p:spPr>
        <p:txBody>
          <a:bodyPr/>
          <a:lstStyle/>
          <a:p>
            <a:pPr marL="0" indent="0">
              <a:buNone/>
            </a:pPr>
            <a:r>
              <a:rPr kumimoji="1" lang="en-US" altLang="zh-CN" dirty="0"/>
              <a:t>2.</a:t>
            </a:r>
            <a:r>
              <a:rPr kumimoji="1" lang="zh-CN" altLang="en-US" dirty="0"/>
              <a:t> 合同成立地点的判断规则</a:t>
            </a:r>
            <a:endParaRPr kumimoji="1" lang="en-US" altLang="zh-CN" dirty="0"/>
          </a:p>
          <a:p>
            <a:pPr marL="0" indent="0">
              <a:buNone/>
            </a:pPr>
            <a:r>
              <a:rPr kumimoji="1" lang="zh-CN" altLang="en-US" dirty="0"/>
              <a:t>  （</a:t>
            </a:r>
            <a:r>
              <a:rPr kumimoji="1" lang="en-US" altLang="zh-CN" dirty="0"/>
              <a:t>1</a:t>
            </a:r>
            <a:r>
              <a:rPr kumimoji="1" lang="zh-CN" altLang="en-US" dirty="0"/>
              <a:t>）口头形式（</a:t>
            </a:r>
            <a:r>
              <a:rPr kumimoji="1" lang="en-US" altLang="zh-CN" dirty="0"/>
              <a:t>492</a:t>
            </a:r>
            <a:r>
              <a:rPr kumimoji="1" lang="zh-CN" altLang="en-US" dirty="0"/>
              <a:t>第</a:t>
            </a:r>
            <a:r>
              <a:rPr kumimoji="1" lang="en-US" altLang="zh-CN" dirty="0"/>
              <a:t>1</a:t>
            </a:r>
            <a:r>
              <a:rPr kumimoji="1" lang="zh-CN" altLang="en-US" dirty="0"/>
              <a:t>款）</a:t>
            </a:r>
            <a:endParaRPr kumimoji="1" lang="en-US" altLang="zh-CN" dirty="0"/>
          </a:p>
          <a:p>
            <a:pPr marL="0" indent="0">
              <a:buNone/>
            </a:pPr>
            <a:r>
              <a:rPr kumimoji="1" lang="zh-CN" altLang="en-US" dirty="0"/>
              <a:t>          承诺生效地为合同成立地</a:t>
            </a:r>
            <a:endParaRPr kumimoji="1" lang="en-US" altLang="zh-CN" dirty="0"/>
          </a:p>
          <a:p>
            <a:pPr marL="0" indent="0">
              <a:buNone/>
            </a:pPr>
            <a:r>
              <a:rPr kumimoji="1" lang="zh-CN" altLang="en-US" dirty="0"/>
              <a:t>  （</a:t>
            </a:r>
            <a:r>
              <a:rPr kumimoji="1" lang="en-US" altLang="zh-CN" dirty="0"/>
              <a:t>2</a:t>
            </a:r>
            <a:r>
              <a:rPr kumimoji="1" lang="zh-CN" altLang="en-US" dirty="0"/>
              <a:t>）书面（</a:t>
            </a:r>
            <a:r>
              <a:rPr kumimoji="1" lang="en-US" altLang="zh-CN" dirty="0"/>
              <a:t>492</a:t>
            </a:r>
            <a:r>
              <a:rPr kumimoji="1" lang="zh-CN" altLang="en-US" dirty="0"/>
              <a:t>第</a:t>
            </a:r>
            <a:r>
              <a:rPr kumimoji="1" lang="en-US" altLang="zh-CN" dirty="0"/>
              <a:t>3</a:t>
            </a:r>
            <a:r>
              <a:rPr kumimoji="1" lang="zh-CN" altLang="en-US" dirty="0"/>
              <a:t>款）</a:t>
            </a:r>
            <a:endParaRPr kumimoji="1" lang="en-US" altLang="zh-CN" dirty="0"/>
          </a:p>
          <a:p>
            <a:pPr marL="0" indent="0">
              <a:buNone/>
            </a:pPr>
            <a:r>
              <a:rPr kumimoji="1" lang="zh-CN" altLang="en-US" dirty="0"/>
              <a:t>                                有约定从约定</a:t>
            </a:r>
            <a:endParaRPr kumimoji="1" lang="en-US" altLang="zh-CN" dirty="0"/>
          </a:p>
          <a:p>
            <a:pPr marL="0" indent="0">
              <a:buNone/>
            </a:pPr>
            <a:r>
              <a:rPr kumimoji="1" lang="zh-CN" altLang="en-US" dirty="0"/>
              <a:t>数据电文形式（</a:t>
            </a:r>
            <a:r>
              <a:rPr kumimoji="1" lang="en-US" altLang="zh-CN" dirty="0"/>
              <a:t>492</a:t>
            </a:r>
            <a:r>
              <a:rPr kumimoji="1" lang="zh-CN" altLang="en-US" dirty="0"/>
              <a:t>）   收件人主营业地为合同生成地</a:t>
            </a:r>
            <a:endParaRPr kumimoji="1" lang="en-US" altLang="zh-CN" dirty="0"/>
          </a:p>
          <a:p>
            <a:pPr marL="0" indent="0">
              <a:buNone/>
            </a:pPr>
            <a:r>
              <a:rPr kumimoji="1" lang="zh-CN" altLang="en-US" dirty="0"/>
              <a:t>                                无营业地，其住所地为合同成立地</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合同书（</a:t>
            </a:r>
            <a:r>
              <a:rPr kumimoji="1" lang="en-US" altLang="zh-CN" dirty="0"/>
              <a:t>493</a:t>
            </a:r>
            <a:r>
              <a:rPr kumimoji="1" lang="zh-CN" altLang="en-US" dirty="0"/>
              <a:t>）    有约定从约定</a:t>
            </a:r>
            <a:endParaRPr kumimoji="1" lang="en-US" altLang="zh-CN" dirty="0"/>
          </a:p>
          <a:p>
            <a:pPr marL="0" indent="0">
              <a:buNone/>
            </a:pPr>
            <a:r>
              <a:rPr kumimoji="1" lang="zh-CN" altLang="en-US" dirty="0"/>
              <a:t>                        最后签名、盖章、按手印地 </a:t>
            </a:r>
            <a:endParaRPr kumimoji="1" lang="zh-CN" altLang="en-US" dirty="0"/>
          </a:p>
        </p:txBody>
      </p:sp>
      <p:sp>
        <p:nvSpPr>
          <p:cNvPr id="4" name="左大括号 3"/>
          <p:cNvSpPr/>
          <p:nvPr/>
        </p:nvSpPr>
        <p:spPr>
          <a:xfrm>
            <a:off x="4157663" y="2957513"/>
            <a:ext cx="300037" cy="1285875"/>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左大括号 4"/>
          <p:cNvSpPr/>
          <p:nvPr/>
        </p:nvSpPr>
        <p:spPr>
          <a:xfrm>
            <a:off x="3038475" y="5157788"/>
            <a:ext cx="347663" cy="828676"/>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938" y="628650"/>
            <a:ext cx="10640758" cy="5543550"/>
          </a:xfrm>
        </p:spPr>
        <p:txBody>
          <a:bodyPr/>
          <a:lstStyle/>
          <a:p>
            <a:pPr marL="0" indent="0">
              <a:buNone/>
            </a:pPr>
            <a:r>
              <a:rPr kumimoji="1" lang="zh-CN" altLang="en-US" dirty="0"/>
              <a:t>（</a:t>
            </a:r>
            <a:r>
              <a:rPr kumimoji="1" lang="en-US" altLang="zh-CN" dirty="0"/>
              <a:t>3</a:t>
            </a:r>
            <a:r>
              <a:rPr kumimoji="1" lang="zh-CN" altLang="en-US" dirty="0"/>
              <a:t>）意思实现</a:t>
            </a:r>
            <a:endParaRPr kumimoji="1" lang="en-US" altLang="zh-CN" dirty="0"/>
          </a:p>
          <a:p>
            <a:pPr marL="0" indent="0">
              <a:buNone/>
            </a:pPr>
            <a:r>
              <a:rPr kumimoji="1" lang="zh-CN" altLang="en-US" dirty="0"/>
              <a:t>       根据 交易习惯    作出代替承诺通知行为的地点</a:t>
            </a:r>
            <a:endParaRPr kumimoji="1" lang="en-US" altLang="zh-CN" dirty="0"/>
          </a:p>
          <a:p>
            <a:pPr marL="0" indent="0">
              <a:buNone/>
            </a:pPr>
            <a:r>
              <a:rPr kumimoji="1" lang="zh-CN" altLang="en-US" dirty="0"/>
              <a:t>              要约要求</a:t>
            </a:r>
            <a:endParaRPr kumimoji="1" lang="en-US" altLang="zh-CN" dirty="0"/>
          </a:p>
          <a:p>
            <a:pPr marL="0" indent="0">
              <a:buNone/>
            </a:pPr>
            <a:r>
              <a:rPr kumimoji="1" lang="zh-CN" altLang="en-US" dirty="0"/>
              <a:t>                              意思实现的地点为合同成立的地点</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4</a:t>
            </a:r>
            <a:r>
              <a:rPr kumimoji="1" lang="zh-CN" altLang="en-US" dirty="0"/>
              <a:t>）交叉要约</a:t>
            </a:r>
            <a:endParaRPr kumimoji="1" lang="en-US" altLang="zh-CN" dirty="0"/>
          </a:p>
          <a:p>
            <a:pPr marL="0" indent="0">
              <a:buNone/>
            </a:pPr>
            <a:r>
              <a:rPr kumimoji="1" lang="zh-CN" altLang="en-US" dirty="0"/>
              <a:t>    承诺生效地点为合同成立地</a:t>
            </a:r>
            <a:endParaRPr kumimoji="1" lang="en-US" altLang="zh-CN" dirty="0"/>
          </a:p>
          <a:p>
            <a:pPr marL="0" indent="0">
              <a:buNone/>
            </a:pPr>
            <a:endParaRPr kumimoji="1" lang="en-US" altLang="zh-CN" dirty="0"/>
          </a:p>
          <a:p>
            <a:pPr marL="0" indent="0">
              <a:buNone/>
            </a:pPr>
            <a:endParaRPr kumimoji="1" lang="en-US" altLang="zh-CN" dirty="0"/>
          </a:p>
          <a:p>
            <a:pPr marL="0" indent="0">
              <a:buNone/>
            </a:pPr>
            <a:r>
              <a:rPr kumimoji="1" lang="zh-CN" altLang="en-US" dirty="0"/>
              <a:t>       </a:t>
            </a:r>
            <a:endParaRPr kumimoji="1" lang="zh-CN" altLang="en-US" dirty="0"/>
          </a:p>
        </p:txBody>
      </p:sp>
      <p:sp>
        <p:nvSpPr>
          <p:cNvPr id="4" name="下箭头 3"/>
          <p:cNvSpPr/>
          <p:nvPr/>
        </p:nvSpPr>
        <p:spPr>
          <a:xfrm>
            <a:off x="5529263" y="1700213"/>
            <a:ext cx="566737" cy="7286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大括号 4"/>
          <p:cNvSpPr/>
          <p:nvPr/>
        </p:nvSpPr>
        <p:spPr>
          <a:xfrm flipH="1">
            <a:off x="3900487" y="1428750"/>
            <a:ext cx="300038" cy="728662"/>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9319" y="1486791"/>
            <a:ext cx="10168128" cy="1179576"/>
          </a:xfrm>
        </p:spPr>
        <p:txBody>
          <a:bodyPr/>
          <a:lstStyle/>
          <a:p>
            <a:pPr algn="ctr"/>
            <a:r>
              <a:rPr kumimoji="1" lang="zh-CN" altLang="en-US" dirty="0"/>
              <a:t>第三章 合同的效力</a:t>
            </a:r>
            <a:endParaRPr kumimoji="1"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1739" y="318135"/>
            <a:ext cx="11151965" cy="5623560"/>
          </a:xfrm>
        </p:spPr>
        <p:txBody>
          <a:bodyPr/>
          <a:lstStyle/>
          <a:p>
            <a:r>
              <a:rPr kumimoji="1" lang="en-US" altLang="zh-CN" dirty="0"/>
              <a:t>2.</a:t>
            </a:r>
            <a:r>
              <a:rPr kumimoji="1" lang="zh-CN" altLang="en-US" dirty="0"/>
              <a:t> 区分有名合同与无名合同的意义</a:t>
            </a:r>
            <a:r>
              <a:rPr kumimoji="1" lang="en-US" altLang="zh-CN" dirty="0"/>
              <a:t>——</a:t>
            </a:r>
            <a:r>
              <a:rPr kumimoji="1" lang="zh-CN" altLang="en-US" dirty="0"/>
              <a:t>最重要的意义在于法律的适用</a:t>
            </a:r>
            <a:endParaRPr kumimoji="1" lang="en-US" altLang="zh-CN" dirty="0"/>
          </a:p>
          <a:p>
            <a:r>
              <a:rPr kumimoji="1" lang="zh-CN" altLang="en-US" dirty="0"/>
              <a:t>适用的难题：</a:t>
            </a:r>
            <a:endParaRPr kumimoji="1" lang="en-US" altLang="zh-CN" dirty="0"/>
          </a:p>
          <a:p>
            <a:r>
              <a:rPr kumimoji="1" lang="zh-CN" altLang="en-US" dirty="0"/>
              <a:t>（</a:t>
            </a:r>
            <a:r>
              <a:rPr kumimoji="1" lang="en-US" altLang="zh-CN" dirty="0"/>
              <a:t>1</a:t>
            </a:r>
            <a:r>
              <a:rPr kumimoji="1" lang="zh-CN" altLang="en-US" dirty="0"/>
              <a:t>）纯粹的无名合同</a:t>
            </a:r>
            <a:r>
              <a:rPr kumimoji="1" lang="en-US" altLang="zh-CN" dirty="0"/>
              <a:t>——</a:t>
            </a:r>
            <a:r>
              <a:rPr kumimoji="1" lang="zh-CN" altLang="en-US" dirty="0"/>
              <a:t>适用一般规则</a:t>
            </a:r>
            <a:endParaRPr kumimoji="1" lang="en-US" altLang="zh-CN" dirty="0"/>
          </a:p>
          <a:p>
            <a:r>
              <a:rPr kumimoji="1" lang="zh-CN" altLang="en-US" dirty="0"/>
              <a:t>（</a:t>
            </a:r>
            <a:r>
              <a:rPr kumimoji="1" lang="en-US" altLang="zh-CN" dirty="0"/>
              <a:t>2</a:t>
            </a:r>
            <a:r>
              <a:rPr kumimoji="1" lang="zh-CN" altLang="en-US" dirty="0"/>
              <a:t>）结合合同（形式上是一个合同，包含两个以上合同，无相互依存关系）</a:t>
            </a:r>
            <a:r>
              <a:rPr kumimoji="1" lang="en-US" altLang="zh-CN" dirty="0"/>
              <a:t>——</a:t>
            </a:r>
            <a:r>
              <a:rPr kumimoji="1" lang="zh-CN" altLang="en-US" dirty="0"/>
              <a:t>适用各自规则</a:t>
            </a:r>
            <a:endParaRPr kumimoji="1" lang="en-US" altLang="zh-CN" dirty="0"/>
          </a:p>
          <a:p>
            <a:r>
              <a:rPr kumimoji="1" lang="zh-CN" altLang="en-US" dirty="0"/>
              <a:t>（</a:t>
            </a:r>
            <a:r>
              <a:rPr kumimoji="1" lang="en-US" altLang="zh-CN" dirty="0"/>
              <a:t>3</a:t>
            </a:r>
            <a:r>
              <a:rPr kumimoji="1" lang="zh-CN" altLang="en-US" dirty="0"/>
              <a:t>）联立合同（形式上是一个合同，包含两个以上合同，互为条件而相互依存）</a:t>
            </a:r>
            <a:r>
              <a:rPr kumimoji="1" lang="en-US" altLang="zh-CN" dirty="0"/>
              <a:t>——</a:t>
            </a:r>
            <a:r>
              <a:rPr kumimoji="1" lang="zh-CN" altLang="en-US" dirty="0"/>
              <a:t>是否有效就各个合同判断，如果不成立、无效、撤销或解除，另一个合同同其命运。</a:t>
            </a:r>
            <a:endParaRPr kumimoji="1" lang="en-US" altLang="zh-CN" dirty="0"/>
          </a:p>
          <a:p>
            <a:r>
              <a:rPr kumimoji="1" lang="zh-CN" altLang="en-US" dirty="0"/>
              <a:t>（</a:t>
            </a:r>
            <a:r>
              <a:rPr kumimoji="1" lang="en-US" altLang="zh-CN" dirty="0"/>
              <a:t>4</a:t>
            </a:r>
            <a:r>
              <a:rPr kumimoji="1" lang="zh-CN" altLang="en-US" dirty="0"/>
              <a:t>）混血（</a:t>
            </a:r>
            <a:r>
              <a:rPr kumimoji="1" lang="en-US" altLang="zh-CN" dirty="0"/>
              <a:t>1</a:t>
            </a:r>
            <a:r>
              <a:rPr kumimoji="1" lang="zh-CN" altLang="en-US" dirty="0"/>
              <a:t>个行为，多个血统）最难，需要个别分析</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lstStyle/>
          <a:p>
            <a:r>
              <a:rPr kumimoji="1" lang="zh-CN" altLang="en-US" dirty="0"/>
              <a:t>实质要件</a:t>
            </a:r>
            <a:endParaRPr kumimoji="1" lang="en-US" altLang="zh-CN" dirty="0"/>
          </a:p>
          <a:p>
            <a:r>
              <a:rPr kumimoji="1" lang="zh-CN" altLang="en-US" dirty="0"/>
              <a:t>主体</a:t>
            </a:r>
            <a:endParaRPr kumimoji="1" lang="en-US" altLang="zh-CN" dirty="0"/>
          </a:p>
          <a:p>
            <a:r>
              <a:rPr kumimoji="1" lang="zh-CN" altLang="en-US" dirty="0"/>
              <a:t>意思表示真实</a:t>
            </a:r>
            <a:endParaRPr kumimoji="1" lang="en-US" altLang="zh-CN" dirty="0"/>
          </a:p>
          <a:p>
            <a:r>
              <a:rPr kumimoji="1" lang="zh-CN" altLang="en-US" dirty="0"/>
              <a:t>不违反</a:t>
            </a:r>
            <a:endParaRPr kumimoji="1" lang="en-US" altLang="zh-CN" dirty="0"/>
          </a:p>
          <a:p>
            <a:r>
              <a:rPr kumimoji="1" lang="zh-CN" altLang="en-US" dirty="0"/>
              <a:t>形式要件</a:t>
            </a:r>
            <a:endParaRPr kumimoji="1" lang="zh-CN" alt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115568" y="1282535"/>
            <a:ext cx="10168128" cy="4889665"/>
          </a:xfrm>
        </p:spPr>
        <p:txBody>
          <a:bodyPr/>
          <a:lstStyle/>
          <a:p>
            <a:r>
              <a:rPr kumimoji="1" lang="en-US" altLang="zh-CN" dirty="0"/>
              <a:t>502</a:t>
            </a:r>
            <a:r>
              <a:rPr kumimoji="1" lang="zh-CN" altLang="en-US" dirty="0"/>
              <a:t> 需要审批的合同的效力</a:t>
            </a:r>
            <a:endParaRPr kumimoji="1" lang="en-US" altLang="zh-CN" dirty="0"/>
          </a:p>
          <a:p>
            <a:r>
              <a:rPr kumimoji="1" lang="zh-CN" altLang="en-US" sz="2400" dirty="0"/>
              <a:t>依法成立的合同，自成立时生效，但是法律另有规定或当事人另有约定的除外。</a:t>
            </a:r>
            <a:endParaRPr kumimoji="1" lang="en-US" altLang="zh-CN" sz="2400" dirty="0"/>
          </a:p>
          <a:p>
            <a:r>
              <a:rPr kumimoji="1" lang="zh-CN" altLang="en-US" sz="2400" dirty="0"/>
              <a:t>依照法律、行政法规的规定，合同应当办理批准等手续的，依照其规定。未办理批准等手续影响合同生效的，不影响合同中履行报批等义务条款的效力以及相关条款的效力。应当办理申请批准等手续的当事人未履行义务的，对方可请求其承担违反该义务的责任。</a:t>
            </a:r>
            <a:endParaRPr kumimoji="1" lang="en-US" altLang="zh-CN" sz="2400" dirty="0"/>
          </a:p>
          <a:p>
            <a:r>
              <a:rPr kumimoji="1" lang="zh-CN" altLang="en-US" sz="2400" dirty="0"/>
              <a:t>依照法律、行政法规的规定，合同的变更、转让、解除等情形应当办理批准等手续的，适用前款规定。</a:t>
            </a:r>
            <a:endParaRPr kumimoji="1" lang="en-US" altLang="zh-CN" sz="24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3771" y="724395"/>
            <a:ext cx="10499925" cy="5447805"/>
          </a:xfrm>
        </p:spPr>
        <p:txBody>
          <a:bodyPr/>
          <a:lstStyle/>
          <a:p>
            <a:r>
              <a:rPr kumimoji="1" lang="en-US" altLang="zh-CN" sz="2400" dirty="0"/>
              <a:t>503</a:t>
            </a:r>
            <a:r>
              <a:rPr kumimoji="1" lang="zh-CN" altLang="en-US" sz="2400" dirty="0"/>
              <a:t> 无权代理人以被代理人的名义订立合同，被代理人已经开始履行合同义务或者接受相对人履行的，视为对合同的追认。</a:t>
            </a:r>
            <a:endParaRPr kumimoji="1" lang="en-US" altLang="zh-CN" sz="2400" dirty="0"/>
          </a:p>
          <a:p>
            <a:endParaRPr kumimoji="1" lang="en-US" altLang="zh-CN" sz="2400" dirty="0"/>
          </a:p>
          <a:p>
            <a:r>
              <a:rPr kumimoji="1" lang="zh-CN" altLang="en-US" sz="2400" dirty="0"/>
              <a:t>无权代理</a:t>
            </a:r>
            <a:r>
              <a:rPr kumimoji="1" lang="en-US" altLang="zh-CN" sz="2400" dirty="0"/>
              <a:t>——</a:t>
            </a:r>
            <a:r>
              <a:rPr kumimoji="1" lang="zh-CN" altLang="en-US" sz="2400" dirty="0"/>
              <a:t>效力待定</a:t>
            </a:r>
            <a:r>
              <a:rPr kumimoji="1" lang="en-US" altLang="zh-CN" sz="2400" dirty="0"/>
              <a:t>——</a:t>
            </a:r>
            <a:r>
              <a:rPr kumimoji="1" lang="zh-CN" altLang="en-US" sz="2400" dirty="0"/>
              <a:t>  追认</a:t>
            </a:r>
            <a:r>
              <a:rPr kumimoji="1" lang="en-US" altLang="zh-CN" sz="2400" dirty="0"/>
              <a:t>——</a:t>
            </a:r>
            <a:r>
              <a:rPr kumimoji="1" lang="zh-CN" altLang="en-US" sz="2400" dirty="0"/>
              <a:t>有效</a:t>
            </a:r>
            <a:endParaRPr kumimoji="1" lang="en-US" altLang="zh-CN" sz="2400" dirty="0"/>
          </a:p>
          <a:p>
            <a:r>
              <a:rPr kumimoji="1" lang="zh-CN" altLang="en-US" sz="2400" dirty="0"/>
              <a:t>                                       履行或接受履行</a:t>
            </a:r>
            <a:r>
              <a:rPr kumimoji="1" lang="en-US" altLang="zh-CN" sz="2400" dirty="0"/>
              <a:t>——</a:t>
            </a:r>
            <a:r>
              <a:rPr kumimoji="1" lang="zh-CN" altLang="en-US" sz="2400" dirty="0"/>
              <a:t>有效</a:t>
            </a:r>
            <a:endParaRPr kumimoji="1" lang="en-US" altLang="zh-CN" sz="2400" dirty="0"/>
          </a:p>
          <a:p>
            <a:r>
              <a:rPr kumimoji="1" lang="zh-CN" altLang="en-US" sz="2400" dirty="0"/>
              <a:t>                                       不追认</a:t>
            </a:r>
            <a:r>
              <a:rPr kumimoji="1" lang="en-US" altLang="zh-CN" sz="2400" dirty="0"/>
              <a:t>——</a:t>
            </a:r>
            <a:r>
              <a:rPr kumimoji="1" lang="zh-CN" altLang="en-US" sz="2400" dirty="0"/>
              <a:t>自始无效</a:t>
            </a:r>
            <a:endParaRPr kumimoji="1" lang="zh-CN" altLang="en-US" sz="2400"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023" y="688769"/>
            <a:ext cx="10428673" cy="5483431"/>
          </a:xfrm>
        </p:spPr>
        <p:txBody>
          <a:bodyPr/>
          <a:lstStyle/>
          <a:p>
            <a:r>
              <a:rPr kumimoji="1" lang="en-US" altLang="zh-CN" sz="2400" dirty="0"/>
              <a:t>504</a:t>
            </a:r>
            <a:r>
              <a:rPr kumimoji="1" lang="zh-CN" altLang="en-US" sz="2400" dirty="0"/>
              <a:t> 法人的法定代表人或者非法人组织的负责人超越权限订立的合同，除相对人知道或者应当知道其超越权限外，该代表行为有效，订立的合同对法人或者非法人组织发生效力。</a:t>
            </a:r>
            <a:endParaRPr kumimoji="1" lang="en-US" altLang="zh-CN" sz="2400" dirty="0"/>
          </a:p>
          <a:p>
            <a:endParaRPr kumimoji="1" lang="en-US" altLang="zh-CN" sz="2400" dirty="0"/>
          </a:p>
          <a:p>
            <a:r>
              <a:rPr kumimoji="1" lang="en-US" altLang="zh-CN" sz="2400" dirty="0"/>
              <a:t>505</a:t>
            </a:r>
            <a:r>
              <a:rPr kumimoji="1" lang="zh-CN" altLang="en-US" sz="2400" dirty="0"/>
              <a:t> 当事人超越经营范围订立的合同的效力，应当依照本法第一编第六章第三节和本编的有关规定确定，不得仅以超越经营范围确认合同无效。</a:t>
            </a:r>
            <a:endParaRPr kumimoji="1" lang="zh-CN" altLang="en-US" sz="2400"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6270" y="985652"/>
            <a:ext cx="10547426" cy="5186548"/>
          </a:xfrm>
        </p:spPr>
        <p:txBody>
          <a:bodyPr/>
          <a:lstStyle/>
          <a:p>
            <a:r>
              <a:rPr kumimoji="1" lang="en-US" altLang="zh-CN" sz="2400" dirty="0"/>
              <a:t>506</a:t>
            </a:r>
            <a:r>
              <a:rPr kumimoji="1" lang="zh-CN" altLang="en-US" sz="2400" dirty="0"/>
              <a:t> 合同中下列免责条款无效：</a:t>
            </a:r>
            <a:endParaRPr kumimoji="1" lang="en-US" altLang="zh-CN" sz="2400" dirty="0"/>
          </a:p>
          <a:p>
            <a:r>
              <a:rPr kumimoji="1" lang="zh-CN" altLang="en-US" sz="2400" dirty="0"/>
              <a:t>（一）造成对方人身损害的；</a:t>
            </a:r>
            <a:endParaRPr kumimoji="1" lang="en-US" altLang="zh-CN" sz="2400" dirty="0"/>
          </a:p>
          <a:p>
            <a:r>
              <a:rPr kumimoji="1" lang="zh-CN" altLang="en-US" sz="2400" dirty="0"/>
              <a:t>（二）因故意或者重大过失造成对方财产损失的。</a:t>
            </a:r>
            <a:endParaRPr kumimoji="1" lang="en-US" altLang="zh-CN" sz="2400" dirty="0"/>
          </a:p>
          <a:p>
            <a:endParaRPr kumimoji="1" lang="en-US" altLang="zh-CN" sz="2400" dirty="0"/>
          </a:p>
          <a:p>
            <a:r>
              <a:rPr kumimoji="1" lang="en-US" altLang="zh-CN" sz="2400" dirty="0"/>
              <a:t>507</a:t>
            </a:r>
            <a:r>
              <a:rPr kumimoji="1" lang="zh-CN" altLang="en-US" sz="2400" dirty="0"/>
              <a:t> 合同不生效、无效被撤销或者终止的，不影响合同中有关解决争议方法的条款的效力。</a:t>
            </a:r>
            <a:endParaRPr kumimoji="1" lang="en-US" altLang="zh-CN" sz="2400" dirty="0"/>
          </a:p>
          <a:p>
            <a:endParaRPr kumimoji="1" lang="en-US" altLang="zh-CN" sz="2400" dirty="0"/>
          </a:p>
          <a:p>
            <a:r>
              <a:rPr kumimoji="1" lang="en-US" altLang="zh-CN" sz="2400" dirty="0"/>
              <a:t>508</a:t>
            </a:r>
            <a:r>
              <a:rPr kumimoji="1" lang="zh-CN" altLang="en-US" sz="2400" dirty="0"/>
              <a:t>本编对合同的效力没有规定的，适用本法第一编第六章的有关规定。</a:t>
            </a:r>
            <a:endParaRPr kumimoji="1" lang="zh-CN" altLang="en-US" sz="24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a:spLocks noGrp="1" noRot="1" noChangeAspect="1" noMove="1" noResize="1" noEditPoints="1" noAdjustHandles="1" noChangeArrowheads="1" noChangeShapeType="1" noTextEdit="1"/>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descr="红色的花&#10;&#10;描述已自动生成"/>
          <p:cNvPicPr>
            <a:picLocks noChangeAspect="1"/>
          </p:cNvPicPr>
          <p:nvPr/>
        </p:nvPicPr>
        <p:blipFill rotWithShape="1">
          <a:blip r:embed="rId1"/>
          <a:srcRect t="15413"/>
          <a:stretch>
            <a:fillRect/>
          </a:stretch>
        </p:blipFill>
        <p:spPr>
          <a:xfrm>
            <a:off x="20" y="10"/>
            <a:ext cx="12191980" cy="6857990"/>
          </a:xfrm>
          <a:prstGeom prst="rect">
            <a:avLst/>
          </a:prstGeom>
        </p:spPr>
      </p:pic>
      <p:sp>
        <p:nvSpPr>
          <p:cNvPr id="28" name="Rectangle 27"/>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pPr>
            <a:r>
              <a:rPr kumimoji="1" lang="zh-CN" altLang="en-US" sz="4800" dirty="0">
                <a:solidFill>
                  <a:schemeClr val="bg1"/>
                </a:solidFill>
              </a:rPr>
              <a:t>第四章</a:t>
            </a:r>
            <a:br>
              <a:rPr kumimoji="1" lang="en-US" altLang="zh-CN" sz="4800" dirty="0">
                <a:solidFill>
                  <a:schemeClr val="bg1"/>
                </a:solidFill>
              </a:rPr>
            </a:br>
            <a:br>
              <a:rPr kumimoji="1" lang="en-US" altLang="zh-CN" sz="4800" dirty="0">
                <a:solidFill>
                  <a:schemeClr val="bg1"/>
                </a:solidFill>
              </a:rPr>
            </a:br>
            <a:r>
              <a:rPr kumimoji="1" lang="zh-CN" altLang="en-US" sz="4800" dirty="0">
                <a:solidFill>
                  <a:schemeClr val="bg1"/>
                </a:solidFill>
              </a:rPr>
              <a:t>合同的保全</a:t>
            </a:r>
            <a:endParaRPr kumimoji="1" lang="zh-CN" altLang="en-US" sz="4800" dirty="0">
              <a:solidFill>
                <a:schemeClr val="bg1"/>
              </a:solidFill>
            </a:endParaRPr>
          </a:p>
        </p:txBody>
      </p:sp>
      <p:sp>
        <p:nvSpPr>
          <p:cNvPr id="30" name="Rectangle 29"/>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679704" y="1703832"/>
            <a:ext cx="10832592" cy="4581144"/>
          </a:xfrm>
        </p:spPr>
        <p:txBody>
          <a:bodyPr/>
          <a:lstStyle/>
          <a:p>
            <a:r>
              <a:rPr kumimoji="1" lang="zh-CN" altLang="en-US" dirty="0"/>
              <a:t>第四章 合同的保全</a:t>
            </a:r>
            <a:endParaRPr kumimoji="1" lang="en-US" altLang="zh-CN" dirty="0"/>
          </a:p>
          <a:p>
            <a:endParaRPr kumimoji="1" lang="en-US" altLang="zh-CN" dirty="0"/>
          </a:p>
          <a:p>
            <a:r>
              <a:rPr kumimoji="1" lang="zh-CN" altLang="en-US" dirty="0"/>
              <a:t>合同的保全是债权人为保障其债权，防止债务人财产</a:t>
            </a:r>
            <a:r>
              <a:rPr kumimoji="1" lang="zh-CN" altLang="en-US" dirty="0">
                <a:solidFill>
                  <a:srgbClr val="00B050"/>
                </a:solidFill>
              </a:rPr>
              <a:t>不当减少</a:t>
            </a:r>
            <a:r>
              <a:rPr kumimoji="1" lang="zh-CN" altLang="en-US" dirty="0"/>
              <a:t>的法律手段。</a:t>
            </a:r>
            <a:endParaRPr kumimoji="1" lang="en-US" altLang="zh-CN" dirty="0"/>
          </a:p>
          <a:p>
            <a:endParaRPr kumimoji="1" lang="en-US" altLang="zh-CN" dirty="0"/>
          </a:p>
          <a:p>
            <a:pPr marL="0" indent="0">
              <a:buNone/>
            </a:pPr>
            <a:r>
              <a:rPr kumimoji="1" lang="zh-CN" altLang="en-US" dirty="0"/>
              <a:t>                                                               应当增加未增加</a:t>
            </a:r>
            <a:endParaRPr kumimoji="1" lang="en-US" altLang="zh-CN" dirty="0"/>
          </a:p>
          <a:p>
            <a:pPr marL="0" indent="0">
              <a:buNone/>
            </a:pPr>
            <a:r>
              <a:rPr kumimoji="1" lang="zh-CN" altLang="en-US" dirty="0"/>
              <a:t>                                                               不应减少而减少</a:t>
            </a:r>
            <a:endParaRPr kumimoji="1" lang="zh-CN" altLang="en-US" dirty="0"/>
          </a:p>
        </p:txBody>
      </p:sp>
      <p:sp>
        <p:nvSpPr>
          <p:cNvPr id="4" name="下箭头 3"/>
          <p:cNvSpPr/>
          <p:nvPr/>
        </p:nvSpPr>
        <p:spPr>
          <a:xfrm>
            <a:off x="9448800" y="3429000"/>
            <a:ext cx="411480" cy="854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5018" y="439387"/>
            <a:ext cx="11150930" cy="6151418"/>
          </a:xfrm>
        </p:spPr>
        <p:txBody>
          <a:bodyPr/>
          <a:lstStyle/>
          <a:p>
            <a:pPr marL="0" indent="0">
              <a:buNone/>
            </a:pPr>
            <a:r>
              <a:rPr kumimoji="1" lang="zh-CN" altLang="en-US" dirty="0"/>
              <a:t>一、债权人代位权</a:t>
            </a:r>
            <a:endParaRPr kumimoji="1" lang="en-US" altLang="zh-CN" dirty="0"/>
          </a:p>
          <a:p>
            <a:pPr marL="0" indent="0">
              <a:buNone/>
            </a:pPr>
            <a:r>
              <a:rPr kumimoji="1" lang="zh-CN" altLang="en-US" dirty="0"/>
              <a:t>（一）概念</a:t>
            </a:r>
            <a:endParaRPr kumimoji="1" lang="en-US" altLang="zh-CN" dirty="0"/>
          </a:p>
          <a:p>
            <a:pPr marL="0" indent="0">
              <a:buNone/>
            </a:pPr>
            <a:endParaRPr kumimoji="1" lang="en-US" altLang="zh-CN" dirty="0"/>
          </a:p>
          <a:p>
            <a:pPr marL="0" indent="0">
              <a:buNone/>
            </a:pPr>
            <a:r>
              <a:rPr kumimoji="1" lang="zh-CN" altLang="en-US" dirty="0"/>
              <a:t>    债权人代位权，是指债务人</a:t>
            </a:r>
            <a:r>
              <a:rPr kumimoji="1" lang="zh-CN" altLang="en-US" dirty="0">
                <a:solidFill>
                  <a:srgbClr val="00B050"/>
                </a:solidFill>
              </a:rPr>
              <a:t>怠于行使</a:t>
            </a:r>
            <a:r>
              <a:rPr kumimoji="1" lang="zh-CN" altLang="en-US" dirty="0"/>
              <a:t>其债权或者与该债权有关的从权利，</a:t>
            </a:r>
            <a:r>
              <a:rPr kumimoji="1" lang="zh-CN" altLang="en-US" dirty="0">
                <a:solidFill>
                  <a:srgbClr val="00B050"/>
                </a:solidFill>
              </a:rPr>
              <a:t>影响到期债权实现的</a:t>
            </a:r>
            <a:r>
              <a:rPr kumimoji="1" lang="zh-CN" altLang="en-US" dirty="0"/>
              <a:t>，债权人为保全自己的债权，</a:t>
            </a:r>
            <a:r>
              <a:rPr kumimoji="1" lang="zh-CN" altLang="en-US" dirty="0">
                <a:solidFill>
                  <a:srgbClr val="00B050"/>
                </a:solidFill>
              </a:rPr>
              <a:t>可以自己的名义</a:t>
            </a:r>
            <a:r>
              <a:rPr kumimoji="1" lang="zh-CN" altLang="en-US" dirty="0"/>
              <a:t>行使债务人对第三人之权利的权利。 </a:t>
            </a:r>
            <a:endParaRPr kumimoji="1" lang="en-US" altLang="zh-CN"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21024" y="174812"/>
            <a:ext cx="11940988" cy="6683188"/>
          </a:xfrm>
        </p:spPr>
        <p:txBody>
          <a:bodyPr/>
          <a:lstStyle/>
          <a:p>
            <a:r>
              <a:rPr kumimoji="1" lang="zh-CN" altLang="en-US" dirty="0"/>
              <a:t>第五百三十五条　因债务人怠于行使其债权或者与该债权有关的从权利，影响债权人的到期债权实现的，债权人可以向人民法院请求以自己的名义代位行使债务人对相对人的权利，但是该权利专属于债务人自身的除外。</a:t>
            </a:r>
            <a:endParaRPr kumimoji="1" lang="zh-CN" altLang="en-US" dirty="0"/>
          </a:p>
          <a:p>
            <a:r>
              <a:rPr kumimoji="1" lang="zh-CN" altLang="en-US" dirty="0"/>
              <a:t>代位权的行使范围以债权人的到期债权为限。债权人行使代位权的必要费用，由债务人负担。</a:t>
            </a:r>
            <a:endParaRPr kumimoji="1" lang="zh-CN" altLang="en-US" dirty="0"/>
          </a:p>
          <a:p>
            <a:r>
              <a:rPr kumimoji="1" lang="zh-CN" altLang="en-US" dirty="0"/>
              <a:t>相对人对债务人的抗辩，可以向债权人主张。</a:t>
            </a:r>
            <a:endParaRPr kumimoji="1" lang="zh-CN" altLang="en-US" dirty="0"/>
          </a:p>
          <a:p>
            <a:r>
              <a:rPr kumimoji="1" lang="zh-CN" altLang="en-US" dirty="0"/>
              <a:t>第五百三十六条　债权人的债权到期前，债务人的债权或者与该债权有关的从权利存在诉讼时效期间即将届满或者未及时申报破产债权等情形，影响债权人的债权实现的，债权人可以代位向债务人的相对人请求其向债务人履行、向破产管理人申报或者作出其他必要的行为。</a:t>
            </a:r>
            <a:endParaRPr kumimoji="1" lang="zh-CN" altLang="en-US" dirty="0"/>
          </a:p>
          <a:p>
            <a:r>
              <a:rPr kumimoji="1" lang="zh-CN" altLang="en-US" dirty="0"/>
              <a:t>第五百三十七条　人民法院认定代位权成立的，由债务人的相对人向债权人履行义务，债权人接受履行后，债权人与债务人、债务人与相对人之间相应的权利义务终止。债务人对相对人的债权或者与该债权有关的从权利被采取保全、执行措施，或者债务人破产的，依照相关法律的规定处理。</a:t>
            </a:r>
            <a:endParaRPr kumimoji="1" lang="zh-CN" alt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6615" y="259080"/>
            <a:ext cx="11247120" cy="6339840"/>
          </a:xfrm>
        </p:spPr>
        <p:txBody>
          <a:bodyPr/>
          <a:lstStyle/>
          <a:p>
            <a:pPr marL="0" indent="0">
              <a:buNone/>
            </a:pPr>
            <a:r>
              <a:rPr kumimoji="1" lang="zh-CN" altLang="en-US" sz="2400" dirty="0"/>
              <a:t>民法典 </a:t>
            </a:r>
            <a:r>
              <a:rPr kumimoji="1" lang="en-US" altLang="zh-CN" sz="2400" dirty="0"/>
              <a:t>535</a:t>
            </a:r>
            <a:r>
              <a:rPr kumimoji="1" lang="zh-CN" altLang="en-US" sz="2400" dirty="0"/>
              <a:t>条：</a:t>
            </a:r>
            <a:endParaRPr kumimoji="1" lang="en-US" altLang="zh-CN" sz="2400" dirty="0"/>
          </a:p>
          <a:p>
            <a:pPr marL="0" indent="0">
              <a:buNone/>
            </a:pPr>
            <a:r>
              <a:rPr kumimoji="1" lang="zh-CN" altLang="en-US" sz="2400" dirty="0"/>
              <a:t>    因债务人怠于行使其债权或者与该债权有关的从权利，</a:t>
            </a:r>
            <a:r>
              <a:rPr kumimoji="1" lang="zh-CN" altLang="en-US" sz="2400" dirty="0">
                <a:solidFill>
                  <a:srgbClr val="00B050"/>
                </a:solidFill>
              </a:rPr>
              <a:t>影响债权人的到期债权实现的</a:t>
            </a:r>
            <a:r>
              <a:rPr kumimoji="1" lang="zh-CN" altLang="en-US" sz="2400" dirty="0"/>
              <a:t>，债权人可以向人民法院请求以自己的名义代位行使债务人对相对人的权利，但是该权利属于债务人自身的除外。</a:t>
            </a:r>
            <a:endParaRPr kumimoji="1" lang="en-US" altLang="zh-CN" sz="2400" dirty="0"/>
          </a:p>
          <a:p>
            <a:pPr marL="0" indent="0">
              <a:buNone/>
            </a:pPr>
            <a:r>
              <a:rPr kumimoji="1" lang="zh-CN" altLang="en-US" sz="2400" dirty="0"/>
              <a:t>    代信权的行使范围以债权人的到期债权为限。债权人行使代位权的费用，由债务人负担。</a:t>
            </a:r>
            <a:endParaRPr kumimoji="1" lang="en-US" altLang="zh-CN" sz="2400" dirty="0"/>
          </a:p>
          <a:p>
            <a:pPr marL="0" indent="0">
              <a:buNone/>
            </a:pPr>
            <a:r>
              <a:rPr kumimoji="1" lang="zh-CN" altLang="en-US" sz="2400" dirty="0"/>
              <a:t>    相对人对债务人的抗辩，可以向债权人主张。</a:t>
            </a:r>
            <a:endParaRPr kumimoji="1" lang="en-US" altLang="zh-CN" sz="2400" dirty="0"/>
          </a:p>
          <a:p>
            <a:pPr marL="0" indent="0">
              <a:buNone/>
            </a:pPr>
            <a:r>
              <a:rPr kumimoji="1" lang="en-US" altLang="zh-CN" sz="2400" dirty="0"/>
              <a:t>《</a:t>
            </a:r>
            <a:r>
              <a:rPr kumimoji="1" lang="zh-CN" altLang="en-US" sz="2400" dirty="0"/>
              <a:t>合同法</a:t>
            </a:r>
            <a:r>
              <a:rPr kumimoji="1" lang="en-US" altLang="zh-CN" sz="2400" dirty="0"/>
              <a:t>》</a:t>
            </a:r>
            <a:r>
              <a:rPr kumimoji="1" lang="zh-CN" altLang="en-US" sz="2400" dirty="0"/>
              <a:t>第</a:t>
            </a:r>
            <a:r>
              <a:rPr kumimoji="1" lang="en-US" altLang="zh-CN" sz="2400" dirty="0"/>
              <a:t>73</a:t>
            </a:r>
            <a:r>
              <a:rPr kumimoji="1" lang="zh-CN" altLang="en-US" sz="2400" dirty="0"/>
              <a:t>条： </a:t>
            </a:r>
            <a:endParaRPr kumimoji="1" lang="en-US" altLang="zh-CN" sz="2400" dirty="0"/>
          </a:p>
          <a:p>
            <a:pPr marL="0" indent="0">
              <a:buNone/>
            </a:pPr>
            <a:r>
              <a:rPr kumimoji="1" lang="zh-CN" altLang="en-US" sz="2400" dirty="0"/>
              <a:t>第</a:t>
            </a:r>
            <a:r>
              <a:rPr kumimoji="1" lang="en-US" altLang="zh-CN" sz="2400" dirty="0"/>
              <a:t>73</a:t>
            </a:r>
            <a:r>
              <a:rPr kumimoji="1" lang="zh-CN" altLang="en-US" sz="2400" dirty="0"/>
              <a:t>条　因债务人怠于行使其到期债权，</a:t>
            </a:r>
            <a:r>
              <a:rPr kumimoji="1" lang="zh-CN" altLang="en-US" sz="2400" dirty="0">
                <a:solidFill>
                  <a:srgbClr val="00B050"/>
                </a:solidFill>
              </a:rPr>
              <a:t>对债权人造成损害的</a:t>
            </a:r>
            <a:r>
              <a:rPr kumimoji="1" lang="zh-CN" altLang="en-US" sz="2400" dirty="0"/>
              <a:t>，债权人可以向人民法院请求以自己的名义代位行使债务人的债权，但该债权专属于债务人自身的除外。</a:t>
            </a:r>
            <a:endParaRPr kumimoji="1" lang="zh-CN" altLang="en-US" sz="2400" dirty="0"/>
          </a:p>
          <a:p>
            <a:pPr marL="0" indent="0">
              <a:buNone/>
            </a:pPr>
            <a:r>
              <a:rPr kumimoji="1" lang="zh-CN" altLang="en-US" sz="2400" dirty="0"/>
              <a:t>代位权的行使范围以债权人的债权为限。债权人行使代位权的必要费用，由债务人负担。</a:t>
            </a:r>
            <a:endParaRPr kumimoji="1" lang="zh-CN" altLang="en-US" sz="2400" dirty="0"/>
          </a:p>
          <a:p>
            <a:endParaRPr kumimoji="1"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p:cNvSpPr>
            <a:spLocks noGrp="1" noRot="1" noChangeAspect="1" noMove="1" noResize="1" noEditPoints="1" noAdjustHandles="1" noChangeArrowheads="1" noChangeShapeType="1" noTextEdit="1"/>
          </p:cNvSpPr>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p:cNvSpPr>
            <a:spLocks noGrp="1" noRot="1" noChangeAspect="1" noMove="1" noResize="1" noEditPoints="1" noAdjustHandles="1" noChangeArrowheads="1" noChangeShapeType="1" noTextEdit="1"/>
          </p:cNvSpPr>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a:spLocks noGrp="1" noRot="1" noChangeAspect="1" noMove="1" noResize="1" noEditPoints="1" noAdjustHandles="1" noChangeArrowheads="1" noChangeShapeType="1" noTextEdit="1"/>
          </p:cNvSpPr>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p:cNvSpPr>
            <a:spLocks noGrp="1"/>
          </p:cNvSpPr>
          <p:nvPr>
            <p:ph idx="1"/>
          </p:nvPr>
        </p:nvSpPr>
        <p:spPr>
          <a:xfrm>
            <a:off x="838200" y="792480"/>
            <a:ext cx="10515600" cy="5379720"/>
          </a:xfrm>
        </p:spPr>
        <p:txBody>
          <a:bodyPr>
            <a:normAutofit/>
          </a:bodyPr>
          <a:lstStyle/>
          <a:p>
            <a:r>
              <a:rPr kumimoji="1" lang="zh-CN" altLang="en-US" sz="2400" dirty="0"/>
              <a:t>（二）有偿合同与无偿合同</a:t>
            </a:r>
            <a:r>
              <a:rPr kumimoji="1" lang="en-US" altLang="zh-CN" sz="2400" dirty="0"/>
              <a:t>——</a:t>
            </a:r>
            <a:r>
              <a:rPr kumimoji="1" lang="zh-CN" altLang="en-US" sz="2400" dirty="0"/>
              <a:t>以当事人是否因给付而取得对价为标准</a:t>
            </a:r>
            <a:endParaRPr kumimoji="1" lang="en-US" altLang="zh-CN" sz="2400" dirty="0"/>
          </a:p>
          <a:p>
            <a:r>
              <a:rPr kumimoji="1" lang="en-US" altLang="zh-CN" sz="2400" dirty="0"/>
              <a:t>1.</a:t>
            </a:r>
            <a:r>
              <a:rPr kumimoji="1" lang="zh-CN" altLang="en-US" sz="2400" dirty="0"/>
              <a:t> 定义 </a:t>
            </a:r>
            <a:endParaRPr kumimoji="1" lang="en-US" altLang="zh-CN" sz="2400" dirty="0"/>
          </a:p>
          <a:p>
            <a:r>
              <a:rPr kumimoji="1" lang="zh-CN" altLang="en-US" sz="2400" dirty="0"/>
              <a:t>有偿合同，指双方当事人在从合同的缔结到债务的履行过程中均作出相互具有对价性质的付出（并不限于财产的给付，也包含劳务、事务等）的合同。</a:t>
            </a:r>
            <a:endParaRPr kumimoji="1" lang="en-US" altLang="zh-CN" sz="2400" dirty="0"/>
          </a:p>
          <a:p>
            <a:r>
              <a:rPr kumimoji="1" lang="zh-CN" altLang="en-US" sz="2400" dirty="0"/>
              <a:t>无偿合同，指双方当事人中只有一方当事人作出给付。</a:t>
            </a:r>
            <a:endParaRPr kumimoji="1" lang="en-US" altLang="zh-CN" sz="2400" dirty="0"/>
          </a:p>
          <a:p>
            <a:endParaRPr kumimoji="1" lang="en-US" altLang="zh-CN" sz="2400" dirty="0"/>
          </a:p>
          <a:p>
            <a:r>
              <a:rPr kumimoji="1" lang="zh-CN" altLang="en-US" sz="2400" dirty="0"/>
              <a:t>注：对有偿性的理解应从整体把握。</a:t>
            </a:r>
            <a:endParaRPr kumimoji="1" lang="zh-CN" altLang="en-US" sz="2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3881" y="670561"/>
            <a:ext cx="11308080" cy="5775960"/>
          </a:xfrm>
        </p:spPr>
        <p:txBody>
          <a:bodyPr/>
          <a:lstStyle/>
          <a:p>
            <a:pPr marL="0" indent="0">
              <a:buNone/>
            </a:pPr>
            <a:r>
              <a:rPr kumimoji="1" lang="zh-CN" altLang="en-US" dirty="0"/>
              <a:t>（二）可以代位行使的债务人对相对人权利的范围</a:t>
            </a:r>
            <a:endParaRPr kumimoji="1" lang="en-US" altLang="zh-CN" dirty="0"/>
          </a:p>
          <a:p>
            <a:pPr marL="0" indent="0">
              <a:buNone/>
            </a:pPr>
            <a:endParaRPr kumimoji="1" lang="en-US" altLang="zh-CN" dirty="0"/>
          </a:p>
          <a:p>
            <a:pPr marL="0" indent="0">
              <a:buNone/>
            </a:pPr>
            <a:r>
              <a:rPr kumimoji="1" lang="zh-CN" altLang="en-US" dirty="0"/>
              <a:t>两种立法例：</a:t>
            </a:r>
            <a:endParaRPr kumimoji="1" lang="en-US" altLang="zh-CN" dirty="0"/>
          </a:p>
          <a:p>
            <a:pPr marL="0" indent="0">
              <a:buNone/>
            </a:pPr>
            <a:r>
              <a:rPr kumimoji="1" lang="zh-CN" altLang="en-US" dirty="0"/>
              <a:t>       我国                                             法、日、</a:t>
            </a:r>
            <a:r>
              <a:rPr kumimoji="1" lang="zh-CN" altLang="en-US" dirty="0">
                <a:solidFill>
                  <a:srgbClr val="00B050"/>
                </a:solidFill>
              </a:rPr>
              <a:t>我台</a:t>
            </a:r>
            <a:endParaRPr kumimoji="1" lang="en-US" altLang="zh-CN" dirty="0">
              <a:solidFill>
                <a:srgbClr val="00B050"/>
              </a:solidFill>
            </a:endParaRPr>
          </a:p>
          <a:p>
            <a:pPr marL="0" indent="0">
              <a:buNone/>
            </a:pPr>
            <a:endParaRPr kumimoji="1" lang="en-US" altLang="zh-CN" dirty="0"/>
          </a:p>
          <a:p>
            <a:pPr marL="0" indent="0">
              <a:buNone/>
            </a:pPr>
            <a:r>
              <a:rPr kumimoji="1" lang="zh-CN" altLang="en-US" dirty="0"/>
              <a:t>“直接要 ”                                        权利</a:t>
            </a:r>
            <a:r>
              <a:rPr kumimoji="1" lang="en-US" altLang="zh-CN" dirty="0"/>
              <a:t>+</a:t>
            </a:r>
            <a:r>
              <a:rPr kumimoji="1" lang="zh-CN" altLang="en-US" dirty="0"/>
              <a:t>入库规则</a:t>
            </a:r>
            <a:endParaRPr kumimoji="1" lang="en-US" altLang="zh-CN" dirty="0"/>
          </a:p>
          <a:p>
            <a:pPr marL="0" indent="0">
              <a:buNone/>
            </a:pPr>
            <a:endParaRPr kumimoji="1" lang="en-US" altLang="zh-CN" dirty="0"/>
          </a:p>
          <a:p>
            <a:pPr marL="0" indent="0">
              <a:buNone/>
            </a:pPr>
            <a:r>
              <a:rPr kumimoji="1" lang="zh-CN" altLang="en-US" dirty="0"/>
              <a:t>原则非入库规则</a:t>
            </a:r>
            <a:r>
              <a:rPr kumimoji="1" lang="en-US" altLang="zh-CN" dirty="0"/>
              <a:t>+</a:t>
            </a:r>
            <a:r>
              <a:rPr kumimoji="1" lang="zh-CN" altLang="en-US" dirty="0"/>
              <a:t>债权及从权利          排除不得作为代位权标的的权利                                     </a:t>
            </a:r>
            <a:endParaRPr kumimoji="1" lang="en-US" altLang="zh-CN" dirty="0"/>
          </a:p>
          <a:p>
            <a:pPr marL="0" indent="0">
              <a:buNone/>
            </a:pPr>
            <a:endParaRPr kumimoji="1" lang="en-US" altLang="zh-CN" dirty="0"/>
          </a:p>
          <a:p>
            <a:pPr marL="0" indent="0">
              <a:buNone/>
            </a:pPr>
            <a:r>
              <a:rPr kumimoji="1" lang="zh-CN" altLang="en-US" dirty="0"/>
              <a:t>解释债权及从权利范围</a:t>
            </a:r>
            <a:endParaRPr kumimoji="1" lang="en-US" altLang="zh-CN" dirty="0"/>
          </a:p>
        </p:txBody>
      </p:sp>
      <p:sp>
        <p:nvSpPr>
          <p:cNvPr id="6" name="下箭头 5"/>
          <p:cNvSpPr/>
          <p:nvPr/>
        </p:nvSpPr>
        <p:spPr>
          <a:xfrm>
            <a:off x="1645920" y="2956560"/>
            <a:ext cx="396240" cy="594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p:cNvSpPr/>
          <p:nvPr/>
        </p:nvSpPr>
        <p:spPr>
          <a:xfrm>
            <a:off x="8336280" y="4046220"/>
            <a:ext cx="396240" cy="75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下箭头 7"/>
          <p:cNvSpPr/>
          <p:nvPr/>
        </p:nvSpPr>
        <p:spPr>
          <a:xfrm>
            <a:off x="1645920" y="4046220"/>
            <a:ext cx="396240" cy="594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下箭头 8"/>
          <p:cNvSpPr/>
          <p:nvPr/>
        </p:nvSpPr>
        <p:spPr>
          <a:xfrm>
            <a:off x="8336280" y="2964180"/>
            <a:ext cx="396240" cy="594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下箭头 9"/>
          <p:cNvSpPr/>
          <p:nvPr/>
        </p:nvSpPr>
        <p:spPr>
          <a:xfrm>
            <a:off x="1645920" y="5257800"/>
            <a:ext cx="396240" cy="594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954380" y="356259"/>
            <a:ext cx="11045635" cy="6145481"/>
          </a:xfrm>
          <a:prstGeom prst="rect">
            <a:avLst/>
          </a:prstGeom>
        </p:spPr>
        <p:txBody>
          <a:bodyPr lIns="109728" tIns="109728" rIns="109728" bIns="91440"/>
          <a:lstStyle>
            <a:lvl1pPr marL="228600" indent="-228600" algn="l" defTabSz="914400" rtl="0" eaLnBrk="1" latinLnBrk="0" hangingPunct="1">
              <a:lnSpc>
                <a:spcPct val="110000"/>
              </a:lnSpc>
              <a:spcBef>
                <a:spcPts val="1000"/>
              </a:spcBef>
              <a:buFont typeface="Arial" panose="020B0604020202020204" pitchFamily="34" charset="0"/>
              <a:buChar char="•"/>
              <a:defRPr sz="2600" kern="1200" spc="14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200" kern="1200" spc="14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spc="14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spc="14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spc="14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en-US" altLang="zh-CN" dirty="0"/>
          </a:p>
          <a:p>
            <a:pPr marL="0" indent="0">
              <a:buFont typeface="Arial" panose="020B0604020202020204" pitchFamily="34" charset="0"/>
              <a:buNone/>
            </a:pPr>
            <a:r>
              <a:rPr kumimoji="1" lang="zh-CN" altLang="en-US" sz="2800" dirty="0">
                <a:solidFill>
                  <a:srgbClr val="00B050"/>
                </a:solidFill>
              </a:rPr>
              <a:t> 债权</a:t>
            </a:r>
            <a:r>
              <a:rPr kumimoji="1" lang="zh-CN" altLang="en-US" sz="2800" dirty="0"/>
              <a:t>或者与该债权有关的</a:t>
            </a:r>
            <a:r>
              <a:rPr kumimoji="1" lang="zh-CN" altLang="en-US" sz="2800" dirty="0">
                <a:solidFill>
                  <a:srgbClr val="00B050"/>
                </a:solidFill>
              </a:rPr>
              <a:t>从权利                   抵押权</a:t>
            </a:r>
            <a:endParaRPr kumimoji="1" lang="en-US" altLang="zh-CN" dirty="0">
              <a:solidFill>
                <a:srgbClr val="00B050"/>
              </a:solidFill>
            </a:endParaRPr>
          </a:p>
          <a:p>
            <a:pPr marL="0" indent="0">
              <a:buFont typeface="Arial" panose="020B0604020202020204" pitchFamily="34" charset="0"/>
              <a:buNone/>
            </a:pPr>
            <a:r>
              <a:rPr kumimoji="1" lang="zh-CN" altLang="en-US" dirty="0"/>
              <a:t>                                                   担保物权   质权 （成立之后）</a:t>
            </a:r>
            <a:endParaRPr kumimoji="1" lang="en-US" altLang="zh-CN" dirty="0"/>
          </a:p>
          <a:p>
            <a:pPr marL="0" indent="0">
              <a:buFont typeface="Arial" panose="020B0604020202020204" pitchFamily="34" charset="0"/>
              <a:buNone/>
            </a:pPr>
            <a:r>
              <a:rPr kumimoji="1" lang="zh-CN" altLang="en-US" dirty="0"/>
              <a:t>                                     担保权                    留置权（成立之后）</a:t>
            </a:r>
            <a:endParaRPr kumimoji="1" lang="en-US" altLang="zh-CN" dirty="0"/>
          </a:p>
          <a:p>
            <a:pPr marL="0" indent="0">
              <a:buFont typeface="Arial" panose="020B0604020202020204" pitchFamily="34" charset="0"/>
              <a:buNone/>
            </a:pPr>
            <a:r>
              <a:rPr kumimoji="1" lang="zh-CN" altLang="en-US" dirty="0"/>
              <a:t>                                                   保证</a:t>
            </a:r>
            <a:endParaRPr kumimoji="1" lang="en-US" altLang="zh-CN" dirty="0"/>
          </a:p>
          <a:p>
            <a:pPr marL="0" indent="0">
              <a:buFont typeface="Arial" panose="020B0604020202020204" pitchFamily="34" charset="0"/>
              <a:buNone/>
            </a:pPr>
            <a:r>
              <a:rPr kumimoji="1" lang="zh-CN" altLang="en-US" dirty="0"/>
              <a:t>    哪些权利是可以代位行使的？</a:t>
            </a:r>
            <a:endParaRPr kumimoji="1" lang="en-US" altLang="zh-CN" dirty="0"/>
          </a:p>
          <a:p>
            <a:pPr marL="0" indent="0">
              <a:buFont typeface="Arial" panose="020B0604020202020204" pitchFamily="34" charset="0"/>
              <a:buNone/>
            </a:pPr>
            <a:r>
              <a:rPr kumimoji="1" lang="zh-CN" altLang="en-US" sz="2000" dirty="0"/>
              <a:t>    金钱债权？</a:t>
            </a:r>
            <a:endParaRPr kumimoji="1" lang="en-US" altLang="zh-CN" sz="2000" dirty="0"/>
          </a:p>
          <a:p>
            <a:pPr marL="0" indent="0">
              <a:buFont typeface="Arial" panose="020B0604020202020204" pitchFamily="34" charset="0"/>
              <a:buNone/>
            </a:pPr>
            <a:r>
              <a:rPr kumimoji="1" lang="zh-CN" altLang="en-US" sz="2000" dirty="0"/>
              <a:t>    货物债权？</a:t>
            </a:r>
            <a:endParaRPr kumimoji="1" lang="en-US" altLang="zh-CN" sz="2000" dirty="0"/>
          </a:p>
          <a:p>
            <a:pPr marL="0" indent="0">
              <a:buFont typeface="Arial" panose="020B0604020202020204" pitchFamily="34" charset="0"/>
              <a:buNone/>
            </a:pPr>
            <a:r>
              <a:rPr kumimoji="1" lang="zh-CN" altLang="en-US" sz="2000" dirty="0"/>
              <a:t>    可否类推物上请求权？</a:t>
            </a:r>
            <a:endParaRPr kumimoji="1" lang="en-US" altLang="zh-CN" sz="2000" dirty="0"/>
          </a:p>
          <a:p>
            <a:pPr marL="0" indent="0">
              <a:buFont typeface="Arial" panose="020B0604020202020204" pitchFamily="34" charset="0"/>
              <a:buNone/>
            </a:pPr>
            <a:r>
              <a:rPr kumimoji="1" lang="zh-CN" altLang="en-US" sz="2000" dirty="0"/>
              <a:t>    抗辩权？</a:t>
            </a:r>
            <a:endParaRPr kumimoji="1" lang="en-US" altLang="zh-CN" sz="2000" dirty="0"/>
          </a:p>
          <a:p>
            <a:pPr marL="0" indent="0">
              <a:buFont typeface="Arial" panose="020B0604020202020204" pitchFamily="34" charset="0"/>
              <a:buNone/>
            </a:pPr>
            <a:r>
              <a:rPr kumimoji="1" lang="zh-CN" altLang="en-US" sz="2000" dirty="0"/>
              <a:t>    形成权？</a:t>
            </a:r>
            <a:endParaRPr kumimoji="1" lang="en-US" altLang="zh-CN" sz="2000" dirty="0"/>
          </a:p>
          <a:p>
            <a:pPr marL="0" indent="0">
              <a:buFont typeface="Arial" panose="020B0604020202020204" pitchFamily="34" charset="0"/>
              <a:buNone/>
            </a:pPr>
            <a:r>
              <a:rPr kumimoji="1" lang="zh-CN" altLang="en-US" sz="2000" dirty="0"/>
              <a:t>    支配权？</a:t>
            </a:r>
            <a:endParaRPr kumimoji="1" lang="en-US" altLang="zh-CN" sz="2000" dirty="0"/>
          </a:p>
        </p:txBody>
      </p:sp>
      <p:sp>
        <p:nvSpPr>
          <p:cNvPr id="6" name="左大括号 5"/>
          <p:cNvSpPr/>
          <p:nvPr/>
        </p:nvSpPr>
        <p:spPr>
          <a:xfrm>
            <a:off x="6484520" y="1752006"/>
            <a:ext cx="380010" cy="1295994"/>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7" name="下箭头 6"/>
          <p:cNvSpPr/>
          <p:nvPr/>
        </p:nvSpPr>
        <p:spPr>
          <a:xfrm>
            <a:off x="5595970" y="1513292"/>
            <a:ext cx="500030" cy="749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左大括号 7"/>
          <p:cNvSpPr/>
          <p:nvPr/>
        </p:nvSpPr>
        <p:spPr>
          <a:xfrm>
            <a:off x="8283732" y="1240199"/>
            <a:ext cx="380010" cy="1295994"/>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0100" y="660400"/>
            <a:ext cx="10483596" cy="5511800"/>
          </a:xfrm>
        </p:spPr>
        <p:txBody>
          <a:bodyPr/>
          <a:lstStyle/>
          <a:p>
            <a:r>
              <a:rPr kumimoji="1" lang="zh-CN" altLang="en-US" dirty="0"/>
              <a:t>有学者认为（韩世远）：</a:t>
            </a:r>
            <a:endParaRPr kumimoji="1" lang="en-US" altLang="zh-CN" dirty="0"/>
          </a:p>
          <a:p>
            <a:r>
              <a:rPr kumimoji="1" lang="zh-CN" altLang="en-US" dirty="0"/>
              <a:t>可以代位行使的债务人对相对人的权利：</a:t>
            </a:r>
            <a:endParaRPr kumimoji="1" lang="en-US" altLang="zh-CN" dirty="0"/>
          </a:p>
          <a:p>
            <a:r>
              <a:rPr kumimoji="1" lang="zh-CN" altLang="en-US" dirty="0"/>
              <a:t>（</a:t>
            </a:r>
            <a:r>
              <a:rPr kumimoji="1" lang="en-US" altLang="zh-CN" dirty="0"/>
              <a:t>1</a:t>
            </a:r>
            <a:r>
              <a:rPr kumimoji="1" lang="zh-CN" altLang="en-US" dirty="0"/>
              <a:t>）支配权</a:t>
            </a:r>
            <a:r>
              <a:rPr kumimoji="1" lang="en-US" altLang="zh-CN" dirty="0"/>
              <a:t>——</a:t>
            </a:r>
            <a:r>
              <a:rPr kumimoji="1" lang="zh-CN" altLang="en-US" dirty="0"/>
              <a:t>物权</a:t>
            </a:r>
            <a:endParaRPr kumimoji="1" lang="en-US" altLang="zh-CN" dirty="0"/>
          </a:p>
          <a:p>
            <a:r>
              <a:rPr kumimoji="1" lang="zh-CN" altLang="en-US" dirty="0"/>
              <a:t>（</a:t>
            </a:r>
            <a:r>
              <a:rPr kumimoji="1" lang="en-US" altLang="zh-CN" dirty="0"/>
              <a:t>2</a:t>
            </a:r>
            <a:r>
              <a:rPr kumimoji="1" lang="zh-CN" altLang="en-US" dirty="0"/>
              <a:t>）请求权</a:t>
            </a:r>
            <a:r>
              <a:rPr kumimoji="1" lang="en-US" altLang="zh-CN" dirty="0"/>
              <a:t>——</a:t>
            </a:r>
            <a:r>
              <a:rPr kumimoji="1" lang="zh-CN" altLang="en-US" dirty="0"/>
              <a:t>债权请求权、物权请求权、登记请求权。。。</a:t>
            </a:r>
            <a:endParaRPr kumimoji="1" lang="en-US" altLang="zh-CN" dirty="0"/>
          </a:p>
          <a:p>
            <a:r>
              <a:rPr kumimoji="1" lang="zh-CN" altLang="en-US" dirty="0"/>
              <a:t>（</a:t>
            </a:r>
            <a:r>
              <a:rPr kumimoji="1" lang="en-US" altLang="zh-CN" dirty="0"/>
              <a:t>3</a:t>
            </a:r>
            <a:r>
              <a:rPr kumimoji="1" lang="zh-CN" altLang="en-US" dirty="0"/>
              <a:t>）形成权</a:t>
            </a:r>
            <a:r>
              <a:rPr kumimoji="1" lang="en-US" altLang="zh-CN" dirty="0"/>
              <a:t>——</a:t>
            </a:r>
            <a:r>
              <a:rPr kumimoji="1" lang="zh-CN" altLang="en-US" dirty="0"/>
              <a:t>解除权、撤销权、抵销权、选择权。。。</a:t>
            </a:r>
            <a:endParaRPr kumimoji="1" lang="en-US" altLang="zh-CN" dirty="0"/>
          </a:p>
          <a:p>
            <a:r>
              <a:rPr kumimoji="1" lang="zh-CN" altLang="en-US" dirty="0"/>
              <a:t>（</a:t>
            </a:r>
            <a:r>
              <a:rPr kumimoji="1" lang="en-US" altLang="zh-CN" dirty="0"/>
              <a:t>4</a:t>
            </a:r>
            <a:r>
              <a:rPr kumimoji="1" lang="zh-CN" altLang="en-US" dirty="0"/>
              <a:t>）其他权利</a:t>
            </a:r>
            <a:r>
              <a:rPr kumimoji="1" lang="en-US" altLang="zh-CN" dirty="0"/>
              <a:t>——</a:t>
            </a:r>
            <a:r>
              <a:rPr kumimoji="1" lang="zh-CN" altLang="en-US" dirty="0"/>
              <a:t>债权人代位权、债权人撤销权。。。</a:t>
            </a:r>
            <a:endParaRPr kumimoji="1" lang="en-US" altLang="zh-CN" dirty="0"/>
          </a:p>
          <a:p>
            <a:r>
              <a:rPr kumimoji="1" lang="zh-CN" altLang="en-US" dirty="0"/>
              <a:t>（</a:t>
            </a:r>
            <a:r>
              <a:rPr kumimoji="1" lang="en-US" altLang="zh-CN" dirty="0"/>
              <a:t>5</a:t>
            </a:r>
            <a:r>
              <a:rPr kumimoji="1" lang="zh-CN" altLang="en-US" dirty="0"/>
              <a:t>）代位提起诉讼</a:t>
            </a:r>
            <a:endParaRPr kumimoji="1" lang="en-US" altLang="zh-CN" dirty="0"/>
          </a:p>
          <a:p>
            <a:endParaRPr kumimoji="1" lang="en-US" altLang="zh-CN" dirty="0"/>
          </a:p>
          <a:p>
            <a:r>
              <a:rPr kumimoji="1" lang="zh-CN" altLang="en-US" dirty="0"/>
              <a:t> </a:t>
            </a:r>
            <a:endParaRPr kumimoji="1" lang="zh-CN" alt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1920" y="121920"/>
            <a:ext cx="11902440" cy="6598920"/>
          </a:xfrm>
        </p:spPr>
        <p:txBody>
          <a:bodyPr/>
          <a:lstStyle/>
          <a:p>
            <a:pPr marL="0" indent="0">
              <a:buNone/>
            </a:pPr>
            <a:endParaRPr kumimoji="1" lang="en-US" altLang="zh-CN" dirty="0"/>
          </a:p>
          <a:p>
            <a:pPr marL="0" indent="0">
              <a:buNone/>
            </a:pPr>
            <a:endParaRPr kumimoji="1" lang="en-US" altLang="zh-CN" dirty="0"/>
          </a:p>
          <a:p>
            <a:pPr marL="0" indent="0">
              <a:buNone/>
            </a:pPr>
            <a:r>
              <a:rPr kumimoji="1" lang="zh-CN" altLang="en-US" dirty="0"/>
              <a:t>                          非财产权：如婚姻撤销权、离婚请求权、亲权等</a:t>
            </a:r>
            <a:endParaRPr kumimoji="1" lang="en-US" altLang="zh-CN" dirty="0"/>
          </a:p>
          <a:p>
            <a:pPr marL="0" indent="0">
              <a:buNone/>
            </a:pPr>
            <a:r>
              <a:rPr kumimoji="1" lang="zh-CN" altLang="en-US" dirty="0"/>
              <a:t>不能代位之权利     行使专属权：如非财产损害赔偿请求权、扶养请求权</a:t>
            </a:r>
            <a:endParaRPr kumimoji="1" lang="en-US" altLang="zh-CN" dirty="0"/>
          </a:p>
          <a:p>
            <a:pPr marL="0" indent="0">
              <a:buNone/>
            </a:pPr>
            <a:r>
              <a:rPr kumimoji="1" lang="zh-CN" altLang="en-US" dirty="0"/>
              <a:t>  （邱聪智观点）   性质上不得行使：提起上诉、抗告、声明异议</a:t>
            </a:r>
            <a:endParaRPr kumimoji="1" lang="en-US" altLang="zh-CN" dirty="0"/>
          </a:p>
          <a:p>
            <a:pPr marL="0" indent="0">
              <a:buNone/>
            </a:pPr>
            <a:r>
              <a:rPr kumimoji="1" lang="zh-CN" altLang="en-US" sz="2000" dirty="0"/>
              <a:t>                                                                       实体法：退休金、抚恤金、不融通物</a:t>
            </a:r>
            <a:endParaRPr kumimoji="1" lang="en-US" altLang="zh-CN" sz="2000" dirty="0"/>
          </a:p>
          <a:p>
            <a:pPr marL="0" indent="0">
              <a:buNone/>
            </a:pPr>
            <a:r>
              <a:rPr kumimoji="1" lang="zh-CN" altLang="en-US" dirty="0"/>
              <a:t>                          禁止查封让与之权利    </a:t>
            </a:r>
            <a:r>
              <a:rPr kumimoji="1" lang="zh-CN" altLang="en-US" sz="2000" dirty="0"/>
              <a:t>不作为债权、劳务债权等</a:t>
            </a:r>
            <a:endParaRPr kumimoji="1" lang="en-US" altLang="zh-CN" sz="2000" dirty="0"/>
          </a:p>
          <a:p>
            <a:pPr marL="0" indent="0">
              <a:buNone/>
            </a:pPr>
            <a:r>
              <a:rPr kumimoji="1" lang="zh-CN" altLang="en-US" dirty="0"/>
              <a:t>                                                         </a:t>
            </a:r>
            <a:r>
              <a:rPr kumimoji="1" lang="zh-CN" altLang="en-US" sz="2000" dirty="0"/>
              <a:t>程序法：不得执行之财物、债权等</a:t>
            </a:r>
            <a:endParaRPr kumimoji="1" lang="en-US" altLang="zh-CN" sz="2000" dirty="0"/>
          </a:p>
          <a:p>
            <a:pPr marL="0" indent="0">
              <a:buNone/>
            </a:pPr>
            <a:endParaRPr kumimoji="1" lang="en-US" altLang="zh-CN" dirty="0"/>
          </a:p>
          <a:p>
            <a:pPr marL="0" indent="0">
              <a:buNone/>
            </a:pPr>
            <a:endParaRPr kumimoji="1" lang="zh-CN" altLang="en-US" dirty="0"/>
          </a:p>
        </p:txBody>
      </p:sp>
      <p:sp>
        <p:nvSpPr>
          <p:cNvPr id="4" name="左大括号 3"/>
          <p:cNvSpPr/>
          <p:nvPr/>
        </p:nvSpPr>
        <p:spPr>
          <a:xfrm>
            <a:off x="2910840" y="1394460"/>
            <a:ext cx="182880" cy="2484120"/>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左大括号 4"/>
          <p:cNvSpPr/>
          <p:nvPr/>
        </p:nvSpPr>
        <p:spPr>
          <a:xfrm>
            <a:off x="6477000" y="3101340"/>
            <a:ext cx="182880" cy="1341120"/>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8939" y="420370"/>
            <a:ext cx="10375392" cy="5765800"/>
          </a:xfrm>
        </p:spPr>
        <p:txBody>
          <a:bodyPr/>
          <a:lstStyle/>
          <a:p>
            <a:r>
              <a:rPr kumimoji="1" lang="zh-CN" altLang="en-US" sz="2000" dirty="0"/>
              <a:t>民法典合同编司法解释 征求意见稿 第</a:t>
            </a:r>
            <a:r>
              <a:rPr kumimoji="1" lang="en-US" altLang="zh-CN" sz="2000" dirty="0"/>
              <a:t>35</a:t>
            </a:r>
            <a:r>
              <a:rPr kumimoji="1" lang="zh-CN" altLang="en-US" sz="2000" dirty="0"/>
              <a:t>条</a:t>
            </a:r>
            <a:r>
              <a:rPr kumimoji="1" lang="en-US" altLang="zh-CN" sz="2000" dirty="0"/>
              <a:t>【</a:t>
            </a:r>
            <a:r>
              <a:rPr kumimoji="1" lang="zh-CN" altLang="en-US" sz="2000" dirty="0"/>
              <a:t>专属于债务人自身的权利</a:t>
            </a:r>
            <a:r>
              <a:rPr kumimoji="1" lang="en-US" altLang="zh-CN" sz="2000" dirty="0"/>
              <a:t>】</a:t>
            </a:r>
            <a:endParaRPr kumimoji="1" lang="en-US" altLang="zh-CN" sz="2000" dirty="0"/>
          </a:p>
          <a:p>
            <a:endParaRPr kumimoji="1" lang="en-US" altLang="zh-CN" sz="2000" dirty="0"/>
          </a:p>
          <a:p>
            <a:r>
              <a:rPr kumimoji="1" lang="zh-CN" altLang="en-US" sz="2000" dirty="0"/>
              <a:t>下列权利，人民法院可以认定为民法典第五百三十五条第一款规定的专属于债务人自身的权利：</a:t>
            </a:r>
            <a:endParaRPr kumimoji="1" lang="zh-CN" altLang="en-US" sz="2000" dirty="0"/>
          </a:p>
          <a:p>
            <a:r>
              <a:rPr kumimoji="1" lang="zh-CN" altLang="en-US" sz="2000" dirty="0"/>
              <a:t>（一）抚养费、赡养费或者扶养费请求权；</a:t>
            </a:r>
            <a:endParaRPr kumimoji="1" lang="zh-CN" altLang="en-US" sz="2000" dirty="0"/>
          </a:p>
          <a:p>
            <a:r>
              <a:rPr kumimoji="1" lang="zh-CN" altLang="en-US" sz="2000" dirty="0"/>
              <a:t>（二）请求支付基本养老保险金、失业保险金、最低生活保障金等保障当事人基本生活的权利；</a:t>
            </a:r>
            <a:endParaRPr kumimoji="1" lang="zh-CN" altLang="en-US" sz="2000" dirty="0"/>
          </a:p>
          <a:p>
            <a:r>
              <a:rPr kumimoji="1" lang="zh-CN" altLang="en-US" sz="2000" dirty="0"/>
              <a:t>（三）人身损害赔偿请求权；</a:t>
            </a:r>
            <a:endParaRPr kumimoji="1" lang="zh-CN" altLang="en-US" sz="2000" dirty="0"/>
          </a:p>
          <a:p>
            <a:r>
              <a:rPr kumimoji="1" lang="zh-CN" altLang="en-US" sz="2000" dirty="0"/>
              <a:t>（四）抚恤金请求权；</a:t>
            </a:r>
            <a:endParaRPr kumimoji="1" lang="zh-CN" altLang="en-US" sz="2000" dirty="0"/>
          </a:p>
          <a:p>
            <a:r>
              <a:rPr kumimoji="1" lang="zh-CN" altLang="en-US" sz="2000" dirty="0"/>
              <a:t>（五）其他专属于债务人自身的权利。</a:t>
            </a:r>
            <a:endParaRPr kumimoji="1" lang="zh-CN" altLang="en-US" sz="2000" dirty="0"/>
          </a:p>
          <a:p>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35034" y="1163782"/>
            <a:ext cx="10048662" cy="5008418"/>
          </a:xfrm>
        </p:spPr>
        <p:txBody>
          <a:bodyPr/>
          <a:lstStyle/>
          <a:p>
            <a:pPr marL="0" indent="0">
              <a:buNone/>
            </a:pPr>
            <a:r>
              <a:rPr kumimoji="1" lang="zh-CN" altLang="en-US" dirty="0"/>
              <a:t>（三）债权人代位权的性质</a:t>
            </a:r>
            <a:endParaRPr kumimoji="1" lang="en-US" altLang="zh-CN" dirty="0"/>
          </a:p>
          <a:p>
            <a:pPr marL="0" indent="0">
              <a:buNone/>
            </a:pPr>
            <a:endParaRPr kumimoji="1" lang="en-US" altLang="zh-CN" dirty="0"/>
          </a:p>
          <a:p>
            <a:pPr marL="514350" indent="-514350">
              <a:buAutoNum type="arabicPeriod"/>
            </a:pPr>
            <a:r>
              <a:rPr kumimoji="1" lang="zh-CN" altLang="en-US" dirty="0"/>
              <a:t>是基于债权产生的，是债权的一项权能；</a:t>
            </a:r>
            <a:endParaRPr kumimoji="1" lang="en-US" altLang="zh-CN" dirty="0"/>
          </a:p>
          <a:p>
            <a:pPr marL="514350" indent="-514350">
              <a:buAutoNum type="arabicPeriod"/>
            </a:pPr>
            <a:r>
              <a:rPr kumimoji="1" lang="zh-CN" altLang="en-US" dirty="0"/>
              <a:t>是固有权利；</a:t>
            </a:r>
            <a:endParaRPr kumimoji="1" lang="en-US" altLang="zh-CN" dirty="0"/>
          </a:p>
          <a:p>
            <a:pPr marL="514350" indent="-514350">
              <a:buAutoNum type="arabicPeriod"/>
            </a:pPr>
            <a:r>
              <a:rPr kumimoji="1" lang="zh-CN" altLang="en-US" dirty="0"/>
              <a:t>是一种请求权。</a:t>
            </a:r>
            <a:endParaRPr kumimoji="1" lang="en-US" altLang="zh-CN" dirty="0"/>
          </a:p>
          <a:p>
            <a:pPr marL="0" indent="0">
              <a:buNone/>
            </a:pPr>
            <a:endParaRPr kumimoji="1" lang="en-US" altLang="zh-CN" dirty="0"/>
          </a:p>
          <a:p>
            <a:endParaRPr kumimoji="1" lang="zh-CN" alt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26720"/>
            <a:ext cx="11506200" cy="5974080"/>
          </a:xfrm>
        </p:spPr>
        <p:txBody>
          <a:bodyPr/>
          <a:lstStyle/>
          <a:p>
            <a:r>
              <a:rPr kumimoji="1" lang="zh-CN" altLang="en-US" dirty="0"/>
              <a:t>四、债权人代位权行使的条件</a:t>
            </a:r>
            <a:endParaRPr kumimoji="1" lang="en-US" altLang="zh-CN" dirty="0"/>
          </a:p>
          <a:p>
            <a:r>
              <a:rPr kumimoji="1" lang="en-US" altLang="zh-CN" dirty="0"/>
              <a:t>1.</a:t>
            </a:r>
            <a:r>
              <a:rPr kumimoji="1" lang="zh-CN" altLang="en-US" dirty="0"/>
              <a:t> 主债权到期，债务人陷于迟延，债务人不履行债务</a:t>
            </a:r>
            <a:endParaRPr kumimoji="1" lang="en-US" altLang="zh-CN" dirty="0"/>
          </a:p>
          <a:p>
            <a:r>
              <a:rPr kumimoji="1" lang="zh-CN" altLang="en-US" dirty="0"/>
              <a:t>例外：</a:t>
            </a:r>
            <a:r>
              <a:rPr kumimoji="1" lang="zh-CN" altLang="en-US" dirty="0">
                <a:solidFill>
                  <a:srgbClr val="00B050"/>
                </a:solidFill>
              </a:rPr>
              <a:t>紧急情况</a:t>
            </a:r>
            <a:r>
              <a:rPr kumimoji="1" lang="zh-CN" altLang="en-US" dirty="0"/>
              <a:t>，债权不到期也可行使（</a:t>
            </a:r>
            <a:r>
              <a:rPr kumimoji="1" lang="en-US" altLang="zh-CN" dirty="0"/>
              <a:t>536</a:t>
            </a:r>
            <a:r>
              <a:rPr kumimoji="1" lang="zh-CN" altLang="en-US" dirty="0"/>
              <a:t>）</a:t>
            </a:r>
            <a:endParaRPr kumimoji="1" lang="en-US" altLang="zh-CN" dirty="0"/>
          </a:p>
          <a:p>
            <a:endParaRPr kumimoji="1" lang="en-US" altLang="zh-CN" dirty="0"/>
          </a:p>
          <a:p>
            <a:r>
              <a:rPr kumimoji="1" lang="zh-CN" altLang="en-US" dirty="0"/>
              <a:t>          不行使代位权，将损害债权</a:t>
            </a:r>
            <a:endParaRPr kumimoji="1" lang="en-US" altLang="zh-CN" dirty="0"/>
          </a:p>
          <a:p>
            <a:r>
              <a:rPr kumimoji="1" lang="zh-CN" altLang="en-US" dirty="0"/>
              <a:t>债务人的债权或者与该债权有关的从权利存在以下情况时：</a:t>
            </a:r>
            <a:endParaRPr kumimoji="1" lang="en-US" altLang="zh-CN" dirty="0"/>
          </a:p>
          <a:p>
            <a:pPr marL="0" indent="0">
              <a:buNone/>
            </a:pPr>
            <a:r>
              <a:rPr kumimoji="1" lang="zh-CN" altLang="en-US" dirty="0"/>
              <a:t> </a:t>
            </a:r>
            <a:r>
              <a:rPr kumimoji="1" lang="zh-CN" altLang="en-US" sz="2400" dirty="0"/>
              <a:t>（</a:t>
            </a:r>
            <a:r>
              <a:rPr kumimoji="1" lang="en-US" altLang="zh-CN" sz="2400" dirty="0"/>
              <a:t>1</a:t>
            </a:r>
            <a:r>
              <a:rPr kumimoji="1" lang="zh-CN" altLang="en-US" sz="2400" dirty="0"/>
              <a:t>）诉讼时效期间即将届满；  </a:t>
            </a:r>
            <a:r>
              <a:rPr kumimoji="1" lang="zh-CN" altLang="en-US" sz="2000" dirty="0"/>
              <a:t>主债权到期前，债权人可以代位向债务人的相</a:t>
            </a:r>
            <a:endParaRPr kumimoji="1" lang="en-US" altLang="zh-CN" sz="2000" dirty="0"/>
          </a:p>
          <a:p>
            <a:pPr marL="0" indent="0">
              <a:buNone/>
            </a:pPr>
            <a:r>
              <a:rPr kumimoji="1" lang="zh-CN" altLang="en-US" sz="2000" dirty="0"/>
              <a:t>  </a:t>
            </a:r>
            <a:r>
              <a:rPr kumimoji="1" lang="zh-CN" altLang="en-US" sz="2400" dirty="0"/>
              <a:t>（</a:t>
            </a:r>
            <a:r>
              <a:rPr kumimoji="1" lang="en-US" altLang="zh-CN" sz="2400" dirty="0"/>
              <a:t>2</a:t>
            </a:r>
            <a:r>
              <a:rPr kumimoji="1" lang="zh-CN" altLang="en-US" sz="2400" dirty="0"/>
              <a:t>）未及时申报破产。                            </a:t>
            </a:r>
            <a:r>
              <a:rPr kumimoji="1" lang="zh-CN" altLang="en-US" sz="2000" dirty="0"/>
              <a:t>对人请求其</a:t>
            </a:r>
            <a:endParaRPr kumimoji="1" lang="zh-CN" altLang="en-US" sz="2000" dirty="0"/>
          </a:p>
          <a:p>
            <a:pPr marL="0" indent="0">
              <a:buNone/>
            </a:pPr>
            <a:r>
              <a:rPr kumimoji="1" lang="zh-CN" altLang="en-US" sz="2000" dirty="0"/>
              <a:t>                                                                        向债务人履行、向破产管理人申报</a:t>
            </a:r>
            <a:endParaRPr kumimoji="1" lang="en-US" altLang="zh-CN" sz="2000" dirty="0"/>
          </a:p>
          <a:p>
            <a:pPr marL="0" indent="0">
              <a:buNone/>
            </a:pPr>
            <a:r>
              <a:rPr kumimoji="1" lang="zh-CN" altLang="en-US" sz="2000" dirty="0"/>
              <a:t>                                                                        或者作出其他必要行为。</a:t>
            </a:r>
            <a:endParaRPr kumimoji="1" lang="en-US" altLang="zh-CN" sz="2000" dirty="0"/>
          </a:p>
        </p:txBody>
      </p:sp>
      <p:sp>
        <p:nvSpPr>
          <p:cNvPr id="4" name="下箭头 3"/>
          <p:cNvSpPr/>
          <p:nvPr/>
        </p:nvSpPr>
        <p:spPr>
          <a:xfrm>
            <a:off x="2606040" y="2118360"/>
            <a:ext cx="381000" cy="655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大括号 4"/>
          <p:cNvSpPr/>
          <p:nvPr/>
        </p:nvSpPr>
        <p:spPr>
          <a:xfrm>
            <a:off x="792480" y="3992880"/>
            <a:ext cx="182880" cy="762000"/>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左大括号 5"/>
          <p:cNvSpPr/>
          <p:nvPr/>
        </p:nvSpPr>
        <p:spPr>
          <a:xfrm flipH="1">
            <a:off x="5390388" y="3992880"/>
            <a:ext cx="182880" cy="762000"/>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241300"/>
            <a:ext cx="11315700" cy="6184900"/>
          </a:xfrm>
        </p:spPr>
        <p:txBody>
          <a:bodyPr/>
          <a:lstStyle/>
          <a:p>
            <a:pPr marL="0" indent="0">
              <a:buNone/>
            </a:pPr>
            <a:r>
              <a:rPr kumimoji="1" lang="en-US" altLang="zh-CN" dirty="0"/>
              <a:t>2.</a:t>
            </a:r>
            <a:r>
              <a:rPr kumimoji="1" lang="zh-CN" altLang="en-US" dirty="0"/>
              <a:t> 原则上，债务人和相对人之间的债权也到期；</a:t>
            </a:r>
            <a:endParaRPr kumimoji="1" lang="en-US" altLang="zh-CN" dirty="0"/>
          </a:p>
          <a:p>
            <a:pPr marL="0" indent="0">
              <a:buNone/>
            </a:pPr>
            <a:r>
              <a:rPr kumimoji="1" lang="en-US" altLang="zh-CN" dirty="0"/>
              <a:t>3.</a:t>
            </a:r>
            <a:r>
              <a:rPr kumimoji="1" lang="zh-CN" altLang="en-US" dirty="0"/>
              <a:t> 债务人怠于行使对相对人的债权与从权利</a:t>
            </a:r>
            <a:endParaRPr kumimoji="1" lang="en-US" altLang="zh-CN" dirty="0"/>
          </a:p>
          <a:p>
            <a:pPr marL="0" indent="0">
              <a:buNone/>
            </a:pPr>
            <a:r>
              <a:rPr kumimoji="1" lang="zh-CN" altLang="en-US" dirty="0"/>
              <a:t> （</a:t>
            </a:r>
            <a:r>
              <a:rPr kumimoji="1" lang="en-US" altLang="zh-CN" dirty="0"/>
              <a:t>1</a:t>
            </a:r>
            <a:r>
              <a:rPr kumimoji="1" lang="zh-CN" altLang="en-US" dirty="0"/>
              <a:t>）最窄解释：主观上松懈、懒惰</a:t>
            </a:r>
            <a:endParaRPr kumimoji="1" lang="en-US" altLang="zh-CN" dirty="0"/>
          </a:p>
          <a:p>
            <a:pPr marL="0" indent="0">
              <a:buNone/>
            </a:pPr>
            <a:r>
              <a:rPr kumimoji="1" lang="zh-CN" altLang="en-US" dirty="0"/>
              <a:t> （</a:t>
            </a:r>
            <a:r>
              <a:rPr kumimoji="1" lang="en-US" altLang="zh-CN" dirty="0"/>
              <a:t>2</a:t>
            </a:r>
            <a:r>
              <a:rPr kumimoji="1" lang="zh-CN" altLang="en-US" dirty="0"/>
              <a:t>）扩及：客观上无法行使</a:t>
            </a:r>
            <a:endParaRPr kumimoji="1" lang="en-US" altLang="zh-CN" dirty="0"/>
          </a:p>
          <a:p>
            <a:pPr marL="0" indent="0">
              <a:buNone/>
            </a:pPr>
            <a:r>
              <a:rPr kumimoji="1" lang="zh-CN" altLang="en-US" dirty="0"/>
              <a:t> （</a:t>
            </a:r>
            <a:r>
              <a:rPr kumimoji="1" lang="en-US" altLang="zh-CN" dirty="0"/>
              <a:t>3</a:t>
            </a:r>
            <a:r>
              <a:rPr kumimoji="1" lang="zh-CN" altLang="en-US" dirty="0"/>
              <a:t>）扩及：不以诉讼或仲裁方式向相对人主张债权的。</a:t>
            </a:r>
            <a:endParaRPr kumimoji="1" lang="en-US" altLang="zh-CN" dirty="0"/>
          </a:p>
          <a:p>
            <a:pPr marL="0" indent="0">
              <a:buNone/>
            </a:pPr>
            <a:r>
              <a:rPr kumimoji="1" lang="zh-CN" altLang="en-US" sz="2000" dirty="0">
                <a:solidFill>
                  <a:srgbClr val="00B050"/>
                </a:solidFill>
              </a:rPr>
              <a:t>合同法解释一</a:t>
            </a:r>
            <a:r>
              <a:rPr kumimoji="1" lang="zh-CN" altLang="en-US" sz="2000" dirty="0"/>
              <a:t>，</a:t>
            </a:r>
            <a:r>
              <a:rPr kumimoji="1" lang="en-US" altLang="zh-CN" sz="2000" dirty="0"/>
              <a:t>13</a:t>
            </a:r>
            <a:r>
              <a:rPr kumimoji="1" lang="zh-CN" altLang="en-US" sz="2000" dirty="0"/>
              <a:t>条，第</a:t>
            </a:r>
            <a:r>
              <a:rPr kumimoji="1" lang="en-US" altLang="zh-CN" sz="2000" dirty="0"/>
              <a:t>1</a:t>
            </a:r>
            <a:r>
              <a:rPr kumimoji="1" lang="zh-CN" altLang="en-US" sz="2000" dirty="0"/>
              <a:t>款：债务人怠于行使其到期债权、对债权人造成损害的”，是指债务人不履行其对债权人的到期债务，又不以诉讼方式或者仲裁方式向其债务人主张其享有的具有金钱给付内容的到期债权情况的应当承担举证责任。</a:t>
            </a:r>
            <a:endParaRPr kumimoji="1" lang="en-US" altLang="zh-CN" sz="2000" dirty="0"/>
          </a:p>
          <a:p>
            <a:pPr marL="0" indent="0">
              <a:buNone/>
            </a:pPr>
            <a:r>
              <a:rPr kumimoji="1" lang="zh-CN" altLang="en-US" sz="1800" dirty="0">
                <a:solidFill>
                  <a:srgbClr val="00B050"/>
                </a:solidFill>
              </a:rPr>
              <a:t>民法典合同编司法解释</a:t>
            </a:r>
            <a:r>
              <a:rPr kumimoji="1" lang="zh-CN" altLang="en-US" sz="1800" dirty="0"/>
              <a:t>，第</a:t>
            </a:r>
            <a:r>
              <a:rPr kumimoji="1" lang="en-US" altLang="zh-CN" sz="1800" dirty="0"/>
              <a:t>34</a:t>
            </a:r>
            <a:r>
              <a:rPr kumimoji="1" lang="zh-CN" altLang="en-US" sz="1800" dirty="0"/>
              <a:t>条</a:t>
            </a:r>
            <a:r>
              <a:rPr kumimoji="1" lang="en-US" altLang="zh-CN" sz="1800" dirty="0"/>
              <a:t>【</a:t>
            </a:r>
            <a:r>
              <a:rPr kumimoji="1" lang="zh-CN" altLang="en-US" sz="1800" dirty="0"/>
              <a:t>怠于行使权利影响到期债权实现的认定</a:t>
            </a:r>
            <a:r>
              <a:rPr kumimoji="1" lang="en-US" altLang="zh-CN" sz="1800" dirty="0"/>
              <a:t>】</a:t>
            </a:r>
            <a:endParaRPr kumimoji="1" lang="en-US" altLang="zh-CN" sz="1800" dirty="0"/>
          </a:p>
          <a:p>
            <a:pPr marL="0" indent="0">
              <a:buNone/>
            </a:pPr>
            <a:r>
              <a:rPr kumimoji="1" lang="zh-CN" altLang="en-US" sz="1800" dirty="0"/>
              <a:t>债务人不履行其对债权人的到期债务，又不以诉讼或者仲裁方式向相对人主张其享有的债权或者与该债权有关的从权利，致使债权人的到期债权未能实现的，人民法院可以认定为民法典第五百三十五条规定的“债务人怠于行使其债权或者与该债权有关的从权利，影响债权人的到期债权实现”。</a:t>
            </a:r>
            <a:endParaRPr kumimoji="1" lang="zh-CN" altLang="en-US" sz="1800" dirty="0"/>
          </a:p>
          <a:p>
            <a:pPr marL="0" indent="0">
              <a:buNone/>
            </a:pPr>
            <a:r>
              <a:rPr kumimoji="1" lang="zh-CN" altLang="en-US" sz="2000" dirty="0"/>
              <a:t>问：没有怠于行使，但行使不完全，可以代位行使剩余债权吗？</a:t>
            </a:r>
            <a:endParaRPr kumimoji="1" lang="zh-CN" altLang="en-US" sz="2000"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0666" y="778932"/>
            <a:ext cx="10183029" cy="5393267"/>
          </a:xfrm>
        </p:spPr>
        <p:txBody>
          <a:bodyPr/>
          <a:lstStyle/>
          <a:p>
            <a:pPr marL="0" indent="0">
              <a:buNone/>
            </a:pPr>
            <a:r>
              <a:rPr kumimoji="1" lang="en-US" altLang="zh-CN" dirty="0"/>
              <a:t>4.</a:t>
            </a:r>
            <a:r>
              <a:rPr kumimoji="1" lang="zh-CN" altLang="en-US" dirty="0"/>
              <a:t>影响债权人到期债权实现 </a:t>
            </a:r>
            <a:endParaRPr kumimoji="1" lang="en-US" altLang="zh-CN" dirty="0"/>
          </a:p>
          <a:p>
            <a:endParaRPr kumimoji="1" lang="en-US" altLang="zh-CN" dirty="0"/>
          </a:p>
          <a:p>
            <a:pPr marL="0" indent="0">
              <a:buNone/>
            </a:pPr>
            <a:r>
              <a:rPr kumimoji="1" lang="zh-CN" altLang="en-US" dirty="0"/>
              <a:t>即 债务人可供执行的财产不足以清偿</a:t>
            </a:r>
            <a:endParaRPr kumimoji="1" lang="en-US" altLang="zh-CN" dirty="0"/>
          </a:p>
          <a:p>
            <a:endParaRPr kumimoji="1" lang="en-US" altLang="zh-CN" dirty="0"/>
          </a:p>
          <a:p>
            <a:pPr marL="0" indent="0">
              <a:buNone/>
            </a:pPr>
            <a:r>
              <a:rPr kumimoji="1" lang="zh-CN" altLang="en-US" dirty="0"/>
              <a:t>如何计算不足以清偿？</a:t>
            </a:r>
            <a:endParaRPr kumimoji="1" lang="zh-CN" altLang="en-US" dirty="0"/>
          </a:p>
        </p:txBody>
      </p:sp>
      <p:sp>
        <p:nvSpPr>
          <p:cNvPr id="4" name="下箭头 3"/>
          <p:cNvSpPr/>
          <p:nvPr/>
        </p:nvSpPr>
        <p:spPr>
          <a:xfrm>
            <a:off x="2880360" y="1280160"/>
            <a:ext cx="563880" cy="594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58240" y="1600200"/>
            <a:ext cx="10125456" cy="4572000"/>
          </a:xfrm>
        </p:spPr>
        <p:txBody>
          <a:bodyPr/>
          <a:lstStyle/>
          <a:p>
            <a:r>
              <a:rPr kumimoji="1" lang="zh-CN" altLang="en-US" dirty="0"/>
              <a:t>（五）债权人代位权行使方式</a:t>
            </a:r>
            <a:endParaRPr kumimoji="1" lang="en-US" altLang="zh-CN" dirty="0"/>
          </a:p>
          <a:p>
            <a:r>
              <a:rPr kumimoji="1" lang="en-US" altLang="zh-CN" dirty="0"/>
              <a:t>1.</a:t>
            </a:r>
            <a:r>
              <a:rPr kumimoji="1" lang="zh-CN" altLang="en-US" dirty="0"/>
              <a:t> 以自己的名义</a:t>
            </a:r>
            <a:endParaRPr kumimoji="1" lang="en-US" altLang="zh-CN" dirty="0"/>
          </a:p>
          <a:p>
            <a:r>
              <a:rPr kumimoji="1" lang="en-US" altLang="zh-CN" dirty="0"/>
              <a:t>2.</a:t>
            </a:r>
            <a:r>
              <a:rPr kumimoji="1" lang="zh-CN" altLang="en-US" dirty="0"/>
              <a:t> 通过诉讼方式行使</a:t>
            </a:r>
            <a:endParaRPr kumimoji="1" lang="en-US" altLang="zh-CN" dirty="0"/>
          </a:p>
          <a:p>
            <a:endParaRPr kumimoji="1"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568" y="877824"/>
            <a:ext cx="10168128" cy="5294376"/>
          </a:xfrm>
        </p:spPr>
        <p:txBody>
          <a:bodyPr/>
          <a:lstStyle/>
          <a:p>
            <a:r>
              <a:rPr kumimoji="1" lang="en-US" altLang="zh-CN" dirty="0"/>
              <a:t>2.</a:t>
            </a:r>
            <a:r>
              <a:rPr kumimoji="1" lang="zh-CN" altLang="en-US" dirty="0"/>
              <a:t>区分有偿合同与无偿合同的意义</a:t>
            </a:r>
            <a:endParaRPr kumimoji="1" lang="en-US" altLang="zh-CN" dirty="0"/>
          </a:p>
          <a:p>
            <a:pPr marL="0" indent="0">
              <a:buNone/>
            </a:pPr>
            <a:r>
              <a:rPr kumimoji="1" lang="zh-CN" altLang="en-US" dirty="0"/>
              <a:t>  （</a:t>
            </a:r>
            <a:r>
              <a:rPr kumimoji="1" lang="en-US" altLang="zh-CN" dirty="0"/>
              <a:t>1</a:t>
            </a:r>
            <a:r>
              <a:rPr kumimoji="1" lang="zh-CN" altLang="en-US" dirty="0"/>
              <a:t>）责任轻重不同</a:t>
            </a:r>
            <a:endParaRPr kumimoji="1" lang="en-US" altLang="zh-CN" dirty="0"/>
          </a:p>
          <a:p>
            <a:pPr marL="0" indent="0">
              <a:buNone/>
            </a:pPr>
            <a:r>
              <a:rPr kumimoji="1" lang="zh-CN" altLang="en-US" dirty="0"/>
              <a:t>  （</a:t>
            </a:r>
            <a:r>
              <a:rPr kumimoji="1" lang="en-US" altLang="zh-CN" dirty="0"/>
              <a:t>2</a:t>
            </a:r>
            <a:r>
              <a:rPr kumimoji="1" lang="zh-CN" altLang="en-US" dirty="0"/>
              <a:t>）债权人撤销权的构成要件不同</a:t>
            </a:r>
            <a:endParaRPr kumimoji="1" lang="en-US" altLang="zh-CN" dirty="0"/>
          </a:p>
          <a:p>
            <a:pPr marL="0" indent="0">
              <a:buNone/>
            </a:pPr>
            <a:r>
              <a:rPr kumimoji="1" lang="zh-CN" altLang="en-US" dirty="0"/>
              <a:t>  （</a:t>
            </a:r>
            <a:r>
              <a:rPr kumimoji="1" lang="en-US" altLang="zh-CN" dirty="0"/>
              <a:t>3</a:t>
            </a:r>
            <a:r>
              <a:rPr kumimoji="1" lang="zh-CN" altLang="en-US" dirty="0"/>
              <a:t>）能否构成善意取得不同</a:t>
            </a:r>
            <a:endParaRPr kumimoji="1" lang="en-US" altLang="zh-CN" dirty="0"/>
          </a:p>
          <a:p>
            <a:pPr marL="0" indent="0">
              <a:buNone/>
            </a:pPr>
            <a:r>
              <a:rPr kumimoji="1" lang="zh-CN" altLang="en-US" dirty="0"/>
              <a:t>  </a:t>
            </a:r>
            <a:endParaRPr kumimoji="1" lang="zh-CN" alt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8640" y="487680"/>
            <a:ext cx="11079480" cy="5974080"/>
          </a:xfrm>
        </p:spPr>
        <p:txBody>
          <a:bodyPr/>
          <a:lstStyle/>
          <a:p>
            <a:pPr marL="0" indent="0">
              <a:buNone/>
            </a:pPr>
            <a:r>
              <a:rPr kumimoji="1" lang="zh-CN" altLang="en-US" dirty="0"/>
              <a:t>（六）债权人代位权行使的法律后果</a:t>
            </a:r>
            <a:endParaRPr kumimoji="1" lang="en-US" altLang="zh-CN" dirty="0"/>
          </a:p>
          <a:p>
            <a:pPr marL="0" indent="0">
              <a:buNone/>
            </a:pPr>
            <a:r>
              <a:rPr kumimoji="1" lang="en-US" altLang="zh-CN" dirty="0"/>
              <a:t>1.</a:t>
            </a:r>
            <a:r>
              <a:rPr kumimoji="1" lang="zh-CN" altLang="en-US" dirty="0"/>
              <a:t> 可以主张的债权的数额以债权人到期债权为限，行使的费用由债务人承担；</a:t>
            </a:r>
            <a:endParaRPr kumimoji="1" lang="en-US" altLang="zh-CN" dirty="0"/>
          </a:p>
          <a:p>
            <a:pPr marL="0" indent="0">
              <a:buNone/>
            </a:pPr>
            <a:r>
              <a:rPr kumimoji="1" lang="en-US" altLang="zh-CN" dirty="0"/>
              <a:t>2.</a:t>
            </a:r>
            <a:r>
              <a:rPr kumimoji="1" lang="zh-CN" altLang="en-US" dirty="0"/>
              <a:t> 原则上相对人直接向债权人履行（例外</a:t>
            </a:r>
            <a:r>
              <a:rPr kumimoji="1" lang="en-US" altLang="zh-CN" dirty="0"/>
              <a:t>536</a:t>
            </a:r>
            <a:r>
              <a:rPr kumimoji="1" lang="zh-CN" altLang="en-US" dirty="0"/>
              <a:t>条，向债务人履行）</a:t>
            </a:r>
            <a:endParaRPr kumimoji="1" lang="en-US" altLang="zh-CN" dirty="0"/>
          </a:p>
          <a:p>
            <a:pPr marL="0" indent="0">
              <a:buNone/>
            </a:pPr>
            <a:r>
              <a:rPr kumimoji="1" lang="en-US" altLang="zh-CN" dirty="0"/>
              <a:t>3.</a:t>
            </a:r>
            <a:r>
              <a:rPr kumimoji="1" lang="zh-CN" altLang="en-US" dirty="0"/>
              <a:t> 相对人向债务人的抗辩可以对抗债权人</a:t>
            </a:r>
            <a:endParaRPr kumimoji="1" lang="en-US" altLang="zh-CN" dirty="0"/>
          </a:p>
          <a:p>
            <a:pPr marL="0" indent="0">
              <a:buNone/>
            </a:pPr>
            <a:r>
              <a:rPr kumimoji="1" lang="en-US" altLang="zh-CN" dirty="0"/>
              <a:t>4.</a:t>
            </a:r>
            <a:r>
              <a:rPr kumimoji="1" lang="zh-CN" altLang="en-US" dirty="0"/>
              <a:t> 具有中断两个债权诉讼时效的效力。</a:t>
            </a:r>
            <a:endParaRPr kumimoji="1" lang="en-US" altLang="zh-CN" dirty="0"/>
          </a:p>
          <a:p>
            <a:pPr marL="0" indent="0">
              <a:buNone/>
            </a:pPr>
            <a:r>
              <a:rPr kumimoji="1" lang="zh-CN" altLang="en-US" dirty="0"/>
              <a:t>问：当主债权的数额并非次债务的全部债务时，诉讼时效全部中断吗？</a:t>
            </a:r>
            <a:endParaRPr kumimoji="1" lang="en-US" altLang="zh-CN" dirty="0"/>
          </a:p>
          <a:p>
            <a:pPr marL="0" indent="0">
              <a:buNone/>
            </a:pPr>
            <a:r>
              <a:rPr kumimoji="1" lang="zh-CN" altLang="en-US" dirty="0"/>
              <a:t> </a:t>
            </a:r>
            <a:endParaRPr kumimoji="1" lang="zh-CN" alt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482600" y="1728216"/>
            <a:ext cx="11226799" cy="3987800"/>
          </a:xfrm>
        </p:spPr>
        <p:txBody>
          <a:bodyPr/>
          <a:lstStyle/>
          <a:p>
            <a:r>
              <a:rPr kumimoji="1" lang="en-US" altLang="zh-CN" dirty="0"/>
              <a:t>《</a:t>
            </a:r>
            <a:r>
              <a:rPr kumimoji="1" lang="zh-CN" altLang="en-US" dirty="0"/>
              <a:t>最高人民法院关于审理民事案件适用诉讼时效制度若干问题的规定</a:t>
            </a:r>
            <a:r>
              <a:rPr kumimoji="1" lang="en-US" altLang="zh-CN" dirty="0"/>
              <a:t>》</a:t>
            </a:r>
            <a:endParaRPr kumimoji="1" lang="en-US" altLang="zh-CN" dirty="0"/>
          </a:p>
          <a:p>
            <a:r>
              <a:rPr kumimoji="1" lang="zh-CN" altLang="en-US" dirty="0"/>
              <a:t>第</a:t>
            </a:r>
            <a:r>
              <a:rPr kumimoji="1" lang="en-US" altLang="zh-CN" dirty="0"/>
              <a:t>9</a:t>
            </a:r>
            <a:r>
              <a:rPr kumimoji="1" lang="zh-CN" altLang="en-US" dirty="0"/>
              <a:t>条：权利人对同一债权中的部分债权主张权利，诉讼时效中断的效力及于剩余债权，但权利人明确表示放弃剩余债权的情形除外。</a:t>
            </a:r>
            <a:endParaRPr kumimoji="1" lang="zh-CN" alt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3985" y="687070"/>
            <a:ext cx="12131040" cy="5848350"/>
          </a:xfrm>
        </p:spPr>
        <p:txBody>
          <a:bodyPr/>
          <a:lstStyle/>
          <a:p>
            <a:pPr marL="0" indent="0">
              <a:buNone/>
            </a:pPr>
            <a:r>
              <a:rPr kumimoji="1" lang="zh-CN" altLang="en-US" dirty="0"/>
              <a:t>   二、债权人撤销权</a:t>
            </a:r>
            <a:endParaRPr kumimoji="1" lang="en-US" altLang="zh-CN" dirty="0"/>
          </a:p>
          <a:p>
            <a:pPr marL="0" indent="0">
              <a:buNone/>
            </a:pPr>
            <a:r>
              <a:rPr kumimoji="1" lang="zh-CN" altLang="en-US" dirty="0"/>
              <a:t>  （一）概念（</a:t>
            </a:r>
            <a:r>
              <a:rPr kumimoji="1" lang="en-US" altLang="zh-CN" dirty="0"/>
              <a:t>538</a:t>
            </a:r>
            <a:r>
              <a:rPr kumimoji="1" lang="zh-CN" altLang="en-US" dirty="0"/>
              <a:t>，</a:t>
            </a:r>
            <a:r>
              <a:rPr kumimoji="1" lang="en-US" altLang="zh-CN" dirty="0"/>
              <a:t>539</a:t>
            </a:r>
            <a:r>
              <a:rPr kumimoji="1" lang="zh-CN" altLang="en-US" dirty="0"/>
              <a:t>）</a:t>
            </a:r>
            <a:endParaRPr kumimoji="1" lang="en-US" altLang="zh-CN" dirty="0"/>
          </a:p>
          <a:p>
            <a:pPr marL="0" indent="0">
              <a:buNone/>
            </a:pPr>
            <a:r>
              <a:rPr kumimoji="1" lang="zh-CN" altLang="en-US" dirty="0"/>
              <a:t>  债权人对债务人所为的 </a:t>
            </a:r>
            <a:r>
              <a:rPr kumimoji="1" lang="zh-CN" altLang="en-US" dirty="0">
                <a:solidFill>
                  <a:srgbClr val="00B050"/>
                </a:solidFill>
              </a:rPr>
              <a:t>影响债权实现的行为 </a:t>
            </a:r>
            <a:r>
              <a:rPr kumimoji="1" lang="zh-CN" altLang="en-US" dirty="0"/>
              <a:t>请求法院撤销的权利。</a:t>
            </a:r>
            <a:endParaRPr kumimoji="1" lang="en-US" altLang="zh-CN" dirty="0"/>
          </a:p>
          <a:p>
            <a:endParaRPr kumimoji="1" lang="en-US" altLang="zh-CN" dirty="0"/>
          </a:p>
          <a:p>
            <a:pPr marL="0" indent="0">
              <a:buNone/>
            </a:pPr>
            <a:r>
              <a:rPr kumimoji="1" lang="zh-CN" altLang="en-US" dirty="0"/>
              <a:t>                        放弃债权                              </a:t>
            </a:r>
            <a:r>
              <a:rPr kumimoji="1" lang="zh-CN" altLang="en-US" sz="2400" dirty="0"/>
              <a:t>以明显不合理低价转让财产</a:t>
            </a:r>
            <a:endParaRPr kumimoji="1" lang="en-US" altLang="zh-CN" sz="2400" dirty="0"/>
          </a:p>
          <a:p>
            <a:pPr marL="0" indent="0">
              <a:buNone/>
            </a:pPr>
            <a:r>
              <a:rPr kumimoji="1" lang="zh-CN" altLang="en-US" dirty="0"/>
              <a:t>（</a:t>
            </a:r>
            <a:r>
              <a:rPr kumimoji="1" lang="en-US" altLang="zh-CN" dirty="0"/>
              <a:t>1</a:t>
            </a:r>
            <a:r>
              <a:rPr kumimoji="1" lang="zh-CN" altLang="en-US" dirty="0"/>
              <a:t>）无偿处分    放弃债权担保  （</a:t>
            </a:r>
            <a:r>
              <a:rPr kumimoji="1" lang="en-US" altLang="zh-CN" dirty="0"/>
              <a:t>3</a:t>
            </a:r>
            <a:r>
              <a:rPr kumimoji="1" lang="zh-CN" altLang="en-US" dirty="0"/>
              <a:t>）有偿处分  </a:t>
            </a:r>
            <a:r>
              <a:rPr kumimoji="1" lang="zh-CN" altLang="en-US" sz="2400" dirty="0"/>
              <a:t>以明显高价受让财产</a:t>
            </a:r>
            <a:endParaRPr kumimoji="1" lang="en-US" altLang="zh-CN" sz="2400" dirty="0"/>
          </a:p>
          <a:p>
            <a:pPr marL="0" indent="0">
              <a:buNone/>
            </a:pPr>
            <a:r>
              <a:rPr kumimoji="1" lang="zh-CN" altLang="en-US" dirty="0"/>
              <a:t>                        无偿转让财产                        </a:t>
            </a:r>
            <a:r>
              <a:rPr kumimoji="1" lang="zh-CN" altLang="en-US" sz="2400" dirty="0"/>
              <a:t>为他人的债权提供担保</a:t>
            </a:r>
            <a:endParaRPr kumimoji="1" lang="en-US" altLang="zh-CN" sz="2400" dirty="0"/>
          </a:p>
          <a:p>
            <a:pPr marL="0" indent="0">
              <a:buNone/>
            </a:pPr>
            <a:r>
              <a:rPr kumimoji="1" lang="zh-CN" altLang="en-US" dirty="0"/>
              <a:t>                        等方式                相对人知道或应当知道</a:t>
            </a:r>
            <a:endParaRPr kumimoji="1" lang="en-US" altLang="zh-CN" dirty="0"/>
          </a:p>
          <a:p>
            <a:pPr marL="0" indent="0">
              <a:buNone/>
            </a:pPr>
            <a:r>
              <a:rPr kumimoji="1" lang="zh-CN" altLang="en-US" dirty="0"/>
              <a:t>（</a:t>
            </a:r>
            <a:r>
              <a:rPr kumimoji="1" lang="en-US" altLang="zh-CN" dirty="0"/>
              <a:t>2</a:t>
            </a:r>
            <a:r>
              <a:rPr kumimoji="1" lang="zh-CN" altLang="en-US" dirty="0"/>
              <a:t>）恶意延长到期债权的履行期限</a:t>
            </a:r>
            <a:endParaRPr kumimoji="1" lang="zh-CN" altLang="en-US" dirty="0"/>
          </a:p>
        </p:txBody>
      </p:sp>
      <p:sp>
        <p:nvSpPr>
          <p:cNvPr id="4" name="下箭头 3"/>
          <p:cNvSpPr/>
          <p:nvPr/>
        </p:nvSpPr>
        <p:spPr>
          <a:xfrm>
            <a:off x="6461760" y="2407920"/>
            <a:ext cx="457200" cy="822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大括号 4"/>
          <p:cNvSpPr/>
          <p:nvPr/>
        </p:nvSpPr>
        <p:spPr>
          <a:xfrm>
            <a:off x="2773680" y="3229355"/>
            <a:ext cx="182880" cy="1898905"/>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左大括号 5"/>
          <p:cNvSpPr/>
          <p:nvPr/>
        </p:nvSpPr>
        <p:spPr>
          <a:xfrm>
            <a:off x="7711440" y="3229355"/>
            <a:ext cx="182880" cy="1488950"/>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十字形 7"/>
          <p:cNvSpPr/>
          <p:nvPr/>
        </p:nvSpPr>
        <p:spPr>
          <a:xfrm>
            <a:off x="6583680" y="4069080"/>
            <a:ext cx="579120" cy="649225"/>
          </a:xfrm>
          <a:prstGeom prst="plus">
            <a:avLst/>
          </a:prstGeom>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568" y="-174812"/>
            <a:ext cx="10168128" cy="174812"/>
          </a:xfrm>
        </p:spPr>
        <p:txBody>
          <a:bodyPr>
            <a:normAutofit fontScale="90000"/>
          </a:bodyPr>
          <a:lstStyle/>
          <a:p>
            <a:endParaRPr kumimoji="1" lang="zh-CN" altLang="en-US" dirty="0"/>
          </a:p>
        </p:txBody>
      </p:sp>
      <p:sp>
        <p:nvSpPr>
          <p:cNvPr id="3" name="内容占位符 2"/>
          <p:cNvSpPr>
            <a:spLocks noGrp="1"/>
          </p:cNvSpPr>
          <p:nvPr>
            <p:ph idx="1"/>
          </p:nvPr>
        </p:nvSpPr>
        <p:spPr>
          <a:xfrm>
            <a:off x="121024" y="134471"/>
            <a:ext cx="12070976" cy="6723529"/>
          </a:xfrm>
        </p:spPr>
        <p:txBody>
          <a:bodyPr/>
          <a:lstStyle/>
          <a:p>
            <a:r>
              <a:rPr kumimoji="1" lang="zh-CN" altLang="en-US" dirty="0"/>
              <a:t>第五百三十八条　债务人以放弃其债权、放弃债权担保、无偿转让财产等方式无偿处分财产权益，或者恶意延长其到期债权的履行期限，影响债权人的债权实现的，债权人可以请求人民法院撤销债务人的行为。</a:t>
            </a:r>
            <a:endParaRPr kumimoji="1" lang="zh-CN" altLang="en-US" dirty="0"/>
          </a:p>
          <a:p>
            <a:r>
              <a:rPr kumimoji="1" lang="zh-CN" altLang="en-US" dirty="0"/>
              <a:t>第五百三十九条　债务人以明显不合理的低价转让财产、以明显不合理的高价受让他人财产或者为他人的债务提供担保，影响债权人的债权实现，债务人的相对人知道或者应当知道该情形的，债权人可以请求人民法院撤销债务人的行为。</a:t>
            </a:r>
            <a:endParaRPr kumimoji="1" lang="zh-CN" altLang="en-US" dirty="0"/>
          </a:p>
          <a:p>
            <a:r>
              <a:rPr kumimoji="1" lang="zh-CN" altLang="en-US" dirty="0"/>
              <a:t>第五百四十条　撤销权的行使范围以债权人的债权为限。债权人行使撤销权的必要费用，由债务人负担。</a:t>
            </a:r>
            <a:endParaRPr kumimoji="1" lang="zh-CN" altLang="en-US" dirty="0"/>
          </a:p>
          <a:p>
            <a:r>
              <a:rPr kumimoji="1" lang="zh-CN" altLang="en-US" dirty="0"/>
              <a:t>第五百四十一条　撤销权自债权人知道或者应当知道撤销事由之日起一年内行使。自债务人的行为发生之日起五年内没有行使撤销权的，该撤销权消灭。</a:t>
            </a:r>
            <a:endParaRPr kumimoji="1" lang="zh-CN" altLang="en-US" dirty="0"/>
          </a:p>
          <a:p>
            <a:r>
              <a:rPr kumimoji="1" lang="zh-CN" altLang="en-US" dirty="0"/>
              <a:t>第五百四十二条　债务人影响债权人的债权实现的行为被撤销的，自始没有法律约束力。</a:t>
            </a:r>
            <a:endParaRPr kumimoji="1" lang="zh-CN"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0979" y="838200"/>
            <a:ext cx="10375392" cy="5181600"/>
          </a:xfrm>
        </p:spPr>
        <p:txBody>
          <a:bodyPr/>
          <a:lstStyle/>
          <a:p>
            <a:r>
              <a:rPr kumimoji="1" lang="zh-CN" altLang="en-US" sz="2000" dirty="0"/>
              <a:t>民法典合同编司法解释 征求意见稿 第</a:t>
            </a:r>
            <a:r>
              <a:rPr kumimoji="1" lang="en-US" altLang="zh-CN" sz="2000" dirty="0"/>
              <a:t>43</a:t>
            </a:r>
            <a:r>
              <a:rPr kumimoji="1" lang="zh-CN" altLang="en-US" sz="2000" dirty="0"/>
              <a:t>条</a:t>
            </a:r>
            <a:r>
              <a:rPr kumimoji="1" lang="en-US" altLang="zh-CN" sz="2000" dirty="0"/>
              <a:t>【</a:t>
            </a:r>
            <a:r>
              <a:rPr kumimoji="1" lang="zh-CN" altLang="en-US" sz="2000" dirty="0"/>
              <a:t>债权人撤销权诉讼中明显不合理低价或者高价的认定</a:t>
            </a:r>
            <a:r>
              <a:rPr kumimoji="1" lang="en-US" altLang="zh-CN" sz="2000" dirty="0"/>
              <a:t>】</a:t>
            </a:r>
            <a:endParaRPr kumimoji="1" lang="en-US" altLang="zh-CN" sz="2000" dirty="0"/>
          </a:p>
          <a:p>
            <a:endParaRPr kumimoji="1" lang="en-US" altLang="zh-CN" sz="2000" dirty="0"/>
          </a:p>
          <a:p>
            <a:r>
              <a:rPr kumimoji="1" lang="zh-CN" altLang="en-US" sz="2000" dirty="0"/>
              <a:t>对于民法典第五百三十九条规定的明显不合理的低价或者高价，人民法院应当以交易当地一般经营者的判断，并参考交易时交易地的市场交易价或者物价部门指导价予以认定。</a:t>
            </a:r>
            <a:endParaRPr kumimoji="1" lang="zh-CN" altLang="en-US" sz="2000" dirty="0"/>
          </a:p>
          <a:p>
            <a:r>
              <a:rPr kumimoji="1" lang="zh-CN" altLang="en-US" sz="2000" dirty="0"/>
              <a:t>转让价格未达到交易时交易地的市场交易价或者指导价百分之七十的，一般可以认定为明显不合理的低价；受让价格高于交易时交易地的市场交易价或者指导价百分之三十的，一般可以认定为明显不合理的高价。</a:t>
            </a:r>
            <a:endParaRPr kumimoji="1" lang="zh-CN" altLang="en-US" sz="2000" dirty="0"/>
          </a:p>
          <a:p>
            <a:r>
              <a:rPr kumimoji="1" lang="zh-CN" altLang="en-US" sz="2000" dirty="0"/>
              <a:t>债务人与相对人存在亲属关系，或者一方与另一方的控股出资人、实际控制人、董事、监事、高级管理人员等存在关联关系的，不受前款规定的百分之七十、百分之三十的限制。</a:t>
            </a:r>
            <a:endParaRPr kumimoji="1" lang="zh-CN" altLang="en-US" sz="2000" dirty="0"/>
          </a:p>
          <a:p>
            <a:endParaRPr kumimoji="1" lang="zh-CN" altLang="en-US" dirty="0"/>
          </a:p>
          <a:p>
            <a:endParaRPr kumimoji="1" lang="zh-CN" altLang="en-US" sz="2000"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9160" y="1021080"/>
            <a:ext cx="10384536" cy="5151120"/>
          </a:xfrm>
        </p:spPr>
        <p:txBody>
          <a:bodyPr/>
          <a:lstStyle/>
          <a:p>
            <a:pPr marL="0" indent="0">
              <a:buNone/>
            </a:pPr>
            <a:r>
              <a:rPr kumimoji="1" lang="zh-CN" altLang="en-US" dirty="0"/>
              <a:t> （二）债权人撤销权的性质</a:t>
            </a:r>
            <a:endParaRPr kumimoji="1" lang="en-US" altLang="zh-CN" dirty="0"/>
          </a:p>
          <a:p>
            <a:pPr marL="0" indent="0">
              <a:buNone/>
            </a:pPr>
            <a:r>
              <a:rPr kumimoji="1" lang="zh-CN" altLang="en-US" dirty="0"/>
              <a:t> 形成权，但有争议</a:t>
            </a:r>
            <a:endParaRPr kumimoji="1" lang="en-US" altLang="zh-CN" dirty="0"/>
          </a:p>
          <a:p>
            <a:endParaRPr kumimoji="1" lang="en-US" altLang="zh-CN" dirty="0"/>
          </a:p>
          <a:p>
            <a:pPr marL="0" indent="0">
              <a:buNone/>
            </a:pPr>
            <a:r>
              <a:rPr kumimoji="1" lang="zh-CN" altLang="en-US" dirty="0"/>
              <a:t>李：撤销权里包含请求，撤销权带有返还后果</a:t>
            </a:r>
            <a:endParaRPr kumimoji="1" lang="zh-CN" altLang="en-US"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792480"/>
            <a:ext cx="11262360" cy="5897880"/>
          </a:xfrm>
        </p:spPr>
        <p:txBody>
          <a:bodyPr/>
          <a:lstStyle/>
          <a:p>
            <a:r>
              <a:rPr kumimoji="1" lang="zh-CN" altLang="en-US" dirty="0"/>
              <a:t>（三）债权人撤销权行使条件</a:t>
            </a:r>
            <a:endParaRPr kumimoji="1" lang="en-US" altLang="zh-CN" dirty="0"/>
          </a:p>
          <a:p>
            <a:r>
              <a:rPr kumimoji="1" lang="en-US" altLang="zh-CN" dirty="0"/>
              <a:t>1.</a:t>
            </a:r>
            <a:r>
              <a:rPr kumimoji="1" lang="zh-CN" altLang="en-US" dirty="0"/>
              <a:t> 债务人所为的无偿行为的撤销权行使条件</a:t>
            </a:r>
            <a:endParaRPr kumimoji="1" lang="en-US" altLang="zh-CN" dirty="0"/>
          </a:p>
          <a:p>
            <a:r>
              <a:rPr kumimoji="1" lang="zh-CN" altLang="en-US" dirty="0"/>
              <a:t>（</a:t>
            </a:r>
            <a:r>
              <a:rPr kumimoji="1" lang="en-US" altLang="zh-CN" dirty="0"/>
              <a:t>1</a:t>
            </a:r>
            <a:r>
              <a:rPr kumimoji="1" lang="zh-CN" altLang="en-US" dirty="0"/>
              <a:t>）债务人需有影响债权实现的行为</a:t>
            </a:r>
            <a:endParaRPr kumimoji="1" lang="en-US" altLang="zh-CN" dirty="0"/>
          </a:p>
          <a:p>
            <a:r>
              <a:rPr kumimoji="1" lang="zh-CN" altLang="en-US" dirty="0"/>
              <a:t>（</a:t>
            </a:r>
            <a:r>
              <a:rPr kumimoji="1" lang="en-US" altLang="zh-CN" dirty="0"/>
              <a:t>2</a:t>
            </a:r>
            <a:r>
              <a:rPr kumimoji="1" lang="zh-CN" altLang="en-US" dirty="0"/>
              <a:t>）影响债权实现的行为发生在债权成立之后</a:t>
            </a:r>
            <a:endParaRPr kumimoji="1" lang="en-US" altLang="zh-CN" dirty="0"/>
          </a:p>
          <a:p>
            <a:r>
              <a:rPr kumimoji="1" lang="zh-CN" altLang="en-US" dirty="0"/>
              <a:t>（</a:t>
            </a:r>
            <a:r>
              <a:rPr kumimoji="1" lang="en-US" altLang="zh-CN" dirty="0"/>
              <a:t>3</a:t>
            </a:r>
            <a:r>
              <a:rPr kumimoji="1" lang="zh-CN" altLang="en-US" dirty="0"/>
              <a:t>）影响债权人的债权实现</a:t>
            </a:r>
            <a:endParaRPr kumimoji="1" lang="en-US" altLang="zh-CN" dirty="0"/>
          </a:p>
          <a:p>
            <a:r>
              <a:rPr kumimoji="1" lang="zh-CN" altLang="en-US" dirty="0"/>
              <a:t>争议：</a:t>
            </a:r>
            <a:endParaRPr kumimoji="1" lang="en-US" altLang="zh-CN" dirty="0"/>
          </a:p>
          <a:p>
            <a:r>
              <a:rPr kumimoji="1" lang="zh-CN" altLang="en-US" dirty="0"/>
              <a:t>可否就特定物行使撤销权？</a:t>
            </a:r>
            <a:endParaRPr kumimoji="1" lang="en-US" altLang="zh-CN" dirty="0"/>
          </a:p>
          <a:p>
            <a:r>
              <a:rPr kumimoji="1" lang="zh-CN" altLang="en-US" dirty="0"/>
              <a:t>可否就拒绝接受赠与行使撤销权？</a:t>
            </a:r>
            <a:endParaRPr kumimoji="1" lang="en-US" altLang="zh-CN" dirty="0"/>
          </a:p>
          <a:p>
            <a:r>
              <a:rPr kumimoji="1" lang="zh-CN" altLang="en-US" dirty="0"/>
              <a:t>可否就放弃遗赠行使撤销权？</a:t>
            </a:r>
            <a:endParaRPr kumimoji="1" lang="en-US" altLang="zh-CN" dirty="0"/>
          </a:p>
          <a:p>
            <a:r>
              <a:rPr kumimoji="1" lang="zh-CN" altLang="en-US" dirty="0"/>
              <a:t>可否就放弃继承行使撤销权？</a:t>
            </a:r>
            <a:endParaRPr kumimoji="1" lang="zh-CN" alt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43000" y="1005840"/>
            <a:ext cx="10140696" cy="5166360"/>
          </a:xfrm>
        </p:spPr>
        <p:txBody>
          <a:bodyPr/>
          <a:lstStyle/>
          <a:p>
            <a:r>
              <a:rPr kumimoji="1" lang="en-US" altLang="zh-CN" dirty="0"/>
              <a:t>2.</a:t>
            </a:r>
            <a:r>
              <a:rPr kumimoji="1" lang="zh-CN" altLang="en-US" dirty="0"/>
              <a:t> 对债务人所为的有偿行为行使撤销权的条件</a:t>
            </a:r>
            <a:endParaRPr kumimoji="1" lang="en-US" altLang="zh-CN" dirty="0"/>
          </a:p>
          <a:p>
            <a:r>
              <a:rPr kumimoji="1" lang="zh-CN" altLang="en-US" dirty="0"/>
              <a:t>（</a:t>
            </a:r>
            <a:r>
              <a:rPr kumimoji="1" lang="en-US" altLang="zh-CN" dirty="0"/>
              <a:t>1</a:t>
            </a:r>
            <a:r>
              <a:rPr kumimoji="1" lang="zh-CN" altLang="en-US" dirty="0"/>
              <a:t>）需要有影响债权实现的行为</a:t>
            </a:r>
            <a:endParaRPr kumimoji="1" lang="en-US" altLang="zh-CN" dirty="0"/>
          </a:p>
          <a:p>
            <a:r>
              <a:rPr kumimoji="1" lang="zh-CN" altLang="en-US" dirty="0"/>
              <a:t>（</a:t>
            </a:r>
            <a:r>
              <a:rPr kumimoji="1" lang="en-US" altLang="zh-CN" dirty="0"/>
              <a:t>2</a:t>
            </a:r>
            <a:r>
              <a:rPr kumimoji="1" lang="zh-CN" altLang="en-US" dirty="0"/>
              <a:t>）相对人知道或应当知道上述行为</a:t>
            </a:r>
            <a:endParaRPr kumimoji="1" lang="en-US" altLang="zh-CN" dirty="0"/>
          </a:p>
          <a:p>
            <a:r>
              <a:rPr kumimoji="1" lang="zh-CN" altLang="en-US" dirty="0"/>
              <a:t>（</a:t>
            </a:r>
            <a:r>
              <a:rPr kumimoji="1" lang="en-US" altLang="zh-CN" dirty="0"/>
              <a:t>3</a:t>
            </a:r>
            <a:r>
              <a:rPr kumimoji="1" lang="zh-CN" altLang="en-US" dirty="0"/>
              <a:t>）侵害债权的行为发生在债权成立之后</a:t>
            </a:r>
            <a:endParaRPr kumimoji="1" lang="en-US" altLang="zh-CN" dirty="0"/>
          </a:p>
          <a:p>
            <a:r>
              <a:rPr kumimoji="1" lang="zh-CN" altLang="en-US" dirty="0"/>
              <a:t>（</a:t>
            </a:r>
            <a:r>
              <a:rPr kumimoji="1" lang="en-US" altLang="zh-CN" dirty="0"/>
              <a:t>4</a:t>
            </a:r>
            <a:r>
              <a:rPr kumimoji="1" lang="zh-CN" altLang="en-US" dirty="0"/>
              <a:t>）影响债权人债权的实现</a:t>
            </a:r>
            <a:endParaRPr kumimoji="1" lang="zh-CN" altLang="en-US"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62000"/>
            <a:ext cx="10445496" cy="5410200"/>
          </a:xfrm>
        </p:spPr>
        <p:txBody>
          <a:bodyPr/>
          <a:lstStyle/>
          <a:p>
            <a:pPr marL="0" indent="0">
              <a:buNone/>
            </a:pPr>
            <a:r>
              <a:rPr kumimoji="1" lang="zh-CN" altLang="en-US" dirty="0"/>
              <a:t>（四）债权人撤销权的行使</a:t>
            </a:r>
            <a:endParaRPr kumimoji="1" lang="en-US" altLang="zh-CN" dirty="0"/>
          </a:p>
          <a:p>
            <a:pPr marL="0" indent="0">
              <a:buNone/>
            </a:pPr>
            <a:r>
              <a:rPr kumimoji="1" lang="zh-CN" altLang="en-US" dirty="0"/>
              <a:t>请求人民法院撤销</a:t>
            </a:r>
            <a:endParaRPr kumimoji="1" lang="en-US" altLang="zh-CN" dirty="0"/>
          </a:p>
          <a:p>
            <a:pPr marL="0" indent="0">
              <a:buNone/>
            </a:pPr>
            <a:endParaRPr kumimoji="1" lang="en-US" altLang="zh-CN" dirty="0"/>
          </a:p>
          <a:p>
            <a:pPr marL="0" indent="0">
              <a:buNone/>
            </a:pPr>
            <a:r>
              <a:rPr kumimoji="1" lang="zh-CN" altLang="en-US" dirty="0"/>
              <a:t>（五）债权人撤销权的行使后果</a:t>
            </a:r>
            <a:endParaRPr kumimoji="1" lang="en-US" altLang="zh-CN" dirty="0"/>
          </a:p>
          <a:p>
            <a:pPr marL="0" indent="0">
              <a:buNone/>
            </a:pPr>
            <a:r>
              <a:rPr kumimoji="1" lang="zh-CN" altLang="en-US" dirty="0"/>
              <a:t>范围</a:t>
            </a:r>
            <a:r>
              <a:rPr kumimoji="1" lang="en-US" altLang="zh-CN" dirty="0"/>
              <a:t>——</a:t>
            </a:r>
            <a:r>
              <a:rPr kumimoji="1" lang="zh-CN" altLang="en-US" dirty="0"/>
              <a:t>以债权人的债权为限</a:t>
            </a:r>
            <a:endParaRPr kumimoji="1" lang="en-US" altLang="zh-CN" dirty="0"/>
          </a:p>
          <a:p>
            <a:pPr marL="0" indent="0">
              <a:buNone/>
            </a:pPr>
            <a:r>
              <a:rPr kumimoji="1" lang="zh-CN" altLang="en-US" dirty="0"/>
              <a:t>行使费用</a:t>
            </a:r>
            <a:r>
              <a:rPr kumimoji="1" lang="en-US" altLang="zh-CN" dirty="0"/>
              <a:t>——</a:t>
            </a:r>
            <a:r>
              <a:rPr kumimoji="1" lang="zh-CN" altLang="en-US" dirty="0"/>
              <a:t>债务人负担</a:t>
            </a:r>
            <a:endParaRPr kumimoji="1" lang="en-US" altLang="zh-CN" dirty="0"/>
          </a:p>
          <a:p>
            <a:pPr marL="0" indent="0">
              <a:buNone/>
            </a:pPr>
            <a:r>
              <a:rPr kumimoji="1" lang="zh-CN" altLang="en-US" dirty="0"/>
              <a:t>效力</a:t>
            </a:r>
            <a:r>
              <a:rPr kumimoji="1" lang="en-US" altLang="zh-CN" dirty="0"/>
              <a:t>——</a:t>
            </a:r>
            <a:r>
              <a:rPr kumimoji="1" lang="zh-CN" altLang="en-US" dirty="0"/>
              <a:t>债务人的行为被撤销的，该行为自始无效</a:t>
            </a:r>
            <a:endParaRPr kumimoji="1" lang="zh-CN" alt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8294" y="144780"/>
            <a:ext cx="11016996" cy="5966460"/>
          </a:xfrm>
        </p:spPr>
        <p:txBody>
          <a:bodyPr/>
          <a:lstStyle/>
          <a:p>
            <a:r>
              <a:rPr kumimoji="1" lang="zh-CN" altLang="en-US" dirty="0"/>
              <a:t>最高人民法院关于适用</a:t>
            </a:r>
            <a:r>
              <a:rPr kumimoji="1" lang="en-US" altLang="zh-CN" dirty="0"/>
              <a:t>《</a:t>
            </a:r>
            <a:r>
              <a:rPr kumimoji="1" lang="zh-CN" altLang="en-US" dirty="0"/>
              <a:t>中华人民共和国民法典</a:t>
            </a:r>
            <a:r>
              <a:rPr kumimoji="1" lang="en-US" altLang="zh-CN" dirty="0"/>
              <a:t>》</a:t>
            </a:r>
            <a:r>
              <a:rPr kumimoji="1" lang="zh-CN" altLang="en-US" dirty="0"/>
              <a:t>合同编通则部分的解释</a:t>
            </a:r>
            <a:endParaRPr kumimoji="1" lang="en-US" altLang="zh-CN" dirty="0"/>
          </a:p>
          <a:p>
            <a:r>
              <a:rPr kumimoji="1" lang="zh-CN" altLang="en-US" dirty="0"/>
              <a:t>第四十六条</a:t>
            </a:r>
            <a:r>
              <a:rPr kumimoji="1" lang="en-US" altLang="zh-CN" dirty="0"/>
              <a:t>【</a:t>
            </a:r>
            <a:r>
              <a:rPr kumimoji="1" lang="zh-CN" altLang="en-US" dirty="0"/>
              <a:t>连环转让中的撤销权行使</a:t>
            </a:r>
            <a:r>
              <a:rPr kumimoji="1" lang="en-US" altLang="zh-CN" dirty="0"/>
              <a:t>】</a:t>
            </a:r>
            <a:r>
              <a:rPr kumimoji="1" lang="zh-CN" altLang="en-US" dirty="0"/>
              <a:t>债务人无偿转让财产或者以明显不合理的低价转让财产后，相对人又将该财产无偿转让、以明显不合理低价转让或者为他人的债务提供担保，影响债权人的债权实现，且前后交易行为中以明显不合理的低价受让财产的人、担保权人知道或者应当知道上述情形，债权人请求一并撤销债务人的相对人的行为的，人民法院应予支持。</a:t>
            </a:r>
            <a:endParaRPr kumimoji="1" lang="zh-CN" altLang="en-US" dirty="0"/>
          </a:p>
          <a:p>
            <a:r>
              <a:rPr kumimoji="1" lang="zh-CN" altLang="en-US" dirty="0"/>
              <a:t>　　第四十七条</a:t>
            </a:r>
            <a:r>
              <a:rPr kumimoji="1" lang="en-US" altLang="zh-CN" dirty="0"/>
              <a:t>【</a:t>
            </a:r>
            <a:r>
              <a:rPr kumimoji="1" lang="zh-CN" altLang="en-US" dirty="0"/>
              <a:t>债权人撤销权的效力范围</a:t>
            </a:r>
            <a:r>
              <a:rPr kumimoji="1" lang="en-US" altLang="zh-CN" dirty="0"/>
              <a:t>】</a:t>
            </a:r>
            <a:r>
              <a:rPr kumimoji="1" lang="zh-CN" altLang="en-US" dirty="0"/>
              <a:t>在债权人撤销权诉讼中，被撤销行为的标的可分，当事人主张在受影响的债权范围内撤销债务人的行为的，人民法院应予支持；被撤销行为的标的不可分，债权人主张将债务人的行为全部撤销的，人民法院应予支持。</a:t>
            </a:r>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2896" y="938784"/>
            <a:ext cx="10210800" cy="5233416"/>
          </a:xfrm>
        </p:spPr>
        <p:txBody>
          <a:bodyPr/>
          <a:lstStyle/>
          <a:p>
            <a:r>
              <a:rPr kumimoji="1" lang="zh-CN" altLang="en-US" dirty="0"/>
              <a:t>（三）诺成合同与实践合同</a:t>
            </a:r>
            <a:r>
              <a:rPr kumimoji="1" lang="en-US" altLang="zh-CN" dirty="0"/>
              <a:t>——</a:t>
            </a:r>
            <a:r>
              <a:rPr kumimoji="1" lang="zh-CN" altLang="en-US" dirty="0"/>
              <a:t>以是否以物的交付或其他现实给付的完成为要件</a:t>
            </a:r>
            <a:endParaRPr kumimoji="1" lang="en-US" altLang="zh-CN" dirty="0"/>
          </a:p>
          <a:p>
            <a:r>
              <a:rPr kumimoji="1" lang="en-US" altLang="zh-CN" dirty="0"/>
              <a:t>1.</a:t>
            </a:r>
            <a:r>
              <a:rPr kumimoji="1" lang="zh-CN" altLang="en-US" dirty="0"/>
              <a:t> 定义</a:t>
            </a:r>
            <a:endParaRPr kumimoji="1" lang="en-US" altLang="zh-CN" dirty="0"/>
          </a:p>
          <a:p>
            <a:r>
              <a:rPr kumimoji="1" lang="zh-CN" altLang="en-US" dirty="0"/>
              <a:t>诺成合同：也叫不要物合同，是指当事人各方的意思表示一致即成立的合同。</a:t>
            </a:r>
            <a:endParaRPr kumimoji="1" lang="en-US" altLang="zh-CN" dirty="0"/>
          </a:p>
          <a:p>
            <a:r>
              <a:rPr kumimoji="1" lang="zh-CN" altLang="en-US" dirty="0"/>
              <a:t>实践合同：也叫要务物合同，是指除意思表示一致以外，尚需交付标的物或完成其他现实给付，合同才成立。</a:t>
            </a:r>
            <a:endParaRPr kumimoji="1" lang="en-US" altLang="zh-CN" dirty="0"/>
          </a:p>
          <a:p>
            <a:endParaRPr kumimoji="1"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2040" y="1371600"/>
            <a:ext cx="10201656" cy="4800600"/>
          </a:xfrm>
        </p:spPr>
        <p:txBody>
          <a:bodyPr/>
          <a:lstStyle/>
          <a:p>
            <a:pPr marL="0" indent="0">
              <a:buNone/>
            </a:pPr>
            <a:r>
              <a:rPr kumimoji="1" lang="zh-CN" altLang="en-US" dirty="0"/>
              <a:t>（六）债权人撤销权的行使期限</a:t>
            </a:r>
            <a:endParaRPr kumimoji="1" lang="en-US" altLang="zh-CN" dirty="0"/>
          </a:p>
          <a:p>
            <a:pPr marL="0" indent="0">
              <a:buNone/>
            </a:pPr>
            <a:r>
              <a:rPr kumimoji="1" lang="zh-CN" altLang="en-US" dirty="0"/>
              <a:t>自债权人知道、应当知道撤销事由之日起，一年内行使</a:t>
            </a:r>
            <a:endParaRPr kumimoji="1" lang="en-US" altLang="zh-CN" dirty="0"/>
          </a:p>
          <a:p>
            <a:pPr marL="0" indent="0">
              <a:buNone/>
            </a:pPr>
            <a:r>
              <a:rPr kumimoji="1" lang="zh-CN" altLang="en-US" dirty="0"/>
              <a:t>自行为发生五年内未行使，撤销权消灭。</a:t>
            </a:r>
            <a:endParaRPr kumimoji="1" lang="zh-CN" altLang="en-US"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2000" y="368300"/>
            <a:ext cx="11239500" cy="6299200"/>
          </a:xfrm>
        </p:spPr>
        <p:txBody>
          <a:bodyPr/>
          <a:lstStyle/>
          <a:p>
            <a:pPr marL="0" indent="0">
              <a:buNone/>
            </a:pPr>
            <a:r>
              <a:rPr kumimoji="1" lang="en-US" altLang="zh-CN" sz="2400" dirty="0"/>
              <a:t>5</a:t>
            </a:r>
            <a:r>
              <a:rPr kumimoji="1" lang="zh-CN" altLang="zh-CN" sz="2400" dirty="0"/>
              <a:t>年前，张三做生意失败，欠了生意伙伴李四</a:t>
            </a:r>
            <a:r>
              <a:rPr kumimoji="1" lang="en-US" altLang="zh-CN" sz="2400" dirty="0"/>
              <a:t>10</a:t>
            </a:r>
            <a:r>
              <a:rPr kumimoji="1" lang="zh-CN" altLang="zh-CN" sz="2400" dirty="0"/>
              <a:t>万元钱，一直没有偿还。李四每隔半年就来催讨一次债务，张三因生意失败生活拮据，家里只有土坯房</a:t>
            </a:r>
            <a:r>
              <a:rPr kumimoji="1" lang="en-US" altLang="zh-CN" sz="2400" dirty="0"/>
              <a:t>2</a:t>
            </a:r>
            <a:r>
              <a:rPr kumimoji="1" lang="zh-CN" altLang="zh-CN" sz="2400" dirty="0"/>
              <a:t>间，承包地若干，收入只够维持基本生活需要，无力偿还债务。张三的儿子张某某已经成年，</a:t>
            </a:r>
            <a:r>
              <a:rPr kumimoji="1" lang="en-US" altLang="zh-CN" sz="2400" dirty="0"/>
              <a:t>5</a:t>
            </a:r>
            <a:r>
              <a:rPr kumimoji="1" lang="zh-CN" altLang="zh-CN" sz="2400" dirty="0"/>
              <a:t>年前另立门户时约定每年向张三支付</a:t>
            </a:r>
            <a:r>
              <a:rPr kumimoji="1" lang="en-US" altLang="zh-CN" sz="2400" dirty="0"/>
              <a:t>2</a:t>
            </a:r>
            <a:r>
              <a:rPr kumimoji="1" lang="zh-CN" altLang="zh-CN" sz="2400" dirty="0"/>
              <a:t>万元赡养费，但一直没有支付。张某某不知道张三欠李四债务，但知道张三生意失败，生活困顿，于是表示要把这几年的赡养费一起支付，张三明确表示不要了，张某某未置可否。李四知悉了此事，欲到法院起诉，但不知以何理由主张此笔赡养费，遂到律师事务所咨询。假定你是律师，请回答以下三个问题：</a:t>
            </a:r>
            <a:endParaRPr kumimoji="1" lang="zh-CN" altLang="zh-CN" sz="2400" dirty="0"/>
          </a:p>
          <a:p>
            <a:pPr marL="0" indent="0">
              <a:buNone/>
            </a:pPr>
            <a:r>
              <a:rPr kumimoji="1" lang="zh-CN" altLang="zh-CN" sz="2400" dirty="0"/>
              <a:t>（</a:t>
            </a:r>
            <a:r>
              <a:rPr kumimoji="1" lang="en-US" altLang="zh-CN" sz="2400" dirty="0"/>
              <a:t>1</a:t>
            </a:r>
            <a:r>
              <a:rPr kumimoji="1" lang="zh-CN" altLang="zh-CN" sz="2400" dirty="0"/>
              <a:t>）张三免除张某某赡养费的行为是否发生法律效力？</a:t>
            </a:r>
            <a:endParaRPr kumimoji="1" lang="zh-CN" altLang="zh-CN" sz="2400" dirty="0"/>
          </a:p>
          <a:p>
            <a:pPr marL="0" indent="0">
              <a:buNone/>
            </a:pPr>
            <a:r>
              <a:rPr kumimoji="1" lang="zh-CN" altLang="zh-CN" sz="2400" dirty="0"/>
              <a:t>（</a:t>
            </a:r>
            <a:r>
              <a:rPr kumimoji="1" lang="en-US" altLang="zh-CN" sz="2400" dirty="0"/>
              <a:t>2</a:t>
            </a:r>
            <a:r>
              <a:rPr kumimoji="1" lang="zh-CN" altLang="zh-CN" sz="2400" dirty="0"/>
              <a:t>）李四能否撤销张三免除赡养费的行为？</a:t>
            </a:r>
            <a:endParaRPr kumimoji="1" lang="zh-CN" altLang="zh-CN" sz="2400" dirty="0"/>
          </a:p>
          <a:p>
            <a:pPr marL="0" indent="0">
              <a:buNone/>
            </a:pPr>
            <a:r>
              <a:rPr kumimoji="1" lang="zh-CN" altLang="zh-CN" sz="2400" dirty="0"/>
              <a:t>（</a:t>
            </a:r>
            <a:r>
              <a:rPr kumimoji="1" lang="en-US" altLang="zh-CN" sz="2400" dirty="0"/>
              <a:t>3</a:t>
            </a:r>
            <a:r>
              <a:rPr kumimoji="1" lang="zh-CN" altLang="zh-CN" sz="2400" dirty="0"/>
              <a:t>）张某某在知道了父亲欠债的情况后，就没有支付赡养费，李四可否行使代位权向张某某请求支付赡养费？</a:t>
            </a:r>
            <a:endParaRPr kumimoji="1" lang="zh-CN" altLang="zh-CN" sz="2400"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0363" y="446567"/>
            <a:ext cx="11419367" cy="6018028"/>
          </a:xfrm>
        </p:spPr>
        <p:txBody>
          <a:bodyPr/>
          <a:lstStyle/>
          <a:p>
            <a:pPr indent="304800" algn="just">
              <a:lnSpc>
                <a:spcPct val="100000"/>
              </a:lnSpc>
              <a:spcBef>
                <a:spcPts val="0"/>
              </a:spcBef>
            </a:pPr>
            <a:r>
              <a:rPr lang="zh-CN" altLang="zh-CN" sz="2400" kern="100" dirty="0">
                <a:solidFill>
                  <a:srgbClr val="000000"/>
                </a:solidFill>
                <a:effectLst/>
                <a:latin typeface="Times New Roman" panose="02020603050405020304" pitchFamily="18" charset="0"/>
                <a:ea typeface="宋体" panose="02010600030101010101" pitchFamily="2" charset="-122"/>
              </a:rPr>
              <a:t>天津木子公司与烟台苏芃公司于</a:t>
            </a:r>
            <a:r>
              <a:rPr lang="en-US" altLang="zh-CN" sz="2400" kern="100" dirty="0">
                <a:solidFill>
                  <a:srgbClr val="000000"/>
                </a:solidFill>
                <a:effectLst/>
                <a:latin typeface="Times New Roman" panose="02020603050405020304" pitchFamily="18" charset="0"/>
                <a:ea typeface="宋体" panose="02010600030101010101" pitchFamily="2" charset="-122"/>
              </a:rPr>
              <a:t>2018</a:t>
            </a:r>
            <a:r>
              <a:rPr lang="zh-CN" altLang="zh-CN" sz="2400" kern="100" dirty="0">
                <a:solidFill>
                  <a:srgbClr val="000000"/>
                </a:solidFill>
                <a:effectLst/>
                <a:latin typeface="Times New Roman" panose="02020603050405020304" pitchFamily="18" charset="0"/>
                <a:ea typeface="宋体" panose="02010600030101010101" pitchFamily="2" charset="-122"/>
              </a:rPr>
              <a:t>年</a:t>
            </a:r>
            <a:r>
              <a:rPr lang="en-US" altLang="zh-CN" sz="2400" kern="100" dirty="0">
                <a:solidFill>
                  <a:srgbClr val="000000"/>
                </a:solidFill>
                <a:effectLst/>
                <a:latin typeface="Times New Roman" panose="02020603050405020304" pitchFamily="18" charset="0"/>
                <a:ea typeface="宋体" panose="02010600030101010101" pitchFamily="2" charset="-122"/>
              </a:rPr>
              <a:t>5</a:t>
            </a:r>
            <a:r>
              <a:rPr lang="zh-CN" altLang="zh-CN" sz="2400" kern="100" dirty="0">
                <a:solidFill>
                  <a:srgbClr val="000000"/>
                </a:solidFill>
                <a:effectLst/>
                <a:latin typeface="Times New Roman" panose="02020603050405020304" pitchFamily="18" charset="0"/>
                <a:ea typeface="宋体" panose="02010600030101010101" pitchFamily="2" charset="-122"/>
              </a:rPr>
              <a:t>月</a:t>
            </a:r>
            <a:r>
              <a:rPr lang="en-US" altLang="zh-CN" sz="2400" kern="100" dirty="0">
                <a:solidFill>
                  <a:srgbClr val="000000"/>
                </a:solidFill>
                <a:effectLst/>
                <a:latin typeface="Times New Roman" panose="02020603050405020304" pitchFamily="18" charset="0"/>
                <a:ea typeface="宋体" panose="02010600030101010101" pitchFamily="2" charset="-122"/>
              </a:rPr>
              <a:t>1</a:t>
            </a:r>
            <a:r>
              <a:rPr lang="zh-CN" altLang="zh-CN" sz="2400" kern="100" dirty="0">
                <a:solidFill>
                  <a:srgbClr val="000000"/>
                </a:solidFill>
                <a:effectLst/>
                <a:latin typeface="Times New Roman" panose="02020603050405020304" pitchFamily="18" charset="0"/>
                <a:ea typeface="宋体" panose="02010600030101010101" pitchFamily="2" charset="-122"/>
              </a:rPr>
              <a:t>日签订苹果买卖合同，合同约定：苏芃公司于当年</a:t>
            </a:r>
            <a:r>
              <a:rPr lang="en-US" altLang="zh-CN" sz="2400" kern="100" dirty="0">
                <a:solidFill>
                  <a:srgbClr val="000000"/>
                </a:solidFill>
                <a:effectLst/>
                <a:latin typeface="Times New Roman" panose="02020603050405020304" pitchFamily="18" charset="0"/>
                <a:ea typeface="宋体" panose="02010600030101010101" pitchFamily="2" charset="-122"/>
              </a:rPr>
              <a:t>10</a:t>
            </a:r>
            <a:r>
              <a:rPr lang="zh-CN" altLang="zh-CN" sz="2400" kern="100" dirty="0">
                <a:solidFill>
                  <a:srgbClr val="000000"/>
                </a:solidFill>
                <a:effectLst/>
                <a:latin typeface="Times New Roman" panose="02020603050405020304" pitchFamily="18" charset="0"/>
                <a:ea typeface="宋体" panose="02010600030101010101" pitchFamily="2" charset="-122"/>
              </a:rPr>
              <a:t>月</a:t>
            </a:r>
            <a:r>
              <a:rPr lang="en-US" altLang="zh-CN" sz="2400" kern="100" dirty="0">
                <a:solidFill>
                  <a:srgbClr val="000000"/>
                </a:solidFill>
                <a:effectLst/>
                <a:latin typeface="Times New Roman" panose="02020603050405020304" pitchFamily="18" charset="0"/>
                <a:ea typeface="宋体" panose="02010600030101010101" pitchFamily="2" charset="-122"/>
              </a:rPr>
              <a:t>1</a:t>
            </a:r>
            <a:r>
              <a:rPr lang="zh-CN" altLang="zh-CN" sz="2400" kern="100" dirty="0">
                <a:solidFill>
                  <a:srgbClr val="000000"/>
                </a:solidFill>
                <a:effectLst/>
                <a:latin typeface="Times New Roman" panose="02020603050405020304" pitchFamily="18" charset="0"/>
                <a:ea typeface="宋体" panose="02010600030101010101" pitchFamily="2" charset="-122"/>
              </a:rPr>
              <a:t>日交付</a:t>
            </a:r>
            <a:r>
              <a:rPr lang="en-US" altLang="zh-CN" sz="2400" kern="100" dirty="0">
                <a:solidFill>
                  <a:srgbClr val="000000"/>
                </a:solidFill>
                <a:effectLst/>
                <a:latin typeface="Times New Roman" panose="02020603050405020304" pitchFamily="18" charset="0"/>
                <a:ea typeface="宋体" panose="02010600030101010101" pitchFamily="2" charset="-122"/>
              </a:rPr>
              <a:t>100</a:t>
            </a:r>
            <a:r>
              <a:rPr lang="zh-CN" altLang="zh-CN" sz="2400" kern="100" dirty="0">
                <a:solidFill>
                  <a:srgbClr val="000000"/>
                </a:solidFill>
                <a:effectLst/>
                <a:latin typeface="Times New Roman" panose="02020603050405020304" pitchFamily="18" charset="0"/>
                <a:ea typeface="宋体" panose="02010600030101010101" pitchFamily="2" charset="-122"/>
              </a:rPr>
              <a:t>万吨苹果，天津木子公司于同年</a:t>
            </a:r>
            <a:r>
              <a:rPr lang="en-US" altLang="zh-CN" sz="2400" kern="100" dirty="0">
                <a:solidFill>
                  <a:srgbClr val="000000"/>
                </a:solidFill>
                <a:effectLst/>
                <a:latin typeface="Times New Roman" panose="02020603050405020304" pitchFamily="18" charset="0"/>
                <a:ea typeface="宋体" panose="02010600030101010101" pitchFamily="2" charset="-122"/>
              </a:rPr>
              <a:t>11</a:t>
            </a:r>
            <a:r>
              <a:rPr lang="zh-CN" altLang="zh-CN" sz="2400" kern="100" dirty="0">
                <a:solidFill>
                  <a:srgbClr val="000000"/>
                </a:solidFill>
                <a:effectLst/>
                <a:latin typeface="Times New Roman" panose="02020603050405020304" pitchFamily="18" charset="0"/>
                <a:ea typeface="宋体" panose="02010600030101010101" pitchFamily="2" charset="-122"/>
              </a:rPr>
              <a:t>月</a:t>
            </a:r>
            <a:r>
              <a:rPr lang="en-US" altLang="zh-CN" sz="2400" kern="100" dirty="0">
                <a:solidFill>
                  <a:srgbClr val="000000"/>
                </a:solidFill>
                <a:effectLst/>
                <a:latin typeface="Times New Roman" panose="02020603050405020304" pitchFamily="18" charset="0"/>
                <a:ea typeface="宋体" panose="02010600030101010101" pitchFamily="2" charset="-122"/>
              </a:rPr>
              <a:t>1</a:t>
            </a:r>
            <a:r>
              <a:rPr lang="zh-CN" altLang="zh-CN" sz="2400" kern="100" dirty="0">
                <a:solidFill>
                  <a:srgbClr val="000000"/>
                </a:solidFill>
                <a:effectLst/>
                <a:latin typeface="Times New Roman" panose="02020603050405020304" pitchFamily="18" charset="0"/>
                <a:ea typeface="宋体" panose="02010600030101010101" pitchFamily="2" charset="-122"/>
              </a:rPr>
              <a:t>日支付苹果货款</a:t>
            </a:r>
            <a:r>
              <a:rPr lang="en-US" altLang="zh-CN" sz="2400" kern="100" dirty="0">
                <a:solidFill>
                  <a:srgbClr val="000000"/>
                </a:solidFill>
                <a:effectLst/>
                <a:latin typeface="Times New Roman" panose="02020603050405020304" pitchFamily="18" charset="0"/>
                <a:ea typeface="宋体" panose="02010600030101010101" pitchFamily="2" charset="-122"/>
              </a:rPr>
              <a:t>500</a:t>
            </a:r>
            <a:r>
              <a:rPr lang="zh-CN" altLang="zh-CN" sz="2400" kern="100" dirty="0">
                <a:solidFill>
                  <a:srgbClr val="000000"/>
                </a:solidFill>
                <a:effectLst/>
                <a:latin typeface="Times New Roman" panose="02020603050405020304" pitchFamily="18" charset="0"/>
                <a:ea typeface="宋体" panose="02010600030101010101" pitchFamily="2" charset="-122"/>
              </a:rPr>
              <a:t>万元。苏芃公司履行了合同，但木子公司无力支付货款。结合下列情形回答以下问题：</a:t>
            </a:r>
            <a:endParaRPr lang="zh-CN" altLang="zh-CN" sz="2400" kern="100" dirty="0">
              <a:effectLst/>
              <a:latin typeface="Times New Roman" panose="02020603050405020304" pitchFamily="18" charset="0"/>
              <a:ea typeface="宋体" panose="02010600030101010101" pitchFamily="2" charset="-122"/>
            </a:endParaRPr>
          </a:p>
          <a:p>
            <a:pPr indent="304800" algn="just">
              <a:lnSpc>
                <a:spcPct val="100000"/>
              </a:lnSpc>
              <a:spcBef>
                <a:spcPts val="0"/>
              </a:spcBef>
            </a:pPr>
            <a:r>
              <a:rPr lang="zh-CN" altLang="zh-CN" sz="2400" kern="100" dirty="0">
                <a:solidFill>
                  <a:srgbClr val="000000"/>
                </a:solidFill>
                <a:effectLst/>
                <a:latin typeface="Times New Roman" panose="02020603050405020304" pitchFamily="18" charset="0"/>
                <a:ea typeface="宋体" panose="02010600030101010101" pitchFamily="2" charset="-122"/>
              </a:rPr>
              <a:t>（</a:t>
            </a:r>
            <a:r>
              <a:rPr lang="en-US" altLang="zh-CN" sz="2400" kern="100" dirty="0">
                <a:solidFill>
                  <a:srgbClr val="000000"/>
                </a:solidFill>
                <a:effectLst/>
                <a:latin typeface="Times New Roman" panose="02020603050405020304" pitchFamily="18" charset="0"/>
                <a:ea typeface="宋体" panose="02010600030101010101" pitchFamily="2" charset="-122"/>
              </a:rPr>
              <a:t>1</a:t>
            </a:r>
            <a:r>
              <a:rPr lang="zh-CN" altLang="zh-CN" sz="2400" kern="100" dirty="0">
                <a:solidFill>
                  <a:srgbClr val="000000"/>
                </a:solidFill>
                <a:effectLst/>
                <a:latin typeface="Times New Roman" panose="02020603050405020304" pitchFamily="18" charset="0"/>
                <a:ea typeface="宋体" panose="02010600030101010101" pitchFamily="2" charset="-122"/>
              </a:rPr>
              <a:t>）假定苏芃公司</a:t>
            </a:r>
            <a:r>
              <a:rPr lang="en-US" altLang="zh-CN" sz="2400" kern="100" dirty="0">
                <a:solidFill>
                  <a:srgbClr val="000000"/>
                </a:solidFill>
                <a:effectLst/>
                <a:latin typeface="Times New Roman" panose="02020603050405020304" pitchFamily="18" charset="0"/>
                <a:ea typeface="宋体" panose="02010600030101010101" pitchFamily="2" charset="-122"/>
              </a:rPr>
              <a:t>2019</a:t>
            </a:r>
            <a:r>
              <a:rPr lang="zh-CN" altLang="zh-CN" sz="2400" kern="100" dirty="0">
                <a:solidFill>
                  <a:srgbClr val="000000"/>
                </a:solidFill>
                <a:effectLst/>
                <a:latin typeface="Times New Roman" panose="02020603050405020304" pitchFamily="18" charset="0"/>
                <a:ea typeface="宋体" panose="02010600030101010101" pitchFamily="2" charset="-122"/>
              </a:rPr>
              <a:t>年</a:t>
            </a:r>
            <a:r>
              <a:rPr lang="en-US" altLang="zh-CN" sz="2400" kern="100" dirty="0">
                <a:solidFill>
                  <a:srgbClr val="000000"/>
                </a:solidFill>
                <a:effectLst/>
                <a:latin typeface="Times New Roman" panose="02020603050405020304" pitchFamily="18" charset="0"/>
                <a:ea typeface="宋体" panose="02010600030101010101" pitchFamily="2" charset="-122"/>
              </a:rPr>
              <a:t>1</a:t>
            </a:r>
            <a:r>
              <a:rPr lang="zh-CN" altLang="zh-CN" sz="2400" kern="100" dirty="0">
                <a:solidFill>
                  <a:srgbClr val="000000"/>
                </a:solidFill>
                <a:effectLst/>
                <a:latin typeface="Times New Roman" panose="02020603050405020304" pitchFamily="18" charset="0"/>
                <a:ea typeface="宋体" panose="02010600030101010101" pitchFamily="2" charset="-122"/>
              </a:rPr>
              <a:t>月发现，木子公司于</a:t>
            </a:r>
            <a:r>
              <a:rPr lang="en-US" altLang="zh-CN" sz="2400" kern="100" dirty="0">
                <a:solidFill>
                  <a:srgbClr val="000000"/>
                </a:solidFill>
                <a:effectLst/>
                <a:latin typeface="Times New Roman" panose="02020603050405020304" pitchFamily="18" charset="0"/>
                <a:ea typeface="宋体" panose="02010600030101010101" pitchFamily="2" charset="-122"/>
              </a:rPr>
              <a:t>2018</a:t>
            </a:r>
            <a:r>
              <a:rPr lang="zh-CN" altLang="zh-CN" sz="2400" kern="100" dirty="0">
                <a:solidFill>
                  <a:srgbClr val="000000"/>
                </a:solidFill>
                <a:effectLst/>
                <a:latin typeface="Times New Roman" panose="02020603050405020304" pitchFamily="18" charset="0"/>
                <a:ea typeface="宋体" panose="02010600030101010101" pitchFamily="2" charset="-122"/>
              </a:rPr>
              <a:t>年</a:t>
            </a:r>
            <a:r>
              <a:rPr lang="en-US" altLang="zh-CN" sz="2400" kern="100" dirty="0">
                <a:solidFill>
                  <a:srgbClr val="000000"/>
                </a:solidFill>
                <a:effectLst/>
                <a:latin typeface="Times New Roman" panose="02020603050405020304" pitchFamily="18" charset="0"/>
                <a:ea typeface="宋体" panose="02010600030101010101" pitchFamily="2" charset="-122"/>
              </a:rPr>
              <a:t>3</a:t>
            </a:r>
            <a:r>
              <a:rPr lang="zh-CN" altLang="zh-CN" sz="2400" kern="100" dirty="0">
                <a:solidFill>
                  <a:srgbClr val="000000"/>
                </a:solidFill>
                <a:effectLst/>
                <a:latin typeface="Times New Roman" panose="02020603050405020304" pitchFamily="18" charset="0"/>
                <a:ea typeface="宋体" panose="02010600030101010101" pitchFamily="2" charset="-122"/>
              </a:rPr>
              <a:t>月向张三以</a:t>
            </a:r>
            <a:r>
              <a:rPr lang="en-US" altLang="zh-CN" sz="2400" kern="100" dirty="0">
                <a:solidFill>
                  <a:srgbClr val="000000"/>
                </a:solidFill>
                <a:effectLst/>
                <a:latin typeface="Times New Roman" panose="02020603050405020304" pitchFamily="18" charset="0"/>
                <a:ea typeface="宋体" panose="02010600030101010101" pitchFamily="2" charset="-122"/>
              </a:rPr>
              <a:t>50</a:t>
            </a:r>
            <a:r>
              <a:rPr lang="zh-CN" altLang="zh-CN" sz="2400" kern="100" dirty="0">
                <a:solidFill>
                  <a:srgbClr val="000000"/>
                </a:solidFill>
                <a:effectLst/>
                <a:latin typeface="Times New Roman" panose="02020603050405020304" pitchFamily="18" charset="0"/>
                <a:ea typeface="宋体" panose="02010600030101010101" pitchFamily="2" charset="-122"/>
              </a:rPr>
              <a:t>万元价格出售价值</a:t>
            </a:r>
            <a:r>
              <a:rPr lang="en-US" altLang="zh-CN" sz="2400" kern="100" dirty="0">
                <a:solidFill>
                  <a:srgbClr val="000000"/>
                </a:solidFill>
                <a:effectLst/>
                <a:latin typeface="Times New Roman" panose="02020603050405020304" pitchFamily="18" charset="0"/>
                <a:ea typeface="宋体" panose="02010600030101010101" pitchFamily="2" charset="-122"/>
              </a:rPr>
              <a:t>300</a:t>
            </a:r>
            <a:r>
              <a:rPr lang="zh-CN" altLang="zh-CN" sz="2400" kern="100" dirty="0">
                <a:solidFill>
                  <a:srgbClr val="000000"/>
                </a:solidFill>
                <a:effectLst/>
                <a:latin typeface="Times New Roman" panose="02020603050405020304" pitchFamily="18" charset="0"/>
                <a:ea typeface="宋体" panose="02010600030101010101" pitchFamily="2" charset="-122"/>
              </a:rPr>
              <a:t>万元房屋一套，苏芃公司于</a:t>
            </a:r>
            <a:r>
              <a:rPr lang="en-US" altLang="zh-CN" sz="2400" kern="100" dirty="0">
                <a:solidFill>
                  <a:srgbClr val="000000"/>
                </a:solidFill>
                <a:effectLst/>
                <a:latin typeface="Times New Roman" panose="02020603050405020304" pitchFamily="18" charset="0"/>
                <a:ea typeface="宋体" panose="02010600030101010101" pitchFamily="2" charset="-122"/>
              </a:rPr>
              <a:t>2019</a:t>
            </a:r>
            <a:r>
              <a:rPr lang="zh-CN" altLang="zh-CN" sz="2400" kern="100" dirty="0">
                <a:solidFill>
                  <a:srgbClr val="000000"/>
                </a:solidFill>
                <a:effectLst/>
                <a:latin typeface="Times New Roman" panose="02020603050405020304" pitchFamily="18" charset="0"/>
                <a:ea typeface="宋体" panose="02010600030101010101" pitchFamily="2" charset="-122"/>
              </a:rPr>
              <a:t>年</a:t>
            </a:r>
            <a:r>
              <a:rPr lang="en-US" altLang="zh-CN" sz="2400" kern="100" dirty="0">
                <a:solidFill>
                  <a:srgbClr val="000000"/>
                </a:solidFill>
                <a:effectLst/>
                <a:latin typeface="Times New Roman" panose="02020603050405020304" pitchFamily="18" charset="0"/>
                <a:ea typeface="宋体" panose="02010600030101010101" pitchFamily="2" charset="-122"/>
              </a:rPr>
              <a:t>12</a:t>
            </a:r>
            <a:r>
              <a:rPr lang="zh-CN" altLang="zh-CN" sz="2400" kern="100" dirty="0">
                <a:solidFill>
                  <a:srgbClr val="000000"/>
                </a:solidFill>
                <a:effectLst/>
                <a:latin typeface="Times New Roman" panose="02020603050405020304" pitchFamily="18" charset="0"/>
                <a:ea typeface="宋体" panose="02010600030101010101" pitchFamily="2" charset="-122"/>
              </a:rPr>
              <a:t>月向法院起诉，主张撤销该项交易，能否获得支持，为什么？</a:t>
            </a:r>
            <a:endParaRPr lang="zh-CN" altLang="zh-CN" sz="2400" kern="100" dirty="0">
              <a:effectLst/>
              <a:latin typeface="Times New Roman" panose="02020603050405020304" pitchFamily="18" charset="0"/>
              <a:ea typeface="宋体" panose="02010600030101010101" pitchFamily="2" charset="-122"/>
            </a:endParaRPr>
          </a:p>
          <a:p>
            <a:pPr indent="304800" algn="just">
              <a:lnSpc>
                <a:spcPct val="100000"/>
              </a:lnSpc>
              <a:spcBef>
                <a:spcPts val="0"/>
              </a:spcBef>
            </a:pPr>
            <a:r>
              <a:rPr lang="zh-CN" altLang="zh-CN" sz="2400" kern="100" dirty="0">
                <a:solidFill>
                  <a:srgbClr val="000000"/>
                </a:solidFill>
                <a:effectLst/>
                <a:latin typeface="Times New Roman" panose="02020603050405020304" pitchFamily="18" charset="0"/>
                <a:ea typeface="宋体" panose="02010600030101010101" pitchFamily="2" charset="-122"/>
              </a:rPr>
              <a:t>（</a:t>
            </a:r>
            <a:r>
              <a:rPr lang="en-US" altLang="zh-CN" sz="2400" kern="100" dirty="0">
                <a:solidFill>
                  <a:srgbClr val="000000"/>
                </a:solidFill>
                <a:effectLst/>
                <a:latin typeface="Times New Roman" panose="02020603050405020304" pitchFamily="18" charset="0"/>
                <a:ea typeface="宋体" panose="02010600030101010101" pitchFamily="2" charset="-122"/>
              </a:rPr>
              <a:t>2</a:t>
            </a:r>
            <a:r>
              <a:rPr lang="zh-CN" altLang="zh-CN" sz="2400" kern="100" dirty="0">
                <a:solidFill>
                  <a:srgbClr val="000000"/>
                </a:solidFill>
                <a:effectLst/>
                <a:latin typeface="Times New Roman" panose="02020603050405020304" pitchFamily="18" charset="0"/>
                <a:ea typeface="宋体" panose="02010600030101010101" pitchFamily="2" charset="-122"/>
              </a:rPr>
              <a:t>）假定苏芃公司</a:t>
            </a:r>
            <a:r>
              <a:rPr lang="en-US" altLang="zh-CN" sz="2400" kern="100" dirty="0">
                <a:solidFill>
                  <a:srgbClr val="000000"/>
                </a:solidFill>
                <a:effectLst/>
                <a:latin typeface="Times New Roman" panose="02020603050405020304" pitchFamily="18" charset="0"/>
                <a:ea typeface="宋体" panose="02010600030101010101" pitchFamily="2" charset="-122"/>
              </a:rPr>
              <a:t>2020</a:t>
            </a:r>
            <a:r>
              <a:rPr lang="zh-CN" altLang="zh-CN" sz="2400" kern="100" dirty="0">
                <a:solidFill>
                  <a:srgbClr val="000000"/>
                </a:solidFill>
                <a:effectLst/>
                <a:latin typeface="Times New Roman" panose="02020603050405020304" pitchFamily="18" charset="0"/>
                <a:ea typeface="宋体" panose="02010600030101010101" pitchFamily="2" charset="-122"/>
              </a:rPr>
              <a:t>年</a:t>
            </a:r>
            <a:r>
              <a:rPr lang="en-US" altLang="zh-CN" sz="2400" kern="100" dirty="0">
                <a:solidFill>
                  <a:srgbClr val="000000"/>
                </a:solidFill>
                <a:effectLst/>
                <a:latin typeface="Times New Roman" panose="02020603050405020304" pitchFamily="18" charset="0"/>
                <a:ea typeface="宋体" panose="02010600030101010101" pitchFamily="2" charset="-122"/>
              </a:rPr>
              <a:t>5</a:t>
            </a:r>
            <a:r>
              <a:rPr lang="zh-CN" altLang="zh-CN" sz="2400" kern="100" dirty="0">
                <a:solidFill>
                  <a:srgbClr val="000000"/>
                </a:solidFill>
                <a:effectLst/>
                <a:latin typeface="Times New Roman" panose="02020603050405020304" pitchFamily="18" charset="0"/>
                <a:ea typeface="宋体" panose="02010600030101010101" pitchFamily="2" charset="-122"/>
              </a:rPr>
              <a:t>月发现，木子公司于</a:t>
            </a:r>
            <a:r>
              <a:rPr lang="en-US" altLang="zh-CN" sz="2400" kern="100" dirty="0">
                <a:solidFill>
                  <a:srgbClr val="000000"/>
                </a:solidFill>
                <a:effectLst/>
                <a:latin typeface="Times New Roman" panose="02020603050405020304" pitchFamily="18" charset="0"/>
                <a:ea typeface="宋体" panose="02010600030101010101" pitchFamily="2" charset="-122"/>
              </a:rPr>
              <a:t>2019</a:t>
            </a:r>
            <a:r>
              <a:rPr lang="zh-CN" altLang="zh-CN" sz="2400" kern="100" dirty="0">
                <a:solidFill>
                  <a:srgbClr val="000000"/>
                </a:solidFill>
                <a:effectLst/>
                <a:latin typeface="Times New Roman" panose="02020603050405020304" pitchFamily="18" charset="0"/>
                <a:ea typeface="宋体" panose="02010600030101010101" pitchFamily="2" charset="-122"/>
              </a:rPr>
              <a:t>年</a:t>
            </a:r>
            <a:r>
              <a:rPr lang="en-US" altLang="zh-CN" sz="2400" kern="100" dirty="0">
                <a:solidFill>
                  <a:srgbClr val="000000"/>
                </a:solidFill>
                <a:effectLst/>
                <a:latin typeface="Times New Roman" panose="02020603050405020304" pitchFamily="18" charset="0"/>
                <a:ea typeface="宋体" panose="02010600030101010101" pitchFamily="2" charset="-122"/>
              </a:rPr>
              <a:t>11</a:t>
            </a:r>
            <a:r>
              <a:rPr lang="zh-CN" altLang="zh-CN" sz="2400" kern="100" dirty="0">
                <a:solidFill>
                  <a:srgbClr val="000000"/>
                </a:solidFill>
                <a:effectLst/>
                <a:latin typeface="Times New Roman" panose="02020603050405020304" pitchFamily="18" charset="0"/>
                <a:ea typeface="宋体" panose="02010600030101010101" pitchFamily="2" charset="-122"/>
              </a:rPr>
              <a:t>月拒绝了李四赠予的</a:t>
            </a:r>
            <a:r>
              <a:rPr lang="en-US" altLang="zh-CN" sz="2400" kern="100" dirty="0">
                <a:solidFill>
                  <a:srgbClr val="000000"/>
                </a:solidFill>
                <a:effectLst/>
                <a:latin typeface="Times New Roman" panose="02020603050405020304" pitchFamily="18" charset="0"/>
                <a:ea typeface="宋体" panose="02010600030101010101" pitchFamily="2" charset="-122"/>
              </a:rPr>
              <a:t>200</a:t>
            </a:r>
            <a:r>
              <a:rPr lang="zh-CN" altLang="zh-CN" sz="2400" kern="100" dirty="0">
                <a:solidFill>
                  <a:srgbClr val="000000"/>
                </a:solidFill>
                <a:effectLst/>
                <a:latin typeface="Times New Roman" panose="02020603050405020304" pitchFamily="18" charset="0"/>
                <a:ea typeface="宋体" panose="02010600030101010101" pitchFamily="2" charset="-122"/>
              </a:rPr>
              <a:t>万元。苏芃公司于</a:t>
            </a:r>
            <a:r>
              <a:rPr lang="en-US" altLang="zh-CN" sz="2400" kern="100" dirty="0">
                <a:solidFill>
                  <a:srgbClr val="000000"/>
                </a:solidFill>
                <a:effectLst/>
                <a:latin typeface="Times New Roman" panose="02020603050405020304" pitchFamily="18" charset="0"/>
                <a:ea typeface="宋体" panose="02010600030101010101" pitchFamily="2" charset="-122"/>
              </a:rPr>
              <a:t>2020</a:t>
            </a:r>
            <a:r>
              <a:rPr lang="zh-CN" altLang="zh-CN" sz="2400" kern="100" dirty="0">
                <a:solidFill>
                  <a:srgbClr val="000000"/>
                </a:solidFill>
                <a:effectLst/>
                <a:latin typeface="Times New Roman" panose="02020603050405020304" pitchFamily="18" charset="0"/>
                <a:ea typeface="宋体" panose="02010600030101010101" pitchFamily="2" charset="-122"/>
              </a:rPr>
              <a:t>年</a:t>
            </a:r>
            <a:r>
              <a:rPr lang="en-US" altLang="zh-CN" sz="2400" kern="100" dirty="0">
                <a:solidFill>
                  <a:srgbClr val="000000"/>
                </a:solidFill>
                <a:effectLst/>
                <a:latin typeface="Times New Roman" panose="02020603050405020304" pitchFamily="18" charset="0"/>
                <a:ea typeface="宋体" panose="02010600030101010101" pitchFamily="2" charset="-122"/>
              </a:rPr>
              <a:t>12</a:t>
            </a:r>
            <a:r>
              <a:rPr lang="zh-CN" altLang="zh-CN" sz="2400" kern="100" dirty="0">
                <a:solidFill>
                  <a:srgbClr val="000000"/>
                </a:solidFill>
                <a:effectLst/>
                <a:latin typeface="Times New Roman" panose="02020603050405020304" pitchFamily="18" charset="0"/>
                <a:ea typeface="宋体" panose="02010600030101010101" pitchFamily="2" charset="-122"/>
              </a:rPr>
              <a:t>月向法院起诉，主张撤销拒绝赠予的意思表示，能否获得支持，为什么？</a:t>
            </a:r>
            <a:endParaRPr lang="zh-CN" altLang="zh-CN" sz="2400" kern="100" dirty="0">
              <a:effectLst/>
              <a:latin typeface="Times New Roman" panose="02020603050405020304" pitchFamily="18" charset="0"/>
              <a:ea typeface="宋体" panose="02010600030101010101" pitchFamily="2" charset="-122"/>
            </a:endParaRPr>
          </a:p>
          <a:p>
            <a:pPr indent="304800" algn="just">
              <a:lnSpc>
                <a:spcPct val="100000"/>
              </a:lnSpc>
              <a:spcBef>
                <a:spcPts val="0"/>
              </a:spcBef>
            </a:pPr>
            <a:r>
              <a:rPr lang="zh-CN" altLang="zh-CN" sz="2400" kern="100" dirty="0">
                <a:solidFill>
                  <a:srgbClr val="000000"/>
                </a:solidFill>
                <a:effectLst/>
                <a:latin typeface="Times New Roman" panose="02020603050405020304" pitchFamily="18" charset="0"/>
                <a:ea typeface="宋体" panose="02010600030101010101" pitchFamily="2" charset="-122"/>
              </a:rPr>
              <a:t>（</a:t>
            </a:r>
            <a:r>
              <a:rPr lang="en-US" altLang="zh-CN" sz="2400" kern="100" dirty="0">
                <a:solidFill>
                  <a:srgbClr val="000000"/>
                </a:solidFill>
                <a:effectLst/>
                <a:latin typeface="Times New Roman" panose="02020603050405020304" pitchFamily="18" charset="0"/>
                <a:ea typeface="宋体" panose="02010600030101010101" pitchFamily="2" charset="-122"/>
              </a:rPr>
              <a:t>3</a:t>
            </a:r>
            <a:r>
              <a:rPr lang="zh-CN" altLang="zh-CN" sz="2400" kern="100" dirty="0">
                <a:solidFill>
                  <a:srgbClr val="000000"/>
                </a:solidFill>
                <a:effectLst/>
                <a:latin typeface="Times New Roman" panose="02020603050405020304" pitchFamily="18" charset="0"/>
                <a:ea typeface="宋体" panose="02010600030101010101" pitchFamily="2" charset="-122"/>
              </a:rPr>
              <a:t>）假定苏芃公司</a:t>
            </a:r>
            <a:r>
              <a:rPr lang="en-US" altLang="zh-CN" sz="2400" kern="100" dirty="0">
                <a:solidFill>
                  <a:srgbClr val="000000"/>
                </a:solidFill>
                <a:effectLst/>
                <a:latin typeface="Times New Roman" panose="02020603050405020304" pitchFamily="18" charset="0"/>
                <a:ea typeface="宋体" panose="02010600030101010101" pitchFamily="2" charset="-122"/>
              </a:rPr>
              <a:t>2022</a:t>
            </a:r>
            <a:r>
              <a:rPr lang="zh-CN" altLang="zh-CN" sz="2400" kern="100" dirty="0">
                <a:solidFill>
                  <a:srgbClr val="000000"/>
                </a:solidFill>
                <a:effectLst/>
                <a:latin typeface="Times New Roman" panose="02020603050405020304" pitchFamily="18" charset="0"/>
                <a:ea typeface="宋体" panose="02010600030101010101" pitchFamily="2" charset="-122"/>
              </a:rPr>
              <a:t>年</a:t>
            </a:r>
            <a:r>
              <a:rPr lang="en-US" altLang="zh-CN" sz="2400" kern="100" dirty="0">
                <a:solidFill>
                  <a:srgbClr val="000000"/>
                </a:solidFill>
                <a:effectLst/>
                <a:latin typeface="Times New Roman" panose="02020603050405020304" pitchFamily="18" charset="0"/>
                <a:ea typeface="宋体" panose="02010600030101010101" pitchFamily="2" charset="-122"/>
              </a:rPr>
              <a:t>1</a:t>
            </a:r>
            <a:r>
              <a:rPr lang="zh-CN" altLang="zh-CN" sz="2400" kern="100" dirty="0">
                <a:solidFill>
                  <a:srgbClr val="000000"/>
                </a:solidFill>
                <a:effectLst/>
                <a:latin typeface="Times New Roman" panose="02020603050405020304" pitchFamily="18" charset="0"/>
                <a:ea typeface="宋体" panose="02010600030101010101" pitchFamily="2" charset="-122"/>
              </a:rPr>
              <a:t>月发现，木子公司于</a:t>
            </a:r>
            <a:r>
              <a:rPr lang="en-US" altLang="zh-CN" sz="2400" kern="100" dirty="0">
                <a:solidFill>
                  <a:srgbClr val="000000"/>
                </a:solidFill>
                <a:effectLst/>
                <a:latin typeface="Times New Roman" panose="02020603050405020304" pitchFamily="18" charset="0"/>
                <a:ea typeface="宋体" panose="02010600030101010101" pitchFamily="2" charset="-122"/>
              </a:rPr>
              <a:t>2021</a:t>
            </a:r>
            <a:r>
              <a:rPr lang="zh-CN" altLang="zh-CN" sz="2400" kern="100" dirty="0">
                <a:solidFill>
                  <a:srgbClr val="000000"/>
                </a:solidFill>
                <a:effectLst/>
                <a:latin typeface="Times New Roman" panose="02020603050405020304" pitchFamily="18" charset="0"/>
                <a:ea typeface="宋体" panose="02010600030101010101" pitchFamily="2" charset="-122"/>
              </a:rPr>
              <a:t>年</a:t>
            </a:r>
            <a:r>
              <a:rPr lang="en-US" altLang="zh-CN" sz="2400" kern="100" dirty="0">
                <a:solidFill>
                  <a:srgbClr val="000000"/>
                </a:solidFill>
                <a:effectLst/>
                <a:latin typeface="Times New Roman" panose="02020603050405020304" pitchFamily="18" charset="0"/>
                <a:ea typeface="宋体" panose="02010600030101010101" pitchFamily="2" charset="-122"/>
              </a:rPr>
              <a:t>10</a:t>
            </a:r>
            <a:r>
              <a:rPr lang="zh-CN" altLang="zh-CN" sz="2400" kern="100" dirty="0">
                <a:solidFill>
                  <a:srgbClr val="000000"/>
                </a:solidFill>
                <a:effectLst/>
                <a:latin typeface="Times New Roman" panose="02020603050405020304" pitchFamily="18" charset="0"/>
                <a:ea typeface="宋体" panose="02010600030101010101" pitchFamily="2" charset="-122"/>
              </a:rPr>
              <a:t>月以</a:t>
            </a:r>
            <a:r>
              <a:rPr lang="en-US" altLang="zh-CN" sz="2400" kern="100" dirty="0">
                <a:solidFill>
                  <a:srgbClr val="000000"/>
                </a:solidFill>
                <a:effectLst/>
                <a:latin typeface="Times New Roman" panose="02020603050405020304" pitchFamily="18" charset="0"/>
                <a:ea typeface="宋体" panose="02010600030101010101" pitchFamily="2" charset="-122"/>
              </a:rPr>
              <a:t>10</a:t>
            </a:r>
            <a:r>
              <a:rPr lang="zh-CN" altLang="zh-CN" sz="2400" kern="100" dirty="0">
                <a:solidFill>
                  <a:srgbClr val="000000"/>
                </a:solidFill>
                <a:effectLst/>
                <a:latin typeface="Times New Roman" panose="02020603050405020304" pitchFamily="18" charset="0"/>
                <a:ea typeface="宋体" panose="02010600030101010101" pitchFamily="2" charset="-122"/>
              </a:rPr>
              <a:t>万元向王五出售价值</a:t>
            </a:r>
            <a:r>
              <a:rPr lang="en-US" altLang="zh-CN" sz="2400" kern="100" dirty="0">
                <a:solidFill>
                  <a:srgbClr val="000000"/>
                </a:solidFill>
                <a:effectLst/>
                <a:latin typeface="Times New Roman" panose="02020603050405020304" pitchFamily="18" charset="0"/>
                <a:ea typeface="宋体" panose="02010600030101010101" pitchFamily="2" charset="-122"/>
              </a:rPr>
              <a:t>100</a:t>
            </a:r>
            <a:r>
              <a:rPr lang="zh-CN" altLang="zh-CN" sz="2400" kern="100" dirty="0">
                <a:solidFill>
                  <a:srgbClr val="000000"/>
                </a:solidFill>
                <a:effectLst/>
                <a:latin typeface="Times New Roman" panose="02020603050405020304" pitchFamily="18" charset="0"/>
                <a:ea typeface="宋体" panose="02010600030101010101" pitchFamily="2" charset="-122"/>
              </a:rPr>
              <a:t>万的汽车一部。苏芃公司于</a:t>
            </a:r>
            <a:r>
              <a:rPr lang="en-US" altLang="zh-CN" sz="2400" kern="100" dirty="0">
                <a:solidFill>
                  <a:srgbClr val="000000"/>
                </a:solidFill>
                <a:effectLst/>
                <a:latin typeface="Times New Roman" panose="02020603050405020304" pitchFamily="18" charset="0"/>
                <a:ea typeface="宋体" panose="02010600030101010101" pitchFamily="2" charset="-122"/>
              </a:rPr>
              <a:t>2022</a:t>
            </a:r>
            <a:r>
              <a:rPr lang="zh-CN" altLang="zh-CN" sz="2400" kern="100" dirty="0">
                <a:solidFill>
                  <a:srgbClr val="000000"/>
                </a:solidFill>
                <a:effectLst/>
                <a:latin typeface="Times New Roman" panose="02020603050405020304" pitchFamily="18" charset="0"/>
                <a:ea typeface="宋体" panose="02010600030101010101" pitchFamily="2" charset="-122"/>
              </a:rPr>
              <a:t>年</a:t>
            </a:r>
            <a:r>
              <a:rPr lang="en-US" altLang="zh-CN" sz="2400" kern="100" dirty="0">
                <a:solidFill>
                  <a:srgbClr val="000000"/>
                </a:solidFill>
                <a:effectLst/>
                <a:latin typeface="Times New Roman" panose="02020603050405020304" pitchFamily="18" charset="0"/>
                <a:ea typeface="宋体" panose="02010600030101010101" pitchFamily="2" charset="-122"/>
              </a:rPr>
              <a:t>8</a:t>
            </a:r>
            <a:r>
              <a:rPr lang="zh-CN" altLang="zh-CN" sz="2400" kern="100" dirty="0">
                <a:solidFill>
                  <a:srgbClr val="000000"/>
                </a:solidFill>
                <a:effectLst/>
                <a:latin typeface="Times New Roman" panose="02020603050405020304" pitchFamily="18" charset="0"/>
                <a:ea typeface="宋体" panose="02010600030101010101" pitchFamily="2" charset="-122"/>
              </a:rPr>
              <a:t>月向法院起诉（诉讼时效没有中断、中止情形），主张撤销该项交易，能否获得支持，为什么？</a:t>
            </a:r>
            <a:endParaRPr lang="zh-CN" altLang="zh-CN" sz="2400" kern="100" dirty="0">
              <a:effectLst/>
              <a:latin typeface="Times New Roman" panose="02020603050405020304" pitchFamily="18" charset="0"/>
              <a:ea typeface="宋体" panose="02010600030101010101" pitchFamily="2" charset="-122"/>
            </a:endParaRPr>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a:spLocks noGrp="1" noRot="1" noChangeAspect="1" noMove="1" noResize="1" noEditPoints="1" noAdjustHandles="1" noChangeArrowheads="1" noChangeShapeType="1" noTextEdit="1"/>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山上的草地上&#10;&#10;描述已自动生成"/>
          <p:cNvPicPr>
            <a:picLocks noGrp="1" noChangeAspect="1"/>
          </p:cNvPicPr>
          <p:nvPr>
            <p:ph idx="1"/>
          </p:nvPr>
        </p:nvPicPr>
        <p:blipFill rotWithShape="1">
          <a:blip r:embed="rId1"/>
          <a:srcRect t="15413"/>
          <a:stretch>
            <a:fillRect/>
          </a:stretch>
        </p:blipFill>
        <p:spPr>
          <a:xfrm>
            <a:off x="20" y="10"/>
            <a:ext cx="12191980" cy="6857990"/>
          </a:xfrm>
          <a:prstGeom prst="rect">
            <a:avLst/>
          </a:prstGeom>
        </p:spPr>
      </p:pic>
      <p:sp>
        <p:nvSpPr>
          <p:cNvPr id="16" name="Rectangle 15"/>
          <p:cNvSpPr>
            <a:spLocks noGrp="1" noRot="1" noChangeAspect="1" noMove="1" noResize="1" noEditPoints="1" noAdjustHandles="1" noChangeArrowheads="1" noChangeShapeType="1" noTextEdit="1"/>
          </p:cNvSpPr>
          <p:nvPr/>
        </p:nvSpPr>
        <p:spPr>
          <a:xfrm rot="10800000">
            <a:off x="-3" y="4530071"/>
            <a:ext cx="12191999" cy="2327926"/>
          </a:xfrm>
          <a:prstGeom prst="rect">
            <a:avLst/>
          </a:prstGeom>
          <a:gradFill flip="none" rotWithShape="1">
            <a:gsLst>
              <a:gs pos="56000">
                <a:schemeClr val="tx1">
                  <a:alpha val="40000"/>
                </a:schemeClr>
              </a:gs>
              <a:gs pos="100000">
                <a:schemeClr val="tx1">
                  <a:alpha val="8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2103116" y="698835"/>
            <a:ext cx="7985759" cy="868823"/>
          </a:xfrm>
        </p:spPr>
        <p:txBody>
          <a:bodyPr vert="horz" lIns="91440" tIns="45720" rIns="91440" bIns="45720" rtlCol="0" anchor="b">
            <a:normAutofit/>
          </a:bodyPr>
          <a:lstStyle/>
          <a:p>
            <a:pPr algn="ctr">
              <a:lnSpc>
                <a:spcPct val="90000"/>
              </a:lnSpc>
            </a:pPr>
            <a:r>
              <a:rPr kumimoji="1" lang="zh-CN" altLang="en-US" dirty="0"/>
              <a:t>第五章 合同的变更与转让</a:t>
            </a:r>
            <a:endParaRPr kumimoji="1" lang="en-US" altLang="zh-CN"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18160" y="2660072"/>
            <a:ext cx="9965535" cy="3512127"/>
          </a:xfrm>
        </p:spPr>
        <p:txBody>
          <a:bodyPr/>
          <a:lstStyle/>
          <a:p>
            <a:pPr marL="0" indent="0">
              <a:buNone/>
            </a:pPr>
            <a:r>
              <a:rPr kumimoji="1" lang="zh-CN" altLang="en-US" dirty="0"/>
              <a:t>一、几组概念及相互之间的关系</a:t>
            </a:r>
            <a:endParaRPr kumimoji="1" lang="en-US" altLang="zh-CN" dirty="0"/>
          </a:p>
          <a:p>
            <a:pPr marL="0" indent="0">
              <a:buNone/>
            </a:pPr>
            <a:r>
              <a:rPr kumimoji="1" lang="zh-CN" altLang="en-US" dirty="0"/>
              <a:t>二、合同变更</a:t>
            </a:r>
            <a:endParaRPr kumimoji="1" lang="en-US" altLang="zh-CN" dirty="0"/>
          </a:p>
          <a:p>
            <a:pPr marL="0" indent="0">
              <a:buNone/>
            </a:pPr>
            <a:r>
              <a:rPr kumimoji="1" lang="zh-CN" altLang="en-US" dirty="0"/>
              <a:t>三、合同转让</a:t>
            </a:r>
            <a:endParaRPr kumimoji="1" lang="en-US" altLang="zh-CN" dirty="0"/>
          </a:p>
          <a:p>
            <a:pPr marL="0" indent="0">
              <a:buNone/>
            </a:pPr>
            <a:endParaRPr kumimoji="1" lang="zh-CN" altLang="en-US"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2014920" y="1006560"/>
              <a:ext cx="360" cy="360"/>
            </p14:xfrm>
          </p:contentPart>
        </mc:Choice>
        <mc:Fallback xmlns="">
          <p:pic>
            <p:nvPicPr>
              <p:cNvPr id="4" name="墨迹 3"/>
            </p:nvPicPr>
            <p:blipFill>
              <a:blip r:embed="rId2"/>
            </p:blipFill>
            <p:spPr>
              <a:xfrm>
                <a:off x="2014920" y="1006560"/>
                <a:ext cx="360" cy="360"/>
              </a:xfrm>
              <a:prstGeom prst="rect"/>
            </p:spPr>
          </p:pic>
        </mc:Fallback>
      </mc:AlternateContent>
      <p:sp>
        <p:nvSpPr>
          <p:cNvPr id="6" name="标题 5"/>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8933" y="575733"/>
            <a:ext cx="10504763" cy="5596467"/>
          </a:xfrm>
        </p:spPr>
        <p:txBody>
          <a:bodyPr/>
          <a:lstStyle/>
          <a:p>
            <a:pPr marL="0" indent="0">
              <a:buNone/>
            </a:pPr>
            <a:r>
              <a:rPr kumimoji="1" lang="zh-CN" altLang="en-US" dirty="0"/>
              <a:t>一、几组概念及相互之间的关系</a:t>
            </a:r>
            <a:endParaRPr kumimoji="1" lang="en-US" altLang="zh-CN" dirty="0"/>
          </a:p>
          <a:p>
            <a:pPr marL="0" indent="0">
              <a:buNone/>
            </a:pPr>
            <a:endParaRPr kumimoji="1" lang="en-US" altLang="zh-CN" sz="2400" dirty="0"/>
          </a:p>
          <a:p>
            <a:pPr marL="0" indent="0">
              <a:buNone/>
            </a:pPr>
            <a:r>
              <a:rPr kumimoji="1" lang="zh-CN" altLang="en-US" sz="2400" dirty="0"/>
              <a:t>（一）广义的合同变更与狭义的合同变更</a:t>
            </a:r>
            <a:endParaRPr kumimoji="1" lang="en-US" altLang="zh-CN" sz="2400" dirty="0"/>
          </a:p>
          <a:p>
            <a:pPr marL="0" indent="0">
              <a:buNone/>
            </a:pPr>
            <a:endParaRPr kumimoji="1" lang="en-US" altLang="zh-CN" sz="2400" dirty="0"/>
          </a:p>
          <a:p>
            <a:pPr marL="0" indent="0">
              <a:buNone/>
            </a:pPr>
            <a:r>
              <a:rPr kumimoji="1" lang="zh-CN" altLang="en-US" sz="2400" dirty="0"/>
              <a:t>广义的合同变更，包括合同主体、内容与客体的改变。</a:t>
            </a:r>
            <a:endParaRPr kumimoji="1" lang="en-US" altLang="zh-CN" sz="2400" dirty="0"/>
          </a:p>
          <a:p>
            <a:pPr marL="0" indent="0">
              <a:buNone/>
            </a:pPr>
            <a:r>
              <a:rPr kumimoji="1" lang="zh-CN" altLang="en-US" sz="2400" dirty="0"/>
              <a:t>狭义的合同变更，指的是合同的内容与客体的改变。</a:t>
            </a:r>
            <a:endParaRPr kumimoji="1" lang="en-US" altLang="zh-CN" sz="2400" dirty="0"/>
          </a:p>
          <a:p>
            <a:pPr marL="0" indent="0">
              <a:buNone/>
            </a:pPr>
            <a:endParaRPr kumimoji="1" lang="en-US" altLang="zh-CN" sz="2400" dirty="0"/>
          </a:p>
          <a:p>
            <a:pPr marL="0" indent="0">
              <a:buNone/>
            </a:pPr>
            <a:r>
              <a:rPr kumimoji="1" lang="zh-CN" altLang="en-US" sz="2400" dirty="0"/>
              <a:t>   主体的改变</a:t>
            </a:r>
            <a:r>
              <a:rPr kumimoji="1" lang="en-US" altLang="zh-CN" sz="2400" dirty="0"/>
              <a:t>——</a:t>
            </a:r>
            <a:r>
              <a:rPr kumimoji="1" lang="zh-CN" altLang="en-US" sz="2400" dirty="0"/>
              <a:t>合同转让</a:t>
            </a:r>
            <a:endParaRPr kumimoji="1" lang="en-US" altLang="zh-CN" sz="2400" dirty="0"/>
          </a:p>
          <a:p>
            <a:pPr marL="0" indent="0">
              <a:buNone/>
            </a:pPr>
            <a:r>
              <a:rPr kumimoji="1" lang="zh-CN" altLang="en-US" sz="2400" dirty="0"/>
              <a:t>   内容与客体的改变</a:t>
            </a:r>
            <a:r>
              <a:rPr kumimoji="1" lang="en-US" altLang="zh-CN" sz="2400" dirty="0"/>
              <a:t>——</a:t>
            </a:r>
            <a:r>
              <a:rPr kumimoji="1" lang="zh-CN" altLang="en-US" sz="2400" dirty="0"/>
              <a:t>合同变更</a:t>
            </a:r>
            <a:endParaRPr kumimoji="1" lang="en-US" altLang="zh-CN" sz="2400" dirty="0"/>
          </a:p>
        </p:txBody>
      </p:sp>
      <p:sp>
        <p:nvSpPr>
          <p:cNvPr id="4" name="左大括号 3"/>
          <p:cNvSpPr/>
          <p:nvPr/>
        </p:nvSpPr>
        <p:spPr>
          <a:xfrm>
            <a:off x="908304" y="4529337"/>
            <a:ext cx="190005" cy="807522"/>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8933" y="389467"/>
            <a:ext cx="11125200" cy="6214533"/>
          </a:xfrm>
        </p:spPr>
        <p:txBody>
          <a:bodyPr/>
          <a:lstStyle/>
          <a:p>
            <a:r>
              <a:rPr kumimoji="1" lang="zh-CN" altLang="en-US" dirty="0"/>
              <a:t>（二）合同变更与新合同</a:t>
            </a:r>
            <a:endParaRPr kumimoji="1" lang="en-US" altLang="zh-CN" dirty="0"/>
          </a:p>
          <a:p>
            <a:endParaRPr kumimoji="1" lang="en-US" altLang="zh-CN" dirty="0"/>
          </a:p>
          <a:p>
            <a:r>
              <a:rPr kumimoji="1" lang="zh-CN" altLang="en-US" dirty="0"/>
              <a:t>如何判断合的改变是变更还是新合同？</a:t>
            </a:r>
            <a:endParaRPr kumimoji="1" lang="en-US" altLang="zh-CN" dirty="0"/>
          </a:p>
          <a:p>
            <a:r>
              <a:rPr kumimoji="1" lang="en-US" altLang="zh-CN" dirty="0"/>
              <a:t>——</a:t>
            </a:r>
            <a:r>
              <a:rPr kumimoji="1" lang="zh-CN" altLang="en-US" dirty="0"/>
              <a:t>改变同一性的，是新合同，不改变同一性的，是合同变更</a:t>
            </a:r>
            <a:endParaRPr kumimoji="1" lang="en-US" altLang="zh-CN" dirty="0"/>
          </a:p>
          <a:p>
            <a:endParaRPr kumimoji="1" lang="en-US" altLang="zh-CN" dirty="0"/>
          </a:p>
          <a:p>
            <a:r>
              <a:rPr kumimoji="1" lang="zh-CN" altLang="en-US" dirty="0"/>
              <a:t>主要看给付义务：</a:t>
            </a:r>
            <a:endParaRPr kumimoji="1" lang="en-US" altLang="zh-CN" dirty="0"/>
          </a:p>
          <a:p>
            <a:r>
              <a:rPr kumimoji="1" lang="zh-CN" altLang="en-US" dirty="0"/>
              <a:t>主给付性质改变</a:t>
            </a:r>
            <a:r>
              <a:rPr kumimoji="1" lang="en-US" altLang="zh-CN" dirty="0"/>
              <a:t>——</a:t>
            </a:r>
            <a:r>
              <a:rPr kumimoji="1" lang="zh-CN" altLang="en-US" dirty="0"/>
              <a:t>确定是新合同</a:t>
            </a:r>
            <a:endParaRPr kumimoji="1" lang="en-US" altLang="zh-CN" dirty="0"/>
          </a:p>
          <a:p>
            <a:r>
              <a:rPr kumimoji="1" lang="zh-CN" altLang="en-US" dirty="0"/>
              <a:t>主给付义务内容的改变</a:t>
            </a:r>
            <a:r>
              <a:rPr kumimoji="1" lang="en-US" altLang="zh-CN" dirty="0"/>
              <a:t>——</a:t>
            </a:r>
            <a:r>
              <a:rPr kumimoji="1" lang="zh-CN" altLang="en-US" dirty="0"/>
              <a:t>根据具体情况判断</a:t>
            </a:r>
            <a:endParaRPr kumimoji="1" lang="en-US" altLang="zh-CN" dirty="0"/>
          </a:p>
          <a:p>
            <a:r>
              <a:rPr kumimoji="1" lang="zh-CN" altLang="en-US" dirty="0"/>
              <a:t>主给付的履行方式、地点、期限等发生改变</a:t>
            </a:r>
            <a:r>
              <a:rPr kumimoji="1" lang="en-US" altLang="zh-CN" dirty="0"/>
              <a:t>——</a:t>
            </a:r>
            <a:r>
              <a:rPr kumimoji="1" lang="zh-CN" altLang="en-US" dirty="0"/>
              <a:t>多为合同变更</a:t>
            </a:r>
            <a:endParaRPr kumimoji="1" lang="en-US" altLang="zh-CN" dirty="0"/>
          </a:p>
          <a:p>
            <a:endParaRPr kumimoji="1" lang="en-US" altLang="zh-CN" dirty="0"/>
          </a:p>
          <a:p>
            <a:r>
              <a:rPr kumimoji="1" lang="zh-CN" altLang="en-US" dirty="0"/>
              <a:t> </a:t>
            </a:r>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53067" y="948266"/>
            <a:ext cx="10030629" cy="5223933"/>
          </a:xfrm>
        </p:spPr>
        <p:txBody>
          <a:bodyPr/>
          <a:lstStyle/>
          <a:p>
            <a:pPr marL="0" indent="0">
              <a:buNone/>
            </a:pPr>
            <a:r>
              <a:rPr kumimoji="1" lang="zh-CN" altLang="en-US" dirty="0"/>
              <a:t>（三）合同转让的类型</a:t>
            </a:r>
            <a:endParaRPr kumimoji="1" lang="en-US" altLang="zh-CN" dirty="0"/>
          </a:p>
          <a:p>
            <a:pPr marL="0" indent="0">
              <a:buNone/>
            </a:pPr>
            <a:endParaRPr kumimoji="1" lang="en-US" altLang="zh-CN" dirty="0"/>
          </a:p>
          <a:p>
            <a:pPr marL="0" indent="0">
              <a:buNone/>
            </a:pPr>
            <a:r>
              <a:rPr kumimoji="1" lang="zh-CN" altLang="en-US" dirty="0"/>
              <a:t>债权让与</a:t>
            </a:r>
            <a:r>
              <a:rPr kumimoji="1" lang="en-US" altLang="zh-CN" dirty="0"/>
              <a:t>——</a:t>
            </a:r>
            <a:r>
              <a:rPr kumimoji="1" lang="zh-CN" altLang="en-US" dirty="0"/>
              <a:t>债权的转让</a:t>
            </a:r>
            <a:endParaRPr kumimoji="1" lang="en-US" altLang="zh-CN" dirty="0"/>
          </a:p>
          <a:p>
            <a:pPr marL="0" indent="0">
              <a:buNone/>
            </a:pPr>
            <a:r>
              <a:rPr kumimoji="1" lang="zh-CN" altLang="en-US" dirty="0"/>
              <a:t>债务承担</a:t>
            </a:r>
            <a:r>
              <a:rPr kumimoji="1" lang="en-US" altLang="zh-CN" dirty="0"/>
              <a:t>——</a:t>
            </a:r>
            <a:r>
              <a:rPr kumimoji="1" lang="zh-CN" altLang="en-US" dirty="0"/>
              <a:t>债务的转让</a:t>
            </a:r>
            <a:endParaRPr kumimoji="1" lang="en-US" altLang="zh-CN" dirty="0"/>
          </a:p>
          <a:p>
            <a:pPr marL="0" indent="0">
              <a:buNone/>
            </a:pPr>
            <a:r>
              <a:rPr kumimoji="1" lang="zh-CN" altLang="en-US" dirty="0"/>
              <a:t>概括承受</a:t>
            </a:r>
            <a:r>
              <a:rPr kumimoji="1" lang="en-US" altLang="zh-CN" dirty="0"/>
              <a:t>——</a:t>
            </a:r>
            <a:r>
              <a:rPr kumimoji="1" lang="zh-CN" altLang="en-US" dirty="0"/>
              <a:t>债权债务一起转让</a:t>
            </a:r>
            <a:endParaRPr kumimoji="1" lang="zh-CN" altLang="en-US"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660399"/>
            <a:ext cx="10972799" cy="5537201"/>
          </a:xfrm>
        </p:spPr>
        <p:txBody>
          <a:bodyPr/>
          <a:lstStyle/>
          <a:p>
            <a:pPr marL="0" indent="0">
              <a:buNone/>
            </a:pPr>
            <a:r>
              <a:rPr kumimoji="1" lang="zh-CN" altLang="en-US" dirty="0"/>
              <a:t>二、合同变更</a:t>
            </a:r>
            <a:endParaRPr kumimoji="1" lang="en-US" altLang="zh-CN" dirty="0"/>
          </a:p>
          <a:p>
            <a:pPr marL="0" indent="0">
              <a:buNone/>
            </a:pPr>
            <a:r>
              <a:rPr kumimoji="1" lang="zh-CN" altLang="en-US" dirty="0"/>
              <a:t>（一）法定变更</a:t>
            </a:r>
            <a:endParaRPr kumimoji="1" lang="en-US" altLang="zh-CN" dirty="0"/>
          </a:p>
          <a:p>
            <a:pPr marL="0" indent="0">
              <a:buNone/>
            </a:pPr>
            <a:r>
              <a:rPr kumimoji="1" lang="zh-CN" altLang="en-US" dirty="0"/>
              <a:t>      </a:t>
            </a:r>
            <a:r>
              <a:rPr kumimoji="1" lang="en-US" altLang="zh-CN" dirty="0"/>
              <a:t>——</a:t>
            </a:r>
            <a:r>
              <a:rPr kumimoji="1" lang="zh-CN" altLang="en-US" dirty="0"/>
              <a:t>主要是情势变更（</a:t>
            </a:r>
            <a:r>
              <a:rPr kumimoji="1" lang="en-US" altLang="zh-CN" dirty="0"/>
              <a:t>533</a:t>
            </a:r>
            <a:r>
              <a:rPr kumimoji="1" lang="zh-CN" altLang="en-US" dirty="0"/>
              <a:t>）</a:t>
            </a:r>
            <a:r>
              <a:rPr kumimoji="1" lang="en-US" altLang="zh-CN" dirty="0"/>
              <a:t>——</a:t>
            </a:r>
            <a:r>
              <a:rPr kumimoji="1" lang="zh-CN" altLang="en-US" dirty="0"/>
              <a:t>见前文</a:t>
            </a:r>
            <a:endParaRPr kumimoji="1" lang="zh-CN" altLang="en-US"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03867" y="965200"/>
            <a:ext cx="9979829" cy="5207000"/>
          </a:xfrm>
        </p:spPr>
        <p:txBody>
          <a:bodyPr/>
          <a:lstStyle/>
          <a:p>
            <a:pPr marL="0" indent="0">
              <a:buNone/>
            </a:pPr>
            <a:r>
              <a:rPr kumimoji="1" lang="zh-CN" altLang="en-US" dirty="0"/>
              <a:t>（二）约定变更</a:t>
            </a:r>
            <a:endParaRPr kumimoji="1" lang="en-US" altLang="zh-CN" dirty="0"/>
          </a:p>
          <a:p>
            <a:pPr marL="0" indent="0">
              <a:buNone/>
            </a:pPr>
            <a:r>
              <a:rPr kumimoji="1" lang="zh-CN" altLang="en-US" dirty="0"/>
              <a:t>规则：</a:t>
            </a:r>
            <a:endParaRPr kumimoji="1" lang="en-US" altLang="zh-CN" dirty="0"/>
          </a:p>
          <a:p>
            <a:pPr marL="514350" indent="-514350">
              <a:buAutoNum type="arabicPeriod"/>
            </a:pPr>
            <a:r>
              <a:rPr kumimoji="1" lang="zh-CN" altLang="en-US" dirty="0"/>
              <a:t>当事人协商一致；</a:t>
            </a:r>
            <a:endParaRPr kumimoji="1" lang="en-US" altLang="zh-CN" dirty="0"/>
          </a:p>
          <a:p>
            <a:pPr marL="514350" indent="-514350">
              <a:buAutoNum type="arabicPeriod"/>
            </a:pPr>
            <a:r>
              <a:rPr kumimoji="1" lang="zh-CN" altLang="en-US" dirty="0"/>
              <a:t>约定不明确，推定为未变更</a:t>
            </a:r>
            <a:endParaRPr kumimoji="1" lang="en-US" altLang="zh-CN" dirty="0"/>
          </a:p>
          <a:p>
            <a:pPr marL="0" indent="0">
              <a:buNone/>
            </a:pPr>
            <a:r>
              <a:rPr kumimoji="1" lang="zh-CN" altLang="en-US" dirty="0"/>
              <a:t>争议：可否适用</a:t>
            </a:r>
            <a:r>
              <a:rPr kumimoji="1" lang="en-US" altLang="zh-CN" dirty="0"/>
              <a:t>510</a:t>
            </a:r>
            <a:r>
              <a:rPr kumimoji="1" lang="zh-CN" altLang="en-US" dirty="0"/>
              <a:t>、</a:t>
            </a:r>
            <a:r>
              <a:rPr kumimoji="1" lang="en-US" altLang="zh-CN" dirty="0"/>
              <a:t>511</a:t>
            </a:r>
            <a:r>
              <a:rPr kumimoji="1" lang="zh-CN" altLang="en-US" dirty="0"/>
              <a:t>条补充确定合同内容？</a:t>
            </a:r>
            <a:endParaRPr kumimoji="1"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0976" y="646176"/>
            <a:ext cx="10332720" cy="5526024"/>
          </a:xfrm>
        </p:spPr>
        <p:txBody>
          <a:bodyPr/>
          <a:lstStyle/>
          <a:p>
            <a:r>
              <a:rPr kumimoji="1" lang="en-US" altLang="zh-CN" sz="2400" dirty="0"/>
              <a:t>2.</a:t>
            </a:r>
            <a:r>
              <a:rPr kumimoji="1" lang="zh-CN" altLang="en-US" sz="2400" dirty="0"/>
              <a:t> 区分诺成合同与实践合同的意义</a:t>
            </a:r>
            <a:endParaRPr kumimoji="1" lang="en-US" altLang="zh-CN" sz="2400" dirty="0"/>
          </a:p>
          <a:p>
            <a:r>
              <a:rPr kumimoji="1" lang="zh-CN" altLang="en-US" sz="2400" dirty="0"/>
              <a:t>  （</a:t>
            </a:r>
            <a:r>
              <a:rPr kumimoji="1" lang="en-US" altLang="zh-CN" sz="2400" dirty="0"/>
              <a:t>1</a:t>
            </a:r>
            <a:r>
              <a:rPr kumimoji="1" lang="zh-CN" altLang="en-US" sz="2400" dirty="0"/>
              <a:t>）合同成立时间不同</a:t>
            </a:r>
            <a:endParaRPr kumimoji="1" lang="en-US" altLang="zh-CN" sz="2400" dirty="0"/>
          </a:p>
          <a:p>
            <a:r>
              <a:rPr kumimoji="1" lang="zh-CN" altLang="en-US" sz="2400" dirty="0"/>
              <a:t>诺成合同：双方合意为成立时间</a:t>
            </a:r>
            <a:endParaRPr kumimoji="1" lang="en-US" altLang="zh-CN" sz="2400" dirty="0"/>
          </a:p>
          <a:p>
            <a:r>
              <a:rPr kumimoji="1" lang="zh-CN" altLang="en-US" sz="2400" dirty="0"/>
              <a:t>实践合同：标的物或完成其他现实给付时成立</a:t>
            </a:r>
            <a:endParaRPr kumimoji="1" lang="en-US" altLang="zh-CN" sz="2400" dirty="0"/>
          </a:p>
          <a:p>
            <a:endParaRPr kumimoji="1" lang="en-US" altLang="zh-CN" sz="2400" dirty="0"/>
          </a:p>
          <a:p>
            <a:r>
              <a:rPr kumimoji="1" lang="zh-CN" altLang="en-US" sz="2400" dirty="0"/>
              <a:t>  （</a:t>
            </a:r>
            <a:r>
              <a:rPr kumimoji="1" lang="en-US" altLang="zh-CN" sz="2400" dirty="0"/>
              <a:t>2</a:t>
            </a:r>
            <a:r>
              <a:rPr kumimoji="1" lang="zh-CN" altLang="en-US" sz="2400" dirty="0"/>
              <a:t>）关于诺成和实践合同的推定</a:t>
            </a:r>
            <a:endParaRPr kumimoji="1" lang="en-US" altLang="zh-CN" sz="2400" dirty="0"/>
          </a:p>
          <a:p>
            <a:r>
              <a:rPr kumimoji="1" lang="zh-CN" altLang="en-US" sz="2400" dirty="0"/>
              <a:t>如果没有约定、法律规定、交易惯例，原则上应认定为诺成合同。</a:t>
            </a:r>
            <a:endParaRPr kumimoji="1" lang="en-US" altLang="zh-CN" sz="2400" dirty="0"/>
          </a:p>
          <a:p>
            <a:endParaRPr kumimoji="1" lang="en-US" altLang="zh-CN" dirty="0"/>
          </a:p>
          <a:p>
            <a:endParaRPr kumimoji="1" lang="zh-CN"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6800" y="778933"/>
            <a:ext cx="10617200" cy="5469467"/>
          </a:xfrm>
        </p:spPr>
        <p:txBody>
          <a:bodyPr/>
          <a:lstStyle/>
          <a:p>
            <a:pPr marL="0" indent="0">
              <a:buNone/>
            </a:pPr>
            <a:r>
              <a:rPr kumimoji="1" lang="zh-CN" altLang="en-US" dirty="0"/>
              <a:t>三、合同转让</a:t>
            </a:r>
            <a:endParaRPr kumimoji="1" lang="en-US" altLang="zh-CN" dirty="0"/>
          </a:p>
          <a:p>
            <a:pPr marL="0" indent="0">
              <a:buNone/>
            </a:pPr>
            <a:r>
              <a:rPr kumimoji="1" lang="zh-CN" altLang="en-US" dirty="0"/>
              <a:t>（一）债权让与</a:t>
            </a:r>
            <a:endParaRPr kumimoji="1" lang="en-US" altLang="zh-CN" dirty="0"/>
          </a:p>
          <a:p>
            <a:pPr marL="0" indent="0">
              <a:buNone/>
            </a:pPr>
            <a:r>
              <a:rPr kumimoji="1" lang="zh-CN" altLang="en-US" dirty="0"/>
              <a:t> </a:t>
            </a:r>
            <a:r>
              <a:rPr kumimoji="1" lang="en-US" altLang="zh-CN" dirty="0"/>
              <a:t>1.</a:t>
            </a:r>
            <a:r>
              <a:rPr kumimoji="1" lang="zh-CN" altLang="en-US" dirty="0"/>
              <a:t> 债权让与的含义、性质和类型</a:t>
            </a:r>
            <a:endParaRPr kumimoji="1" lang="en-US" altLang="zh-CN" dirty="0"/>
          </a:p>
          <a:p>
            <a:pPr marL="0" indent="0">
              <a:buNone/>
            </a:pPr>
            <a:r>
              <a:rPr kumimoji="1" lang="zh-CN" altLang="en-US" dirty="0"/>
              <a:t>（</a:t>
            </a:r>
            <a:r>
              <a:rPr kumimoji="1" lang="en-US" altLang="zh-CN" dirty="0"/>
              <a:t>1</a:t>
            </a:r>
            <a:r>
              <a:rPr kumimoji="1" lang="zh-CN" altLang="en-US" dirty="0"/>
              <a:t>）含义：指债权人将债权的一部分或全部转让给第三人。（</a:t>
            </a:r>
            <a:r>
              <a:rPr kumimoji="1" lang="en-US" altLang="zh-CN" dirty="0"/>
              <a:t>545</a:t>
            </a:r>
            <a:r>
              <a:rPr kumimoji="1" lang="zh-CN" altLang="en-US" dirty="0"/>
              <a:t>）</a:t>
            </a:r>
            <a:endParaRPr kumimoji="1" lang="en-US" altLang="zh-CN" dirty="0"/>
          </a:p>
          <a:p>
            <a:pPr marL="0" indent="0">
              <a:buNone/>
            </a:pPr>
            <a:r>
              <a:rPr kumimoji="1" lang="zh-CN" altLang="en-US" dirty="0"/>
              <a:t>（</a:t>
            </a:r>
            <a:r>
              <a:rPr kumimoji="1" lang="en-US" altLang="zh-CN" dirty="0"/>
              <a:t>2</a:t>
            </a:r>
            <a:r>
              <a:rPr kumimoji="1" lang="zh-CN" altLang="en-US" dirty="0"/>
              <a:t>）性质：准物的买卖（也有人说是准物权变动）</a:t>
            </a:r>
            <a:endParaRPr kumimoji="1" lang="en-US" altLang="zh-CN" dirty="0"/>
          </a:p>
          <a:p>
            <a:pPr marL="0" indent="0">
              <a:buNone/>
            </a:pPr>
            <a:r>
              <a:rPr kumimoji="1" lang="zh-CN" altLang="en-US" dirty="0"/>
              <a:t>       债权让与和物权变动的差别：</a:t>
            </a:r>
            <a:endParaRPr kumimoji="1" lang="en-US" altLang="zh-CN" dirty="0"/>
          </a:p>
          <a:p>
            <a:pPr marL="0" indent="0">
              <a:buNone/>
            </a:pPr>
            <a:r>
              <a:rPr kumimoji="1" lang="zh-CN" altLang="en-US" dirty="0"/>
              <a:t>       ①标的不同</a:t>
            </a:r>
            <a:endParaRPr kumimoji="1" lang="en-US" altLang="zh-CN" dirty="0"/>
          </a:p>
          <a:p>
            <a:pPr marL="0" indent="0">
              <a:buNone/>
            </a:pPr>
            <a:r>
              <a:rPr kumimoji="1" lang="zh-CN" altLang="en-US" dirty="0"/>
              <a:t>       ②转移时间不同</a:t>
            </a:r>
            <a:endParaRPr kumimoji="1" lang="en-US" altLang="zh-CN" dirty="0"/>
          </a:p>
          <a:p>
            <a:pPr marL="0" indent="0">
              <a:buNone/>
            </a:pPr>
            <a:r>
              <a:rPr kumimoji="1" lang="zh-CN" altLang="en-US" dirty="0"/>
              <a:t>       ③债权转移没有公示方式</a:t>
            </a: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28800" y="863600"/>
            <a:ext cx="9454896" cy="5308600"/>
          </a:xfrm>
        </p:spPr>
        <p:txBody>
          <a:bodyPr/>
          <a:lstStyle/>
          <a:p>
            <a:pPr marL="0" indent="0">
              <a:buNone/>
            </a:pPr>
            <a:r>
              <a:rPr kumimoji="1" lang="zh-CN" altLang="en-US" dirty="0"/>
              <a:t>（</a:t>
            </a:r>
            <a:r>
              <a:rPr kumimoji="1" lang="en-US" altLang="zh-CN" dirty="0"/>
              <a:t>3</a:t>
            </a:r>
            <a:r>
              <a:rPr kumimoji="1" lang="zh-CN" altLang="en-US" dirty="0"/>
              <a:t>）债权让与的类型</a:t>
            </a:r>
            <a:endParaRPr kumimoji="1" lang="en-US" altLang="zh-CN" dirty="0"/>
          </a:p>
          <a:p>
            <a:pPr marL="0" indent="0">
              <a:buNone/>
            </a:pPr>
            <a:endParaRPr kumimoji="1" lang="en-US" altLang="zh-CN" dirty="0"/>
          </a:p>
          <a:p>
            <a:pPr marL="0" indent="0">
              <a:buNone/>
            </a:pPr>
            <a:r>
              <a:rPr kumimoji="1" lang="zh-CN" altLang="en-US" dirty="0"/>
              <a:t>   普通债权让与</a:t>
            </a:r>
            <a:endParaRPr kumimoji="1" lang="en-US" altLang="zh-CN" dirty="0"/>
          </a:p>
          <a:p>
            <a:pPr marL="0" indent="0">
              <a:buNone/>
            </a:pPr>
            <a:r>
              <a:rPr kumimoji="1" lang="zh-CN" altLang="en-US" dirty="0"/>
              <a:t>   证券债权让与</a:t>
            </a:r>
            <a:endParaRPr kumimoji="1" lang="zh-CN" altLang="en-US" dirty="0"/>
          </a:p>
        </p:txBody>
      </p:sp>
      <p:sp>
        <p:nvSpPr>
          <p:cNvPr id="4" name="左大括号 3"/>
          <p:cNvSpPr/>
          <p:nvPr/>
        </p:nvSpPr>
        <p:spPr>
          <a:xfrm>
            <a:off x="2048933" y="2167467"/>
            <a:ext cx="203200" cy="863600"/>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1200" y="643467"/>
            <a:ext cx="10572496" cy="5528733"/>
          </a:xfrm>
        </p:spPr>
        <p:txBody>
          <a:bodyPr/>
          <a:lstStyle/>
          <a:p>
            <a:pPr marL="0" indent="0">
              <a:buNone/>
            </a:pPr>
            <a:r>
              <a:rPr kumimoji="1" lang="en-US" altLang="zh-CN" dirty="0"/>
              <a:t>2.</a:t>
            </a:r>
            <a:r>
              <a:rPr kumimoji="1" lang="zh-CN" altLang="en-US" dirty="0"/>
              <a:t> 不可转让的债权</a:t>
            </a:r>
            <a:endParaRPr kumimoji="1" lang="en-US" altLang="zh-CN" dirty="0"/>
          </a:p>
          <a:p>
            <a:pPr marL="0" indent="0">
              <a:buNone/>
            </a:pPr>
            <a:r>
              <a:rPr kumimoji="1" lang="zh-CN" altLang="en-US" dirty="0"/>
              <a:t>原则上，具有流通性的债权，没有特别限制，就是可让与的债权。</a:t>
            </a:r>
            <a:endParaRPr kumimoji="1" lang="en-US" altLang="zh-CN" dirty="0"/>
          </a:p>
          <a:p>
            <a:pPr marL="0" indent="0">
              <a:buNone/>
            </a:pPr>
            <a:r>
              <a:rPr kumimoji="1" lang="zh-CN" altLang="en-US" dirty="0"/>
              <a:t>特别规定不可流通的债权：</a:t>
            </a:r>
            <a:endParaRPr kumimoji="1" lang="en-US" altLang="zh-CN" dirty="0"/>
          </a:p>
          <a:p>
            <a:pPr marL="0" indent="0">
              <a:buNone/>
            </a:pPr>
            <a:r>
              <a:rPr kumimoji="1" lang="zh-CN" altLang="en-US" dirty="0"/>
              <a:t>（</a:t>
            </a:r>
            <a:r>
              <a:rPr kumimoji="1" lang="en-US" altLang="zh-CN" dirty="0"/>
              <a:t>1</a:t>
            </a:r>
            <a:r>
              <a:rPr kumimoji="1" lang="zh-CN" altLang="en-US" dirty="0"/>
              <a:t>）根据债权性质不得让与的债权（</a:t>
            </a:r>
            <a:r>
              <a:rPr kumimoji="1" lang="en-US" altLang="zh-CN" dirty="0"/>
              <a:t>545</a:t>
            </a:r>
            <a:r>
              <a:rPr kumimoji="1" lang="zh-CN" altLang="en-US" dirty="0"/>
              <a:t>）</a:t>
            </a:r>
            <a:endParaRPr kumimoji="1" lang="en-US" altLang="zh-CN" dirty="0"/>
          </a:p>
          <a:p>
            <a:pPr marL="0" indent="0">
              <a:buNone/>
            </a:pPr>
            <a:r>
              <a:rPr kumimoji="1" lang="zh-CN" altLang="en-US" dirty="0"/>
              <a:t>   ①</a:t>
            </a:r>
            <a:r>
              <a:rPr kumimoji="1" lang="zh-CN" altLang="en-US" dirty="0">
                <a:hlinkClick r:id="rId1" action="ppaction://hlinksldjump"/>
              </a:rPr>
              <a:t>有人身专属性的债权</a:t>
            </a:r>
            <a:endParaRPr kumimoji="1" lang="en-US" altLang="zh-CN" dirty="0"/>
          </a:p>
          <a:p>
            <a:pPr marL="0" indent="0">
              <a:buNone/>
            </a:pPr>
            <a:r>
              <a:rPr kumimoji="1" lang="zh-CN" altLang="en-US" dirty="0"/>
              <a:t>   ②劳务（特定技能和劳动）</a:t>
            </a:r>
            <a:endParaRPr kumimoji="1" lang="en-US" altLang="zh-CN" dirty="0"/>
          </a:p>
          <a:p>
            <a:pPr marL="0" indent="0">
              <a:buNone/>
            </a:pPr>
            <a:r>
              <a:rPr kumimoji="1" lang="zh-CN" altLang="en-US" dirty="0"/>
              <a:t>   ③有信任关系的债权</a:t>
            </a:r>
            <a:endParaRPr kumimoji="1" lang="en-US" altLang="zh-CN" dirty="0"/>
          </a:p>
          <a:p>
            <a:pPr marL="0" indent="0">
              <a:buNone/>
            </a:pPr>
            <a:r>
              <a:rPr kumimoji="1" lang="zh-CN" altLang="en-US" dirty="0"/>
              <a:t>   ④交互计算的债权</a:t>
            </a:r>
            <a:endParaRPr kumimoji="1" lang="en-US" altLang="zh-CN" dirty="0"/>
          </a:p>
          <a:p>
            <a:pPr marL="0" indent="0">
              <a:buNone/>
            </a:pPr>
            <a:r>
              <a:rPr kumimoji="1" lang="zh-CN" altLang="en-US" dirty="0"/>
              <a:t>   ⑤非财产责任的债权</a:t>
            </a: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0533" y="677333"/>
            <a:ext cx="10752667" cy="5892800"/>
          </a:xfrm>
        </p:spPr>
        <p:txBody>
          <a:bodyPr/>
          <a:lstStyle/>
          <a:p>
            <a:pPr marL="0" indent="0">
              <a:buNone/>
            </a:pPr>
            <a:r>
              <a:rPr kumimoji="1" lang="zh-CN" altLang="en-US" dirty="0"/>
              <a:t>（</a:t>
            </a:r>
            <a:r>
              <a:rPr kumimoji="1" lang="en-US" altLang="zh-CN" dirty="0"/>
              <a:t>2</a:t>
            </a:r>
            <a:r>
              <a:rPr kumimoji="1" lang="zh-CN" altLang="en-US" dirty="0"/>
              <a:t>）当事人约定不得转让的债权</a:t>
            </a:r>
            <a:endParaRPr kumimoji="1" lang="en-US" altLang="zh-CN" dirty="0"/>
          </a:p>
          <a:p>
            <a:pPr marL="0" indent="0">
              <a:buNone/>
            </a:pPr>
            <a:r>
              <a:rPr kumimoji="1" lang="en-US" altLang="zh-CN" dirty="0"/>
              <a:t>545</a:t>
            </a:r>
            <a:r>
              <a:rPr kumimoji="1" lang="zh-CN" altLang="en-US" dirty="0"/>
              <a:t> 第二款：</a:t>
            </a:r>
            <a:endParaRPr kumimoji="1" lang="en-US" altLang="zh-CN" dirty="0"/>
          </a:p>
          <a:p>
            <a:pPr marL="0" indent="0">
              <a:buNone/>
            </a:pPr>
            <a:r>
              <a:rPr kumimoji="1" lang="zh-CN" altLang="en-US" dirty="0"/>
              <a:t>约定非金钱债权不得转让</a:t>
            </a:r>
            <a:r>
              <a:rPr kumimoji="1" lang="en-US" altLang="zh-CN" dirty="0"/>
              <a:t>——</a:t>
            </a:r>
            <a:r>
              <a:rPr kumimoji="1" lang="zh-CN" altLang="en-US" dirty="0"/>
              <a:t>不得对抗善意第三人</a:t>
            </a:r>
            <a:endParaRPr kumimoji="1" lang="en-US" altLang="zh-CN" dirty="0"/>
          </a:p>
          <a:p>
            <a:pPr marL="0" indent="0">
              <a:buNone/>
            </a:pPr>
            <a:r>
              <a:rPr kumimoji="1" lang="zh-CN" altLang="en-US" dirty="0"/>
              <a:t>约定金钱债权不得转让</a:t>
            </a:r>
            <a:r>
              <a:rPr kumimoji="1" lang="en-US" altLang="zh-CN" dirty="0"/>
              <a:t>——</a:t>
            </a:r>
            <a:r>
              <a:rPr kumimoji="1" lang="zh-CN" altLang="en-US" dirty="0"/>
              <a:t>不得对抗第三人</a:t>
            </a:r>
            <a:r>
              <a:rPr kumimoji="1" lang="en-US" altLang="zh-CN" dirty="0"/>
              <a:t>——</a:t>
            </a:r>
            <a:r>
              <a:rPr kumimoji="1" lang="zh-CN" altLang="en-US" dirty="0"/>
              <a:t>可以转让</a:t>
            </a:r>
            <a:endParaRPr kumimoji="1" lang="en-US" altLang="zh-CN" dirty="0"/>
          </a:p>
          <a:p>
            <a:pPr marL="0" indent="0">
              <a:buNone/>
            </a:pPr>
            <a:r>
              <a:rPr kumimoji="1" lang="zh-CN" altLang="en-US" dirty="0"/>
              <a:t>问：</a:t>
            </a:r>
            <a:endParaRPr kumimoji="1" lang="en-US" altLang="zh-CN" dirty="0"/>
          </a:p>
          <a:p>
            <a:pPr marL="0" indent="0">
              <a:buNone/>
            </a:pPr>
            <a:r>
              <a:rPr kumimoji="1" lang="zh-CN" altLang="en-US" sz="2400" dirty="0"/>
              <a:t>当事人约定不得转让，对第三人发生什么效力？</a:t>
            </a:r>
            <a:endParaRPr kumimoji="1" lang="en-US" altLang="zh-CN" sz="2400" dirty="0"/>
          </a:p>
          <a:p>
            <a:pPr marL="0" indent="0">
              <a:buNone/>
            </a:pPr>
            <a:r>
              <a:rPr kumimoji="1" lang="zh-CN" altLang="en-US" sz="2400" dirty="0"/>
              <a:t>单方禁止转让的债权，可不可以让与？</a:t>
            </a:r>
            <a:endParaRPr kumimoji="1" lang="en-US" altLang="zh-CN" sz="2400" dirty="0"/>
          </a:p>
          <a:p>
            <a:pPr marL="0" indent="0">
              <a:buNone/>
            </a:pPr>
            <a:endParaRPr kumimoji="1" lang="en-US" altLang="zh-CN" sz="2400" dirty="0"/>
          </a:p>
          <a:p>
            <a:pPr marL="0" indent="0">
              <a:buNone/>
            </a:pPr>
            <a:r>
              <a:rPr kumimoji="1" lang="zh-CN" altLang="en-US" dirty="0"/>
              <a:t>（</a:t>
            </a:r>
            <a:r>
              <a:rPr kumimoji="1" lang="en-US" altLang="zh-CN" dirty="0"/>
              <a:t>3</a:t>
            </a:r>
            <a:r>
              <a:rPr kumimoji="1" lang="zh-CN" altLang="en-US" dirty="0"/>
              <a:t>）依照法律规定不得让与的债权</a:t>
            </a:r>
            <a:endParaRPr kumimoji="1" lang="en-US" altLang="zh-CN" dirty="0"/>
          </a:p>
          <a:p>
            <a:pPr marL="0" indent="0">
              <a:buNone/>
            </a:pPr>
            <a:r>
              <a:rPr kumimoji="1" lang="zh-CN" altLang="en-US" dirty="0"/>
              <a:t>如 死亡保险的债权，未经被保险人同意不得转让</a:t>
            </a:r>
            <a:endParaRPr kumimoji="1" lang="zh-CN" altLang="en-US"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1200" y="592667"/>
            <a:ext cx="10572496" cy="5579533"/>
          </a:xfrm>
        </p:spPr>
        <p:txBody>
          <a:bodyPr/>
          <a:lstStyle/>
          <a:p>
            <a:pPr marL="0" indent="0">
              <a:buNone/>
            </a:pPr>
            <a:r>
              <a:rPr kumimoji="1" lang="zh-CN" altLang="en-US" dirty="0"/>
              <a:t>（</a:t>
            </a:r>
            <a:r>
              <a:rPr kumimoji="1" lang="en-US" altLang="zh-CN" dirty="0"/>
              <a:t>4</a:t>
            </a:r>
            <a:r>
              <a:rPr kumimoji="1" lang="zh-CN" altLang="en-US" dirty="0"/>
              <a:t>）禁止扣押的债权不得转让</a:t>
            </a:r>
            <a:endParaRPr kumimoji="1" lang="en-US" altLang="zh-CN" dirty="0"/>
          </a:p>
          <a:p>
            <a:pPr marL="0" indent="0">
              <a:buNone/>
            </a:pPr>
            <a:r>
              <a:rPr kumimoji="1" lang="zh-CN" altLang="en-US" dirty="0"/>
              <a:t>台湾地区民法</a:t>
            </a:r>
            <a:r>
              <a:rPr kumimoji="1" lang="en-US" altLang="zh-CN" dirty="0"/>
              <a:t>294</a:t>
            </a:r>
            <a:r>
              <a:rPr kumimoji="1" lang="zh-CN" altLang="en-US" dirty="0"/>
              <a:t>条，德国民法</a:t>
            </a:r>
            <a:r>
              <a:rPr kumimoji="1" lang="en-US" altLang="zh-CN" dirty="0"/>
              <a:t>400</a:t>
            </a:r>
            <a:r>
              <a:rPr kumimoji="1" lang="zh-CN" altLang="en-US" dirty="0"/>
              <a:t>条</a:t>
            </a:r>
            <a:endParaRPr kumimoji="1" lang="en-US" altLang="zh-CN" dirty="0"/>
          </a:p>
          <a:p>
            <a:pPr marL="0" indent="0">
              <a:buNone/>
            </a:pPr>
            <a:endParaRPr kumimoji="1" lang="en-US" altLang="zh-CN" dirty="0"/>
          </a:p>
          <a:p>
            <a:pPr marL="0" indent="0">
              <a:buNone/>
            </a:pPr>
            <a:r>
              <a:rPr kumimoji="1" lang="zh-CN" altLang="en-US" dirty="0"/>
              <a:t> 问：禁止扣押的债权是否可以让与？</a:t>
            </a:r>
            <a:endParaRPr kumimoji="1" lang="en-US" altLang="zh-CN" dirty="0"/>
          </a:p>
          <a:p>
            <a:pPr marL="0" indent="0">
              <a:buNone/>
            </a:pPr>
            <a:endParaRPr kumimoji="1" lang="en-US" altLang="zh-CN"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6582" y="692727"/>
            <a:ext cx="10577114" cy="5479473"/>
          </a:xfrm>
        </p:spPr>
        <p:txBody>
          <a:bodyPr/>
          <a:lstStyle/>
          <a:p>
            <a:pPr marL="0" indent="0">
              <a:buNone/>
            </a:pPr>
            <a:r>
              <a:rPr kumimoji="1" lang="zh-CN" altLang="en-US" dirty="0"/>
              <a:t>（</a:t>
            </a:r>
            <a:r>
              <a:rPr kumimoji="1" lang="en-US" altLang="zh-CN" dirty="0"/>
              <a:t>5</a:t>
            </a:r>
            <a:r>
              <a:rPr kumimoji="1" lang="zh-CN" altLang="en-US" dirty="0"/>
              <a:t>）最高额抵押担保的债权确定前，部分债权转让的，最高额抵押权不得转让，但是当事人另有约定的除外。（</a:t>
            </a:r>
            <a:r>
              <a:rPr kumimoji="1" lang="en-US" altLang="zh-CN" dirty="0"/>
              <a:t>421</a:t>
            </a:r>
            <a:r>
              <a:rPr kumimoji="1" lang="zh-CN" altLang="en-US" dirty="0"/>
              <a:t>）</a:t>
            </a:r>
            <a:endParaRPr kumimoji="1" lang="en-US" altLang="zh-CN" dirty="0"/>
          </a:p>
          <a:p>
            <a:pPr marL="0" indent="0">
              <a:buNone/>
            </a:pPr>
            <a:endParaRPr kumimoji="1" lang="en-US" altLang="zh-CN" dirty="0"/>
          </a:p>
          <a:p>
            <a:pPr marL="0" indent="0">
              <a:buNone/>
            </a:pPr>
            <a:r>
              <a:rPr kumimoji="1" lang="zh-CN" altLang="en-US" dirty="0"/>
              <a:t>问：构成交互计算的最高额抵押的债权可否转让？</a:t>
            </a:r>
            <a:endParaRPr kumimoji="1" lang="zh-CN" altLang="en-US"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a:t>五百四十五条　债权人可以将债权的全部或者部分转让给第三人，但是有下列情形之一的除外：</a:t>
            </a:r>
            <a:endParaRPr kumimoji="1" lang="zh-CN" altLang="en-US" dirty="0"/>
          </a:p>
          <a:p>
            <a:r>
              <a:rPr kumimoji="1" lang="zh-CN" altLang="en-US" dirty="0"/>
              <a:t>（一）根据债权性质不得转让；</a:t>
            </a:r>
            <a:endParaRPr kumimoji="1" lang="zh-CN" altLang="en-US" dirty="0"/>
          </a:p>
          <a:p>
            <a:r>
              <a:rPr kumimoji="1" lang="zh-CN" altLang="en-US" dirty="0"/>
              <a:t>（二）按照当事人约定不得转让；</a:t>
            </a:r>
            <a:endParaRPr kumimoji="1" lang="zh-CN" altLang="en-US" dirty="0"/>
          </a:p>
          <a:p>
            <a:r>
              <a:rPr kumimoji="1" lang="zh-CN" altLang="en-US" dirty="0"/>
              <a:t>（三）依照法律规定不得转让。</a:t>
            </a:r>
            <a:endParaRPr kumimoji="1" lang="zh-CN" altLang="en-US" dirty="0"/>
          </a:p>
          <a:p>
            <a:r>
              <a:rPr kumimoji="1" lang="zh-CN" altLang="en-US" dirty="0"/>
              <a:t>当事人约定非金钱债权不得转让的，不得对抗善意第三人。当事人约定金钱债权不得转让的，不得对抗第三人。</a:t>
            </a:r>
            <a:endParaRPr kumimoji="1" lang="zh-CN" alt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0533" y="711200"/>
            <a:ext cx="10403163" cy="5461000"/>
          </a:xfrm>
        </p:spPr>
        <p:txBody>
          <a:bodyPr/>
          <a:lstStyle/>
          <a:p>
            <a:pPr marL="0" indent="0">
              <a:buNone/>
            </a:pPr>
            <a:r>
              <a:rPr kumimoji="1" lang="en-US" altLang="zh-CN" dirty="0"/>
              <a:t>3.</a:t>
            </a:r>
            <a:r>
              <a:rPr kumimoji="1" lang="zh-CN" altLang="en-US" dirty="0"/>
              <a:t> 债权转让的通知</a:t>
            </a:r>
            <a:r>
              <a:rPr kumimoji="1" lang="en-US" altLang="zh-CN" dirty="0"/>
              <a:t>546</a:t>
            </a:r>
            <a:endParaRPr kumimoji="1" lang="en-US" altLang="zh-CN" dirty="0"/>
          </a:p>
          <a:p>
            <a:pPr marL="0" indent="0">
              <a:buNone/>
            </a:pPr>
            <a:r>
              <a:rPr kumimoji="1" lang="zh-CN" altLang="en-US" dirty="0"/>
              <a:t>债权转让需要通知债务人，未经通知，对债务人不发生效力。</a:t>
            </a:r>
            <a:endParaRPr kumimoji="1" lang="en-US" altLang="zh-CN" dirty="0"/>
          </a:p>
          <a:p>
            <a:pPr marL="0" indent="0">
              <a:buNone/>
            </a:pPr>
            <a:r>
              <a:rPr kumimoji="1" lang="zh-CN" altLang="en-US" dirty="0"/>
              <a:t>（</a:t>
            </a:r>
            <a:r>
              <a:rPr kumimoji="1" lang="en-US" altLang="zh-CN" dirty="0"/>
              <a:t>1</a:t>
            </a:r>
            <a:r>
              <a:rPr kumimoji="1" lang="zh-CN" altLang="en-US" dirty="0"/>
              <a:t>）通知的方式（法律上没有规定）</a:t>
            </a:r>
            <a:endParaRPr kumimoji="1" lang="en-US" altLang="zh-CN" dirty="0"/>
          </a:p>
          <a:p>
            <a:pPr marL="0" indent="0">
              <a:buNone/>
            </a:pPr>
            <a:r>
              <a:rPr kumimoji="1" lang="zh-CN" altLang="en-US" dirty="0"/>
              <a:t>    口头</a:t>
            </a:r>
            <a:endParaRPr kumimoji="1" lang="en-US" altLang="zh-CN" dirty="0"/>
          </a:p>
          <a:p>
            <a:pPr marL="0" indent="0">
              <a:buNone/>
            </a:pPr>
            <a:r>
              <a:rPr kumimoji="1" lang="zh-CN" altLang="en-US" dirty="0"/>
              <a:t>    书面</a:t>
            </a:r>
            <a:endParaRPr kumimoji="1" lang="en-US" altLang="zh-CN" dirty="0"/>
          </a:p>
          <a:p>
            <a:pPr marL="0" indent="0">
              <a:buNone/>
            </a:pPr>
            <a:r>
              <a:rPr kumimoji="1" lang="zh-CN" altLang="en-US" dirty="0"/>
              <a:t>    电文数据</a:t>
            </a:r>
            <a:endParaRPr kumimoji="1" lang="en-US" altLang="zh-CN" dirty="0"/>
          </a:p>
          <a:p>
            <a:pPr marL="0" indent="0">
              <a:buNone/>
            </a:pPr>
            <a:r>
              <a:rPr kumimoji="1" lang="zh-CN" altLang="en-US" dirty="0"/>
              <a:t>    表示行为</a:t>
            </a:r>
            <a:endParaRPr kumimoji="1" lang="en-US" altLang="zh-CN" dirty="0"/>
          </a:p>
          <a:p>
            <a:pPr marL="0" indent="0">
              <a:buNone/>
            </a:pPr>
            <a:r>
              <a:rPr kumimoji="1" lang="zh-CN" altLang="en-US" dirty="0"/>
              <a:t>   报刊公告（特别情况下可以）</a:t>
            </a:r>
            <a:endParaRPr kumimoji="1" lang="en-US" altLang="zh-CN" dirty="0"/>
          </a:p>
          <a:p>
            <a:pPr marL="0" indent="0">
              <a:buNone/>
            </a:pPr>
            <a:r>
              <a:rPr kumimoji="1" lang="zh-CN" altLang="en-US" dirty="0"/>
              <a:t>   </a:t>
            </a:r>
            <a:endParaRPr kumimoji="1" lang="en-US" altLang="zh-CN" dirty="0"/>
          </a:p>
          <a:p>
            <a:pPr marL="0" indent="0">
              <a:buNone/>
            </a:pPr>
            <a:endParaRPr kumimoji="1" lang="zh-CN" altLang="en-US" dirty="0"/>
          </a:p>
        </p:txBody>
      </p:sp>
      <p:sp>
        <p:nvSpPr>
          <p:cNvPr id="4" name="左大括号 3"/>
          <p:cNvSpPr/>
          <p:nvPr/>
        </p:nvSpPr>
        <p:spPr>
          <a:xfrm>
            <a:off x="1117600" y="2590800"/>
            <a:ext cx="254000" cy="1913467"/>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2000" y="711200"/>
            <a:ext cx="10521696" cy="5461000"/>
          </a:xfrm>
        </p:spPr>
        <p:txBody>
          <a:bodyPr/>
          <a:lstStyle/>
          <a:p>
            <a:pPr marL="0" indent="0">
              <a:buNone/>
            </a:pPr>
            <a:r>
              <a:rPr kumimoji="1" lang="zh-CN" altLang="en-US" dirty="0"/>
              <a:t>（</a:t>
            </a:r>
            <a:r>
              <a:rPr kumimoji="1" lang="en-US" altLang="zh-CN" dirty="0"/>
              <a:t>2</a:t>
            </a:r>
            <a:r>
              <a:rPr kumimoji="1" lang="zh-CN" altLang="en-US" dirty="0"/>
              <a:t>）通知的性质</a:t>
            </a:r>
            <a:r>
              <a:rPr kumimoji="1" lang="en-US" altLang="zh-CN" dirty="0"/>
              <a:t>——</a:t>
            </a:r>
            <a:r>
              <a:rPr kumimoji="1" lang="zh-CN" altLang="en-US" dirty="0"/>
              <a:t>观念通知</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3</a:t>
            </a:r>
            <a:r>
              <a:rPr kumimoji="1" lang="zh-CN" altLang="en-US" dirty="0"/>
              <a:t>）通知的主体</a:t>
            </a:r>
            <a:endParaRPr kumimoji="1" lang="en-US" altLang="zh-CN" dirty="0"/>
          </a:p>
          <a:p>
            <a:pPr marL="0" indent="0">
              <a:buNone/>
            </a:pPr>
            <a:r>
              <a:rPr kumimoji="1" lang="zh-CN" altLang="en-US" dirty="0"/>
              <a:t>让与人</a:t>
            </a:r>
            <a:endParaRPr kumimoji="1" lang="en-US" altLang="zh-CN" dirty="0"/>
          </a:p>
          <a:p>
            <a:pPr marL="0" indent="0">
              <a:buNone/>
            </a:pPr>
            <a:r>
              <a:rPr kumimoji="1" lang="zh-CN" altLang="en-US" dirty="0"/>
              <a:t>让与人的辅助人</a:t>
            </a:r>
            <a:endParaRPr kumimoji="1" lang="en-US" altLang="zh-CN" dirty="0"/>
          </a:p>
          <a:p>
            <a:pPr marL="0" indent="0">
              <a:buNone/>
            </a:pPr>
            <a:r>
              <a:rPr kumimoji="1" lang="zh-CN" altLang="en-US" dirty="0"/>
              <a:t>让与人的代理人</a:t>
            </a:r>
            <a:endParaRPr kumimoji="1" lang="en-US" altLang="zh-CN" dirty="0"/>
          </a:p>
          <a:p>
            <a:pPr marL="0" indent="0">
              <a:buNone/>
            </a:pPr>
            <a:r>
              <a:rPr kumimoji="1" lang="zh-CN" altLang="en-US" dirty="0"/>
              <a:t>受让人可不可以？</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4</a:t>
            </a:r>
            <a:r>
              <a:rPr kumimoji="1" lang="zh-CN" altLang="en-US" dirty="0"/>
              <a:t>）债权转让通知不得撤销（经受让人同意的除外）（</a:t>
            </a:r>
            <a:r>
              <a:rPr kumimoji="1" lang="en-US" altLang="zh-CN" dirty="0"/>
              <a:t>546</a:t>
            </a:r>
            <a:r>
              <a:rPr kumimoji="1" lang="zh-CN" altLang="en-US" dirty="0"/>
              <a:t>条）</a:t>
            </a: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a:t>第五百四十六条　债权人转让债权，未通知债务人的，该转让对债务人不发生效力。</a:t>
            </a:r>
            <a:endParaRPr kumimoji="1" lang="zh-CN" altLang="en-US" dirty="0"/>
          </a:p>
          <a:p>
            <a:r>
              <a:rPr kumimoji="1" lang="zh-CN" altLang="en-US" dirty="0"/>
              <a:t>债权转让的通知不得撤销，但是经受让人同意的除外。</a:t>
            </a:r>
            <a:endParaRPr kumimoji="1"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4672" y="1267968"/>
            <a:ext cx="10479024" cy="4904232"/>
          </a:xfrm>
        </p:spPr>
        <p:txBody>
          <a:bodyPr/>
          <a:lstStyle/>
          <a:p>
            <a:r>
              <a:rPr kumimoji="1" lang="zh-CN" altLang="en-US" dirty="0"/>
              <a:t>（四）要式合同与不要式合同</a:t>
            </a:r>
            <a:r>
              <a:rPr kumimoji="1" lang="en-US" altLang="zh-CN" dirty="0"/>
              <a:t>——</a:t>
            </a:r>
            <a:r>
              <a:rPr kumimoji="1" lang="zh-CN" altLang="en-US" dirty="0"/>
              <a:t>以是否需要具备一定形式才成立为标准</a:t>
            </a:r>
            <a:endParaRPr kumimoji="1" lang="en-US" altLang="zh-CN" dirty="0"/>
          </a:p>
          <a:p>
            <a:endParaRPr kumimoji="1" lang="en-US" altLang="zh-CN" dirty="0"/>
          </a:p>
          <a:p>
            <a:r>
              <a:rPr kumimoji="1" lang="en-US" altLang="zh-CN" dirty="0"/>
              <a:t>1.</a:t>
            </a:r>
            <a:r>
              <a:rPr kumimoji="1" lang="zh-CN" altLang="en-US" dirty="0"/>
              <a:t> 定义</a:t>
            </a:r>
            <a:endParaRPr kumimoji="1" lang="en-US" altLang="zh-CN" dirty="0"/>
          </a:p>
          <a:p>
            <a:r>
              <a:rPr kumimoji="1" lang="zh-CN" altLang="en-US" dirty="0"/>
              <a:t>要式合同：依法律规定、当事人约定或交易习惯的形式成立的合同。</a:t>
            </a:r>
            <a:endParaRPr kumimoji="1" lang="en-US" altLang="zh-CN" dirty="0"/>
          </a:p>
          <a:p>
            <a:r>
              <a:rPr kumimoji="1" lang="zh-CN" altLang="en-US" dirty="0"/>
              <a:t>不要式合同：不需要具备一定形式就成立的合同。</a:t>
            </a:r>
            <a:endParaRPr kumimoji="1" lang="en-US" altLang="zh-CN" dirty="0"/>
          </a:p>
          <a:p>
            <a:pPr marL="0" indent="0">
              <a:buNone/>
            </a:pPr>
            <a:endParaRPr kumimoji="1"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300" y="406400"/>
            <a:ext cx="10661396" cy="5765800"/>
          </a:xfrm>
        </p:spPr>
        <p:txBody>
          <a:bodyPr/>
          <a:lstStyle/>
          <a:p>
            <a:pPr marL="0" indent="0">
              <a:buNone/>
            </a:pPr>
            <a:r>
              <a:rPr kumimoji="1" lang="zh-CN" altLang="en-US" dirty="0"/>
              <a:t>第</a:t>
            </a:r>
            <a:r>
              <a:rPr kumimoji="1" lang="en-US" altLang="zh-CN" dirty="0"/>
              <a:t>52</a:t>
            </a:r>
            <a:r>
              <a:rPr kumimoji="1" lang="zh-CN" altLang="en-US" dirty="0"/>
              <a:t>条</a:t>
            </a:r>
            <a:r>
              <a:rPr kumimoji="1" lang="en-US" altLang="zh-CN" dirty="0"/>
              <a:t>【</a:t>
            </a:r>
            <a:r>
              <a:rPr kumimoji="1" lang="zh-CN" altLang="en-US" dirty="0"/>
              <a:t>债权转让通知</a:t>
            </a:r>
            <a:r>
              <a:rPr kumimoji="1" lang="en-US" altLang="zh-CN" dirty="0"/>
              <a:t>】</a:t>
            </a:r>
            <a:endParaRPr kumimoji="1" lang="en-US" altLang="zh-CN" dirty="0"/>
          </a:p>
          <a:p>
            <a:pPr marL="0" indent="0">
              <a:buNone/>
            </a:pPr>
            <a:endParaRPr kumimoji="1" lang="en-US" altLang="zh-CN" dirty="0"/>
          </a:p>
          <a:p>
            <a:pPr marL="0" indent="0">
              <a:buNone/>
            </a:pPr>
            <a:r>
              <a:rPr kumimoji="1" lang="zh-CN" altLang="en-US" sz="2000" dirty="0"/>
              <a:t>债务人因未接到债权转让通知而已经向让与人履行，受让人请求债务人履行的，人民法院不予支持；债务人接到有效的债权转让通知后仍向让与人履行，受让人请求债务人履行的，人民法院依法予以支持。</a:t>
            </a:r>
            <a:endParaRPr kumimoji="1" lang="zh-CN" altLang="en-US" sz="2000" dirty="0"/>
          </a:p>
          <a:p>
            <a:pPr marL="0" indent="0">
              <a:buNone/>
            </a:pPr>
            <a:r>
              <a:rPr kumimoji="1" lang="zh-CN" altLang="en-US" sz="2000" dirty="0"/>
              <a:t>让与人未依法通知债务人，受让人直接起诉债务人请求履行债务，人民法院经审理确认债权转让事实的，应当认定债权转让自起诉状副本送达时对债务人发生效力。债务人主张在认定债权数额时扣除因未通知债务人而给其增加的费用或者造成的损失的，人民法院依法予以支持；受让人主张由让与人承担该费用或者损失的，人民法院依法予以支持，但是当事人另有约定除外。</a:t>
            </a:r>
            <a:endParaRPr kumimoji="1" lang="zh-CN" altLang="en-US" sz="2000" dirty="0"/>
          </a:p>
          <a:p>
            <a:pPr marL="0" indent="0">
              <a:buNone/>
            </a:pPr>
            <a:endParaRPr kumimoji="1" lang="zh-CN" altLang="en-US"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3467" y="728133"/>
            <a:ext cx="10640229" cy="5444067"/>
          </a:xfrm>
        </p:spPr>
        <p:txBody>
          <a:bodyPr/>
          <a:lstStyle/>
          <a:p>
            <a:pPr marL="0" indent="0">
              <a:buNone/>
            </a:pPr>
            <a:r>
              <a:rPr kumimoji="1" lang="en-US" altLang="zh-CN" dirty="0"/>
              <a:t>4.</a:t>
            </a:r>
            <a:r>
              <a:rPr kumimoji="1" lang="zh-CN" altLang="en-US" dirty="0"/>
              <a:t> 债权让与的效力</a:t>
            </a:r>
            <a:endParaRPr kumimoji="1" lang="en-US" altLang="zh-CN" dirty="0"/>
          </a:p>
          <a:p>
            <a:pPr marL="0" indent="0">
              <a:buNone/>
            </a:pPr>
            <a:r>
              <a:rPr kumimoji="1" lang="zh-CN" altLang="en-US" dirty="0"/>
              <a:t>（</a:t>
            </a:r>
            <a:r>
              <a:rPr kumimoji="1" lang="en-US" altLang="zh-CN" dirty="0"/>
              <a:t>1</a:t>
            </a:r>
            <a:r>
              <a:rPr kumimoji="1" lang="zh-CN" altLang="en-US" dirty="0"/>
              <a:t>）</a:t>
            </a:r>
            <a:r>
              <a:rPr kumimoji="1" lang="zh-CN" altLang="en-US" dirty="0">
                <a:solidFill>
                  <a:srgbClr val="00B050"/>
                </a:solidFill>
              </a:rPr>
              <a:t>从权利</a:t>
            </a:r>
            <a:r>
              <a:rPr kumimoji="1" lang="zh-CN" altLang="en-US" dirty="0"/>
              <a:t>随同转移，从属于债权人自身从权利的除外（</a:t>
            </a:r>
            <a:r>
              <a:rPr kumimoji="1" lang="en-US" altLang="zh-CN" dirty="0"/>
              <a:t>547</a:t>
            </a:r>
            <a:r>
              <a:rPr kumimoji="1" lang="zh-CN" altLang="en-US" dirty="0"/>
              <a:t>）</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如 担保权</a:t>
            </a:r>
            <a:endParaRPr kumimoji="1" lang="en-US" altLang="zh-CN" dirty="0"/>
          </a:p>
          <a:p>
            <a:pPr marL="0" indent="0">
              <a:buNone/>
            </a:pPr>
            <a:r>
              <a:rPr kumimoji="1" lang="zh-CN" altLang="en-US" dirty="0"/>
              <a:t>         地役权</a:t>
            </a:r>
            <a:endParaRPr kumimoji="1" lang="en-US" altLang="zh-CN" dirty="0"/>
          </a:p>
          <a:p>
            <a:pPr marL="0" indent="0">
              <a:buNone/>
            </a:pPr>
            <a:r>
              <a:rPr kumimoji="1" lang="zh-CN" altLang="en-US" dirty="0"/>
              <a:t>         利息债权</a:t>
            </a:r>
            <a:endParaRPr kumimoji="1" lang="en-US" altLang="zh-CN"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a:t>第五百四十七条　债权人转让债权的，受让人取得与债权有关的从权利，但是该从权利专属于债权人自身的除外。</a:t>
            </a:r>
            <a:endParaRPr kumimoji="1" lang="zh-CN" altLang="en-US" dirty="0"/>
          </a:p>
          <a:p>
            <a:r>
              <a:rPr kumimoji="1" lang="zh-CN" altLang="en-US" dirty="0"/>
              <a:t>受让人取得从权利不因该从权利未办理转移登记手续或者未转移占有而受到影响。</a:t>
            </a:r>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0174" y="474135"/>
            <a:ext cx="11108266" cy="6383865"/>
          </a:xfrm>
        </p:spPr>
        <p:txBody>
          <a:bodyPr/>
          <a:lstStyle/>
          <a:p>
            <a:pPr marL="0" indent="0">
              <a:buNone/>
            </a:pPr>
            <a:r>
              <a:rPr kumimoji="1" lang="zh-CN" altLang="en-US" dirty="0"/>
              <a:t>（</a:t>
            </a:r>
            <a:r>
              <a:rPr kumimoji="1" lang="en-US" altLang="zh-CN" dirty="0"/>
              <a:t>2</a:t>
            </a:r>
            <a:r>
              <a:rPr kumimoji="1" lang="zh-CN" altLang="en-US" dirty="0"/>
              <a:t>）债务人地位和权利不受到影响</a:t>
            </a:r>
            <a:endParaRPr kumimoji="1" lang="en-US" altLang="zh-CN" dirty="0"/>
          </a:p>
          <a:p>
            <a:pPr marL="0" indent="0">
              <a:buNone/>
            </a:pPr>
            <a:r>
              <a:rPr kumimoji="1" lang="zh-CN" altLang="en-US" dirty="0"/>
              <a:t>债务人所得对抗让与人的事由，皆得以之对抗受让人（抗辩，解除，撤销，抵销，情势变更）</a:t>
            </a:r>
            <a:endParaRPr kumimoji="1" lang="en-US" altLang="zh-CN" dirty="0"/>
          </a:p>
          <a:p>
            <a:pPr marL="0" indent="0">
              <a:buNone/>
            </a:pPr>
            <a:r>
              <a:rPr kumimoji="1" lang="en-US" altLang="zh-CN" sz="2000" dirty="0"/>
              <a:t>568</a:t>
            </a:r>
            <a:r>
              <a:rPr kumimoji="1" lang="zh-CN" altLang="en-US" sz="2000" dirty="0"/>
              <a:t> 当事人</a:t>
            </a:r>
            <a:r>
              <a:rPr kumimoji="1" lang="zh-CN" altLang="en-US" sz="2000" dirty="0">
                <a:solidFill>
                  <a:srgbClr val="00B050"/>
                </a:solidFill>
              </a:rPr>
              <a:t>互负债务</a:t>
            </a:r>
            <a:r>
              <a:rPr kumimoji="1" lang="zh-CN" altLang="en-US" sz="2000" dirty="0"/>
              <a:t>，该债务的</a:t>
            </a:r>
            <a:r>
              <a:rPr kumimoji="1" lang="zh-CN" altLang="en-US" sz="2000" dirty="0">
                <a:solidFill>
                  <a:srgbClr val="00B050"/>
                </a:solidFill>
              </a:rPr>
              <a:t>标的物种类、品质相同的</a:t>
            </a:r>
            <a:r>
              <a:rPr kumimoji="1" lang="zh-CN" altLang="en-US" sz="2000" dirty="0"/>
              <a:t>，任何一方可以将自己的债务与对方的到期债务抵销；但是，根据债务性质、按照当事人约定或者依照法律规定不得抵销的除外。</a:t>
            </a:r>
            <a:endParaRPr kumimoji="1" lang="en-US" altLang="zh-CN" sz="2000" dirty="0"/>
          </a:p>
          <a:p>
            <a:pPr marL="0" indent="0">
              <a:buNone/>
            </a:pPr>
            <a:r>
              <a:rPr kumimoji="1" lang="en-US" altLang="zh-CN" sz="2000" dirty="0"/>
              <a:t>569</a:t>
            </a:r>
            <a:r>
              <a:rPr kumimoji="1" lang="zh-CN" altLang="en-US" sz="2000" dirty="0"/>
              <a:t> 当事人互负债务，标的物种类、品质不相同的，经协商一致，也可以抵销。</a:t>
            </a:r>
            <a:endParaRPr kumimoji="1" lang="en-US" altLang="zh-CN" sz="2000" dirty="0"/>
          </a:p>
          <a:p>
            <a:pPr marL="0" indent="0">
              <a:buNone/>
            </a:pPr>
            <a:r>
              <a:rPr kumimoji="1" lang="en-US" altLang="zh-CN" sz="2000" dirty="0"/>
              <a:t>549</a:t>
            </a:r>
            <a:r>
              <a:rPr kumimoji="1" lang="zh-CN" altLang="en-US" sz="2000" dirty="0"/>
              <a:t> 有下列情形之一的，债务人可以向受让人主张抵销：</a:t>
            </a:r>
            <a:endParaRPr kumimoji="1" lang="en-US" altLang="zh-CN" sz="2000" dirty="0"/>
          </a:p>
          <a:p>
            <a:pPr marL="0" indent="0">
              <a:buNone/>
            </a:pPr>
            <a:r>
              <a:rPr kumimoji="1" lang="zh-CN" altLang="en-US" sz="2000" dirty="0"/>
              <a:t>（一）债务人接到债权转让通知时，债务人对让与人享有债权，且债务人的债权先于转让的债权到期或者同时到期；</a:t>
            </a:r>
            <a:endParaRPr kumimoji="1" lang="en-US" altLang="zh-CN" sz="2000" dirty="0"/>
          </a:p>
          <a:p>
            <a:pPr marL="0" indent="0">
              <a:buNone/>
            </a:pPr>
            <a:r>
              <a:rPr kumimoji="1" lang="zh-CN" altLang="en-US" sz="2000" dirty="0">
                <a:solidFill>
                  <a:srgbClr val="C00000"/>
                </a:solidFill>
              </a:rPr>
              <a:t>（二）债务人的债权与转让的债权是基于同一合同产生。 </a:t>
            </a:r>
            <a:endParaRPr kumimoji="1" lang="en-US" altLang="zh-CN" sz="2000" dirty="0">
              <a:solidFill>
                <a:srgbClr val="C00000"/>
              </a:solidFill>
            </a:endParaRPr>
          </a:p>
          <a:p>
            <a:pPr marL="0" indent="0">
              <a:buNone/>
            </a:pPr>
            <a:endParaRPr kumimoji="1" lang="en-US" altLang="zh-CN" dirty="0"/>
          </a:p>
          <a:p>
            <a:pPr marL="0" indent="0">
              <a:buNone/>
            </a:pPr>
            <a:r>
              <a:rPr kumimoji="1" lang="zh-CN" altLang="en-US" dirty="0"/>
              <a:t>（</a:t>
            </a:r>
            <a:r>
              <a:rPr kumimoji="1" lang="en-US" altLang="zh-CN" dirty="0"/>
              <a:t>3</a:t>
            </a:r>
            <a:r>
              <a:rPr kumimoji="1" lang="zh-CN" altLang="en-US" dirty="0"/>
              <a:t>）因债权转让增加的费用由让与人负担（</a:t>
            </a:r>
            <a:r>
              <a:rPr kumimoji="1" lang="en-US" altLang="zh-CN" dirty="0"/>
              <a:t>550</a:t>
            </a:r>
            <a:r>
              <a:rPr kumimoji="1" lang="zh-CN" altLang="en-US" dirty="0"/>
              <a:t>）</a:t>
            </a: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268941" y="1869141"/>
            <a:ext cx="11014755" cy="4303059"/>
          </a:xfrm>
        </p:spPr>
        <p:txBody>
          <a:bodyPr/>
          <a:lstStyle/>
          <a:p>
            <a:r>
              <a:rPr kumimoji="1" lang="zh-CN" altLang="en-US" dirty="0"/>
              <a:t>第五百四十八条　债务人接到债权转让通知后，债务人对让与人的抗辩，可以向受让人主张。</a:t>
            </a:r>
            <a:endParaRPr kumimoji="1" lang="zh-CN" altLang="en-US" dirty="0"/>
          </a:p>
          <a:p>
            <a:r>
              <a:rPr kumimoji="1" lang="zh-CN" altLang="en-US" dirty="0"/>
              <a:t>第五百四十九条　有下列情形之一的，债务人可以向受让人主张抵销：</a:t>
            </a:r>
            <a:endParaRPr kumimoji="1" lang="zh-CN" altLang="en-US" dirty="0"/>
          </a:p>
          <a:p>
            <a:r>
              <a:rPr kumimoji="1" lang="zh-CN" altLang="en-US" dirty="0"/>
              <a:t>（一）债务人接到债权转让通知时，债务人对让与人享有债权，且债务人的债权先于转让的债权到期或者同时到期；</a:t>
            </a:r>
            <a:endParaRPr kumimoji="1" lang="zh-CN" altLang="en-US" dirty="0"/>
          </a:p>
          <a:p>
            <a:r>
              <a:rPr kumimoji="1" lang="zh-CN" altLang="en-US" dirty="0"/>
              <a:t>（二）债务人的债权与转让的债权是基于同一合同产生。</a:t>
            </a:r>
            <a:endParaRPr kumimoji="1" lang="zh-CN" altLang="en-US" dirty="0"/>
          </a:p>
          <a:p>
            <a:r>
              <a:rPr kumimoji="1" lang="zh-CN" altLang="en-US" dirty="0"/>
              <a:t>第五百五十条　因债权转让增加的履行费用，由让与人负担。</a:t>
            </a:r>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3467" y="389467"/>
            <a:ext cx="10640229" cy="5782733"/>
          </a:xfrm>
        </p:spPr>
        <p:txBody>
          <a:bodyPr/>
          <a:lstStyle/>
          <a:p>
            <a:pPr marL="0" indent="0">
              <a:buNone/>
            </a:pPr>
            <a:r>
              <a:rPr kumimoji="1" lang="en-US" altLang="zh-CN" dirty="0"/>
              <a:t>5.</a:t>
            </a:r>
            <a:r>
              <a:rPr kumimoji="1" lang="zh-CN" altLang="en-US" dirty="0"/>
              <a:t> 其他 </a:t>
            </a:r>
            <a:endParaRPr kumimoji="1" lang="en-US" altLang="zh-CN" dirty="0"/>
          </a:p>
          <a:p>
            <a:pPr marL="0" indent="0">
              <a:buNone/>
            </a:pPr>
            <a:r>
              <a:rPr kumimoji="1" lang="zh-CN" altLang="en-US" dirty="0"/>
              <a:t>（</a:t>
            </a:r>
            <a:r>
              <a:rPr kumimoji="1" lang="en-US" altLang="zh-CN" dirty="0"/>
              <a:t>1</a:t>
            </a:r>
            <a:r>
              <a:rPr kumimoji="1" lang="zh-CN" altLang="en-US" dirty="0"/>
              <a:t>）债权的二重让与</a:t>
            </a:r>
            <a:endParaRPr kumimoji="1" lang="en-US" altLang="zh-CN" dirty="0"/>
          </a:p>
          <a:p>
            <a:pPr marL="0" indent="0">
              <a:buNone/>
            </a:pPr>
            <a:r>
              <a:rPr kumimoji="1" lang="zh-CN" altLang="en-US" dirty="0"/>
              <a:t>若 债权人将债权转让给两个人，谁取得债权？</a:t>
            </a:r>
            <a:endParaRPr kumimoji="1" lang="en-US" altLang="zh-CN" dirty="0"/>
          </a:p>
          <a:p>
            <a:pPr marL="0" indent="0">
              <a:buNone/>
            </a:pPr>
            <a:r>
              <a:rPr kumimoji="1" lang="zh-CN" altLang="en-US" dirty="0"/>
              <a:t>                                           债务人向谁履行？</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2</a:t>
            </a:r>
            <a:r>
              <a:rPr kumimoji="1" lang="zh-CN" altLang="en-US" dirty="0"/>
              <a:t>）债权让与可否善意取得？</a:t>
            </a:r>
            <a:endParaRPr kumimoji="1" lang="en-US" altLang="zh-CN" dirty="0"/>
          </a:p>
          <a:p>
            <a:pPr marL="0" indent="0">
              <a:buNone/>
            </a:pPr>
            <a:r>
              <a:rPr kumimoji="1" lang="zh-CN" altLang="en-US" dirty="0"/>
              <a:t>     </a:t>
            </a: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8133" y="677333"/>
            <a:ext cx="10555563" cy="5494867"/>
          </a:xfrm>
        </p:spPr>
        <p:txBody>
          <a:bodyPr/>
          <a:lstStyle/>
          <a:p>
            <a:pPr marL="0" indent="0">
              <a:buNone/>
            </a:pPr>
            <a:r>
              <a:rPr kumimoji="1" lang="zh-CN" altLang="en-US" dirty="0"/>
              <a:t>（</a:t>
            </a:r>
            <a:r>
              <a:rPr kumimoji="1" lang="en-US" altLang="zh-CN" dirty="0"/>
              <a:t>3</a:t>
            </a:r>
            <a:r>
              <a:rPr kumimoji="1" lang="zh-CN" altLang="en-US" dirty="0"/>
              <a:t>）债权的表见让与</a:t>
            </a:r>
            <a:endParaRPr kumimoji="1" lang="en-US" altLang="zh-CN" dirty="0"/>
          </a:p>
          <a:p>
            <a:pPr marL="0" indent="0">
              <a:buNone/>
            </a:pPr>
            <a:endParaRPr kumimoji="1" lang="en-US" altLang="zh-CN" dirty="0"/>
          </a:p>
          <a:p>
            <a:pPr marL="0" indent="0">
              <a:buNone/>
            </a:pPr>
            <a:r>
              <a:rPr kumimoji="1" lang="zh-CN" altLang="en-US" dirty="0"/>
              <a:t>指在债权人将债权让与通知了债务人，但实际上并未让与或让与无效，债务人基于对让与通知的信赖，向第三人所为的履行仍然有效。这种情形，构成表见让与。</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4</a:t>
            </a:r>
            <a:r>
              <a:rPr kumimoji="1" lang="zh-CN" altLang="en-US" dirty="0"/>
              <a:t>）未结算债权、将来债权可否让与？</a:t>
            </a: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1200" y="592667"/>
            <a:ext cx="10572496" cy="5579533"/>
          </a:xfrm>
        </p:spPr>
        <p:txBody>
          <a:bodyPr/>
          <a:lstStyle/>
          <a:p>
            <a:pPr marL="0" indent="0">
              <a:buNone/>
            </a:pPr>
            <a:r>
              <a:rPr kumimoji="1" lang="zh-CN" altLang="en-US" dirty="0"/>
              <a:t>（二）债务承担</a:t>
            </a:r>
            <a:endParaRPr kumimoji="1" lang="en-US" altLang="zh-CN" dirty="0"/>
          </a:p>
          <a:p>
            <a:pPr marL="514350" indent="-514350">
              <a:buAutoNum type="arabicPeriod"/>
            </a:pPr>
            <a:r>
              <a:rPr kumimoji="1" lang="zh-CN" altLang="en-US" dirty="0"/>
              <a:t>定义、债务承担协议类型、债务承担类型</a:t>
            </a:r>
            <a:endParaRPr kumimoji="1" lang="en-US" altLang="zh-CN" dirty="0"/>
          </a:p>
          <a:p>
            <a:pPr marL="0" indent="0">
              <a:buNone/>
            </a:pPr>
            <a:r>
              <a:rPr kumimoji="1" lang="zh-CN" altLang="en-US" dirty="0"/>
              <a:t>（</a:t>
            </a:r>
            <a:r>
              <a:rPr kumimoji="1" lang="en-US" altLang="zh-CN" dirty="0"/>
              <a:t>1</a:t>
            </a:r>
            <a:r>
              <a:rPr kumimoji="1" lang="zh-CN" altLang="en-US" dirty="0"/>
              <a:t>） 定义</a:t>
            </a:r>
            <a:endParaRPr kumimoji="1" lang="en-US" altLang="zh-CN" dirty="0"/>
          </a:p>
          <a:p>
            <a:pPr marL="0" indent="0">
              <a:buNone/>
            </a:pPr>
            <a:r>
              <a:rPr kumimoji="1" lang="zh-CN" altLang="en-US" dirty="0"/>
              <a:t>    债务承担，民法典上称为债务转移，即债务人将债务全部或部分转移给第三人。（</a:t>
            </a:r>
            <a:r>
              <a:rPr kumimoji="1" lang="en-US" altLang="zh-CN" dirty="0"/>
              <a:t>551</a:t>
            </a:r>
            <a:r>
              <a:rPr kumimoji="1" lang="zh-CN" altLang="en-US" dirty="0"/>
              <a:t>）</a:t>
            </a:r>
            <a:endParaRPr kumimoji="1" lang="en-US" altLang="zh-CN" dirty="0"/>
          </a:p>
          <a:p>
            <a:pPr marL="0" indent="0">
              <a:buNone/>
            </a:pPr>
            <a:r>
              <a:rPr kumimoji="1" lang="zh-CN" altLang="en-US" dirty="0"/>
              <a:t>（</a:t>
            </a:r>
            <a:r>
              <a:rPr kumimoji="1" lang="en-US" altLang="zh-CN" dirty="0"/>
              <a:t>2</a:t>
            </a:r>
            <a:r>
              <a:rPr kumimoji="1" lang="zh-CN" altLang="en-US" dirty="0"/>
              <a:t>）债务承担协议的类型</a:t>
            </a:r>
            <a:endParaRPr kumimoji="1" lang="en-US" altLang="zh-CN" dirty="0"/>
          </a:p>
          <a:p>
            <a:pPr marL="0" indent="0">
              <a:buNone/>
            </a:pPr>
            <a:r>
              <a:rPr kumimoji="1" lang="zh-CN" altLang="en-US" dirty="0"/>
              <a:t>①债务人与承担人签订的协议</a:t>
            </a:r>
            <a:endParaRPr kumimoji="1" lang="en-US" altLang="zh-CN" dirty="0"/>
          </a:p>
          <a:p>
            <a:pPr marL="0" indent="0">
              <a:buNone/>
            </a:pPr>
            <a:r>
              <a:rPr kumimoji="1" lang="zh-CN" altLang="en-US" dirty="0"/>
              <a:t>②承担人与债权人签订的协议</a:t>
            </a:r>
            <a:r>
              <a:rPr kumimoji="1" lang="en-US" altLang="zh-CN" dirty="0"/>
              <a:t>—</a:t>
            </a:r>
            <a:r>
              <a:rPr kumimoji="1" lang="zh-CN" altLang="en-US" dirty="0"/>
              <a:t>是否需要征得债务人的同意？</a:t>
            </a:r>
            <a:endParaRPr kumimoji="1" lang="en-US" altLang="zh-CN" dirty="0"/>
          </a:p>
          <a:p>
            <a:pPr marL="0" indent="0">
              <a:buNone/>
            </a:pPr>
            <a:r>
              <a:rPr kumimoji="1" lang="zh-CN" altLang="en-US" dirty="0"/>
              <a:t>③三方协议</a:t>
            </a:r>
            <a:endParaRPr kumimoji="1" lang="zh-CN" alt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8303" y="914400"/>
            <a:ext cx="10589430" cy="5621867"/>
          </a:xfrm>
        </p:spPr>
        <p:txBody>
          <a:bodyPr/>
          <a:lstStyle/>
          <a:p>
            <a:pPr marL="0" indent="0">
              <a:buNone/>
            </a:pPr>
            <a:r>
              <a:rPr kumimoji="1" lang="zh-CN" altLang="en-US" dirty="0"/>
              <a:t>（</a:t>
            </a:r>
            <a:r>
              <a:rPr kumimoji="1" lang="en-US" altLang="zh-CN" dirty="0"/>
              <a:t>3</a:t>
            </a:r>
            <a:r>
              <a:rPr kumimoji="1" lang="zh-CN" altLang="en-US" dirty="0"/>
              <a:t>）债务承担的类型</a:t>
            </a:r>
            <a:endParaRPr kumimoji="1" lang="en-US" altLang="zh-CN" dirty="0"/>
          </a:p>
          <a:p>
            <a:pPr marL="0" indent="0">
              <a:buNone/>
            </a:pPr>
            <a:r>
              <a:rPr kumimoji="1" lang="zh-CN" altLang="en-US" dirty="0"/>
              <a:t>（债务转移）免责的债务承担</a:t>
            </a:r>
            <a:r>
              <a:rPr kumimoji="1" lang="en-US" altLang="zh-CN" dirty="0"/>
              <a:t>——</a:t>
            </a:r>
            <a:r>
              <a:rPr kumimoji="1" lang="zh-CN" altLang="en-US" dirty="0"/>
              <a:t>债务人退出债权债务关系</a:t>
            </a:r>
            <a:r>
              <a:rPr kumimoji="1" lang="zh-CN" altLang="en-US" sz="2400" dirty="0"/>
              <a:t>（可以部分，可以全部）</a:t>
            </a:r>
            <a:r>
              <a:rPr kumimoji="1" lang="en-US" altLang="zh-CN" sz="2400" dirty="0"/>
              <a:t>551</a:t>
            </a:r>
            <a:endParaRPr kumimoji="1" lang="en-US" altLang="zh-CN" sz="2400" dirty="0"/>
          </a:p>
          <a:p>
            <a:pPr marL="0" indent="0">
              <a:buNone/>
            </a:pPr>
            <a:r>
              <a:rPr kumimoji="1" lang="zh-CN" altLang="en-US" dirty="0"/>
              <a:t>（债务加入）并存的债务承担</a:t>
            </a:r>
            <a:r>
              <a:rPr kumimoji="1" lang="en-US" altLang="zh-CN" dirty="0"/>
              <a:t>——</a:t>
            </a:r>
            <a:r>
              <a:rPr kumimoji="1" lang="zh-CN" altLang="en-US" dirty="0"/>
              <a:t>承担人连带加入债权债务关系</a:t>
            </a:r>
            <a:r>
              <a:rPr kumimoji="1" lang="en-US" altLang="zh-CN" dirty="0"/>
              <a:t>552</a:t>
            </a:r>
            <a:endParaRPr kumimoji="1" lang="en-US" altLang="zh-CN" dirty="0"/>
          </a:p>
          <a:p>
            <a:pPr marL="0" indent="0">
              <a:buNone/>
            </a:pPr>
            <a:endParaRPr kumimoji="1" lang="en-US" altLang="zh-CN"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4435" y="753035"/>
            <a:ext cx="10759261" cy="5419165"/>
          </a:xfrm>
        </p:spPr>
        <p:txBody>
          <a:bodyPr/>
          <a:lstStyle/>
          <a:p>
            <a:r>
              <a:rPr kumimoji="1" lang="zh-CN" altLang="en-US" dirty="0"/>
              <a:t>第五百五十一条　债务人将债务的全部或者部分转移给第三人的，应当经债权人同意。</a:t>
            </a:r>
            <a:endParaRPr kumimoji="1" lang="zh-CN" altLang="en-US" dirty="0"/>
          </a:p>
          <a:p>
            <a:r>
              <a:rPr kumimoji="1" lang="zh-CN" altLang="en-US" dirty="0"/>
              <a:t>债务人或者第三人可以催告债权人在合理期限内予以同意，债权人未作表示的，视为不同意。</a:t>
            </a:r>
            <a:endParaRPr kumimoji="1" lang="zh-CN" altLang="en-US" dirty="0"/>
          </a:p>
          <a:p>
            <a:r>
              <a:rPr kumimoji="1" lang="zh-CN" altLang="en-US" dirty="0"/>
              <a:t>第五百五十二条　第三人与债务人约定加入债务并通知债权人，或者第三人向债权人表示愿意加入债务，债权人未在合理期限内明确拒绝的，债权人可以请求第三人在其愿意承担的债务范围内和债务人承担连带债务。</a:t>
            </a:r>
            <a:endParaRPr kumimoji="1" lang="zh-CN" altLang="en-US" dirty="0"/>
          </a:p>
          <a:p>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568" y="548640"/>
            <a:ext cx="10168128" cy="5623560"/>
          </a:xfrm>
        </p:spPr>
        <p:txBody>
          <a:bodyPr/>
          <a:lstStyle/>
          <a:p>
            <a:r>
              <a:rPr kumimoji="1" lang="en-US" altLang="zh-CN" dirty="0"/>
              <a:t>2.</a:t>
            </a:r>
            <a:r>
              <a:rPr kumimoji="1" lang="zh-CN" altLang="en-US" dirty="0"/>
              <a:t>区分要式合同与不要式合同的意义</a:t>
            </a:r>
            <a:endParaRPr kumimoji="1" lang="en-US" altLang="zh-CN" dirty="0"/>
          </a:p>
          <a:p>
            <a:r>
              <a:rPr kumimoji="1" lang="zh-CN" altLang="en-US" dirty="0"/>
              <a:t>主要在于不符合“形式要件”时的特别法律后果</a:t>
            </a:r>
            <a:endParaRPr kumimoji="1" lang="en-US" altLang="zh-CN" dirty="0"/>
          </a:p>
          <a:p>
            <a:endParaRPr kumimoji="1" lang="en-US" altLang="zh-CN"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762000"/>
            <a:ext cx="10674096" cy="5410200"/>
          </a:xfrm>
        </p:spPr>
        <p:txBody>
          <a:bodyPr/>
          <a:lstStyle/>
          <a:p>
            <a:pPr marL="0" indent="0">
              <a:buNone/>
            </a:pPr>
            <a:r>
              <a:rPr kumimoji="1" lang="en-US" altLang="zh-CN" dirty="0"/>
              <a:t>2.</a:t>
            </a:r>
            <a:r>
              <a:rPr kumimoji="1" lang="zh-CN" altLang="en-US" dirty="0"/>
              <a:t> 债务转移（免责的债务承担 ）</a:t>
            </a:r>
            <a:r>
              <a:rPr kumimoji="1" lang="en-US" altLang="zh-CN" dirty="0"/>
              <a:t>——</a:t>
            </a:r>
            <a:r>
              <a:rPr kumimoji="1" lang="zh-CN" altLang="en-US" dirty="0"/>
              <a:t>应征行债权人同意</a:t>
            </a:r>
            <a:endParaRPr kumimoji="1" lang="en-US" altLang="zh-CN" dirty="0"/>
          </a:p>
          <a:p>
            <a:pPr marL="0" indent="0">
              <a:buNone/>
            </a:pPr>
            <a:endParaRPr kumimoji="1" lang="en-US" altLang="zh-CN" dirty="0"/>
          </a:p>
          <a:p>
            <a:pPr marL="0" indent="0">
              <a:buNone/>
            </a:pPr>
            <a:r>
              <a:rPr kumimoji="1" lang="zh-CN" altLang="en-US" dirty="0"/>
              <a:t>债务人或承担人可以催告债权人在合理期限内予以同意，债权人未作表示的，视为不同意。</a:t>
            </a:r>
            <a:endParaRPr kumimoji="1" lang="en-US" altLang="zh-CN" dirty="0"/>
          </a:p>
          <a:p>
            <a:pPr marL="0" indent="0">
              <a:buNone/>
            </a:pPr>
            <a:endParaRPr kumimoji="1" lang="en-US" altLang="zh-CN" dirty="0"/>
          </a:p>
          <a:p>
            <a:pPr marL="0" indent="0">
              <a:buNone/>
            </a:pPr>
            <a:r>
              <a:rPr kumimoji="1" lang="zh-CN" altLang="en-US" dirty="0"/>
              <a:t>问：债务转移之后，当承担人不履行债务或者违约时，可否向债务人请求清偿或违约？</a:t>
            </a:r>
            <a:endParaRPr kumimoji="1" lang="zh-CN" altLang="en-US"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6532" y="499532"/>
            <a:ext cx="11565468" cy="6155267"/>
          </a:xfrm>
        </p:spPr>
        <p:txBody>
          <a:bodyPr/>
          <a:lstStyle/>
          <a:p>
            <a:pPr marL="0" indent="0">
              <a:buNone/>
            </a:pPr>
            <a:r>
              <a:rPr kumimoji="1" lang="en-US" altLang="zh-CN" dirty="0"/>
              <a:t>3.</a:t>
            </a:r>
            <a:r>
              <a:rPr kumimoji="1" lang="zh-CN" altLang="en-US" dirty="0"/>
              <a:t> 债务加入（并存的债务承担）</a:t>
            </a:r>
            <a:endParaRPr kumimoji="1" lang="en-US" altLang="zh-CN" dirty="0"/>
          </a:p>
          <a:p>
            <a:pPr marL="0" indent="0">
              <a:buNone/>
            </a:pPr>
            <a:endParaRPr kumimoji="1" lang="en-US" altLang="zh-CN" dirty="0"/>
          </a:p>
          <a:p>
            <a:pPr marL="0" indent="0">
              <a:buNone/>
            </a:pPr>
            <a:r>
              <a:rPr kumimoji="1" lang="en-US" altLang="zh-CN" sz="2800" dirty="0"/>
              <a:t>552</a:t>
            </a:r>
            <a:r>
              <a:rPr kumimoji="1" lang="zh-CN" altLang="en-US" sz="2800" dirty="0"/>
              <a:t> 第三人与债务人约定加入债务并通知债权人，或者第三人向债权人表示愿意加入债务，债权人未在合理期限内明确拒绝的，债权人可以请求第三人在其愿意承担的债务范围内和债务人承担连带债务。</a:t>
            </a:r>
            <a:endParaRPr kumimoji="1" lang="en-US" altLang="zh-CN" sz="2800" dirty="0"/>
          </a:p>
          <a:p>
            <a:pPr marL="0" indent="0">
              <a:buNone/>
            </a:pPr>
            <a:endParaRPr kumimoji="1" lang="zh-CN" altLang="en-US" sz="2800" dirty="0"/>
          </a:p>
          <a:p>
            <a:pPr marL="0" indent="0">
              <a:buNone/>
            </a:pPr>
            <a:r>
              <a:rPr kumimoji="1" lang="zh-CN" altLang="en-US" dirty="0"/>
              <a:t>第三人与债务人约定加入债务，并通知债权人    </a:t>
            </a:r>
            <a:r>
              <a:rPr kumimoji="1" lang="zh-CN" altLang="en-US" sz="2400" dirty="0"/>
              <a:t>债权人未在合理期限内</a:t>
            </a:r>
            <a:endParaRPr kumimoji="1" lang="en-US" altLang="zh-CN" sz="2400" dirty="0"/>
          </a:p>
          <a:p>
            <a:pPr marL="0" indent="0">
              <a:buNone/>
            </a:pPr>
            <a:r>
              <a:rPr kumimoji="1" lang="zh-CN" altLang="en-US" dirty="0"/>
              <a:t>第三人向债权人表示愿意加入债务，                </a:t>
            </a:r>
            <a:r>
              <a:rPr kumimoji="1" lang="zh-CN" altLang="en-US" sz="2400" dirty="0"/>
              <a:t>明确拒绝的，视为接受；</a:t>
            </a:r>
            <a:endParaRPr kumimoji="1" lang="en-US" altLang="zh-CN" sz="2400" dirty="0"/>
          </a:p>
          <a:p>
            <a:pPr marL="0" indent="0">
              <a:buNone/>
            </a:pPr>
            <a:r>
              <a:rPr kumimoji="1" lang="zh-CN" altLang="en-US" dirty="0"/>
              <a:t>三方约定                                                   </a:t>
            </a:r>
            <a:r>
              <a:rPr kumimoji="1" lang="zh-CN" altLang="en-US" sz="2400" dirty="0"/>
              <a:t>第三人愿意部分承得连责任</a:t>
            </a:r>
            <a:endParaRPr kumimoji="1" lang="zh-CN" altLang="en-US" sz="2400" dirty="0"/>
          </a:p>
        </p:txBody>
      </p:sp>
      <p:sp>
        <p:nvSpPr>
          <p:cNvPr id="4" name="右大括号 3"/>
          <p:cNvSpPr/>
          <p:nvPr/>
        </p:nvSpPr>
        <p:spPr>
          <a:xfrm>
            <a:off x="7721601" y="3970867"/>
            <a:ext cx="406400" cy="1329267"/>
          </a:xfrm>
          <a:prstGeom prst="righ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5733" y="474133"/>
            <a:ext cx="10707963" cy="5698067"/>
          </a:xfrm>
        </p:spPr>
        <p:txBody>
          <a:bodyPr/>
          <a:lstStyle/>
          <a:p>
            <a:pPr marL="0" indent="0">
              <a:buNone/>
            </a:pPr>
            <a:r>
              <a:rPr kumimoji="1" lang="en-US" altLang="zh-CN" dirty="0"/>
              <a:t>4.</a:t>
            </a:r>
            <a:r>
              <a:rPr kumimoji="1" lang="zh-CN" altLang="en-US" dirty="0"/>
              <a:t> 债务承担的效力（</a:t>
            </a:r>
            <a:r>
              <a:rPr kumimoji="1" lang="en-US" altLang="zh-CN" dirty="0"/>
              <a:t>553</a:t>
            </a:r>
            <a:r>
              <a:rPr kumimoji="1" lang="zh-CN" altLang="en-US" dirty="0"/>
              <a:t>，</a:t>
            </a:r>
            <a:r>
              <a:rPr kumimoji="1" lang="en-US" altLang="zh-CN" dirty="0"/>
              <a:t>554</a:t>
            </a:r>
            <a:r>
              <a:rPr kumimoji="1" lang="zh-CN" altLang="en-US" dirty="0"/>
              <a:t>）</a:t>
            </a:r>
            <a:endParaRPr kumimoji="1" lang="en-US" altLang="zh-CN" dirty="0"/>
          </a:p>
          <a:p>
            <a:pPr marL="0" indent="0">
              <a:buNone/>
            </a:pPr>
            <a:r>
              <a:rPr kumimoji="1" lang="zh-CN" altLang="en-US" dirty="0"/>
              <a:t>（</a:t>
            </a:r>
            <a:r>
              <a:rPr kumimoji="1" lang="en-US" altLang="zh-CN" dirty="0"/>
              <a:t>1</a:t>
            </a:r>
            <a:r>
              <a:rPr kumimoji="1" lang="zh-CN" altLang="en-US" dirty="0"/>
              <a:t>）债务人转移债务的，新债务人可以主张原债务人的抗辩，但原债务人对债权人享有债权的，不得主张抵销。</a:t>
            </a:r>
            <a:r>
              <a:rPr kumimoji="1" lang="en-US" altLang="zh-CN" dirty="0"/>
              <a:t>553</a:t>
            </a:r>
            <a:endParaRPr kumimoji="1" lang="en-US" altLang="zh-CN" dirty="0"/>
          </a:p>
          <a:p>
            <a:pPr marL="0" indent="0">
              <a:buNone/>
            </a:pPr>
            <a:r>
              <a:rPr kumimoji="1" lang="zh-CN" altLang="en-US" dirty="0"/>
              <a:t>（</a:t>
            </a:r>
            <a:r>
              <a:rPr kumimoji="1" lang="en-US" altLang="zh-CN" dirty="0"/>
              <a:t>2</a:t>
            </a:r>
            <a:r>
              <a:rPr kumimoji="1" lang="zh-CN" altLang="en-US" dirty="0"/>
              <a:t>）新债务人应承担与主债务有关的从债务，但从债务属于原债务人自身的除外。</a:t>
            </a:r>
            <a:r>
              <a:rPr kumimoji="1" lang="en-US" altLang="zh-CN" dirty="0"/>
              <a:t>554</a:t>
            </a:r>
            <a:endParaRPr kumimoji="1" lang="en-US" altLang="zh-CN" dirty="0"/>
          </a:p>
          <a:p>
            <a:pPr marL="0" indent="0">
              <a:buNone/>
            </a:pPr>
            <a:r>
              <a:rPr kumimoji="1" lang="zh-CN" altLang="en-US" dirty="0"/>
              <a:t>（</a:t>
            </a:r>
            <a:r>
              <a:rPr kumimoji="1" lang="en-US" altLang="zh-CN" dirty="0"/>
              <a:t>3</a:t>
            </a:r>
            <a:r>
              <a:rPr kumimoji="1" lang="zh-CN" altLang="en-US" dirty="0"/>
              <a:t>）债务转移和债务加入，发生诉讼时效中断的效力。（无规定）</a:t>
            </a:r>
            <a:endParaRPr kumimoji="1" lang="en-US" altLang="zh-CN" dirty="0"/>
          </a:p>
          <a:p>
            <a:pPr marL="0" indent="0">
              <a:buNone/>
            </a:pPr>
            <a:r>
              <a:rPr kumimoji="1" lang="zh-CN" altLang="en-US" dirty="0"/>
              <a:t>  </a:t>
            </a: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568" y="548640"/>
            <a:ext cx="10168128" cy="45719"/>
          </a:xfrm>
        </p:spPr>
        <p:txBody>
          <a:bodyPr>
            <a:normAutofit fontScale="90000"/>
          </a:bodyPr>
          <a:lstStyle/>
          <a:p>
            <a:endParaRPr kumimoji="1" lang="zh-CN" altLang="en-US" dirty="0"/>
          </a:p>
        </p:txBody>
      </p:sp>
      <p:sp>
        <p:nvSpPr>
          <p:cNvPr id="3" name="内容占位符 2"/>
          <p:cNvSpPr>
            <a:spLocks noGrp="1"/>
          </p:cNvSpPr>
          <p:nvPr>
            <p:ph idx="1"/>
          </p:nvPr>
        </p:nvSpPr>
        <p:spPr>
          <a:xfrm>
            <a:off x="618565" y="1129553"/>
            <a:ext cx="10665131" cy="5042647"/>
          </a:xfrm>
        </p:spPr>
        <p:txBody>
          <a:bodyPr/>
          <a:lstStyle/>
          <a:p>
            <a:r>
              <a:rPr kumimoji="1" lang="zh-CN" altLang="en-US" dirty="0"/>
              <a:t>第五百五十三条　债务人转移债务的，新债务人可以主张原债务人对债权人的抗辩；原债务人对债权人享有债权的，新债务人不得向债权人主张抵销。</a:t>
            </a:r>
            <a:endParaRPr kumimoji="1" lang="zh-CN" altLang="en-US" dirty="0"/>
          </a:p>
          <a:p>
            <a:r>
              <a:rPr kumimoji="1" lang="zh-CN" altLang="en-US" dirty="0"/>
              <a:t>第五百五十四条　债务人转移债务的，新债务人应当承担与主债务有关的从债务，但是该从债务专属于原债务人自身的除外。</a:t>
            </a:r>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8133" y="863600"/>
            <a:ext cx="10555563" cy="5308600"/>
          </a:xfrm>
          <a:ln w="19050">
            <a:noFill/>
          </a:ln>
        </p:spPr>
        <p:txBody>
          <a:bodyPr/>
          <a:lstStyle/>
          <a:p>
            <a:pPr marL="0" indent="0">
              <a:buNone/>
            </a:pPr>
            <a:r>
              <a:rPr kumimoji="1" lang="zh-CN" altLang="en-US" dirty="0"/>
              <a:t>（三）债权债务的一并转让（概括承受）</a:t>
            </a:r>
            <a:endParaRPr kumimoji="1" lang="en-US" altLang="zh-CN" dirty="0"/>
          </a:p>
          <a:p>
            <a:pPr marL="0" indent="0">
              <a:buNone/>
            </a:pPr>
            <a:r>
              <a:rPr kumimoji="1" lang="zh-CN" altLang="en-US" dirty="0"/>
              <a:t>当事人将自己在合同上的权利和义务一并转让给第三人，理论上称为债权债务概括转让。</a:t>
            </a:r>
            <a:endParaRPr kumimoji="1" lang="en-US" altLang="zh-CN" dirty="0"/>
          </a:p>
          <a:p>
            <a:pPr marL="0" indent="0">
              <a:buNone/>
            </a:pPr>
            <a:r>
              <a:rPr kumimoji="1" lang="zh-CN" altLang="en-US" dirty="0"/>
              <a:t>  约定</a:t>
            </a:r>
            <a:endParaRPr kumimoji="1" lang="en-US" altLang="zh-CN" dirty="0"/>
          </a:p>
          <a:p>
            <a:pPr marL="0" indent="0">
              <a:buNone/>
            </a:pPr>
            <a:r>
              <a:rPr kumimoji="1" lang="zh-CN" altLang="en-US" dirty="0"/>
              <a:t>  法定</a:t>
            </a:r>
            <a:endParaRPr kumimoji="1" lang="en-US" altLang="zh-CN" dirty="0"/>
          </a:p>
          <a:p>
            <a:pPr marL="0" indent="0">
              <a:buNone/>
            </a:pPr>
            <a:r>
              <a:rPr kumimoji="1" lang="zh-CN" altLang="en-US" dirty="0"/>
              <a:t>约定：</a:t>
            </a:r>
            <a:endParaRPr kumimoji="1" lang="en-US" altLang="zh-CN" dirty="0"/>
          </a:p>
          <a:p>
            <a:pPr marL="0" indent="0">
              <a:buNone/>
            </a:pPr>
            <a:r>
              <a:rPr kumimoji="1" lang="en-US" altLang="zh-CN" dirty="0"/>
              <a:t>555</a:t>
            </a:r>
            <a:r>
              <a:rPr kumimoji="1" lang="zh-CN" altLang="en-US" dirty="0"/>
              <a:t>当事人一方经对方同意，可以将自己在合同中的权利和义务一并转让给第三人。</a:t>
            </a:r>
            <a:endParaRPr kumimoji="1" lang="en-US" altLang="zh-CN" dirty="0"/>
          </a:p>
          <a:p>
            <a:pPr marL="0" indent="0">
              <a:buNone/>
            </a:pPr>
            <a:r>
              <a:rPr kumimoji="1" lang="zh-CN" altLang="en-US" dirty="0"/>
              <a:t> 须经相对人同意</a:t>
            </a:r>
            <a:endParaRPr kumimoji="1" lang="en-US" altLang="zh-CN" dirty="0"/>
          </a:p>
          <a:p>
            <a:pPr marL="0" indent="0">
              <a:buNone/>
            </a:pPr>
            <a:r>
              <a:rPr kumimoji="1" lang="zh-CN" altLang="en-US" dirty="0"/>
              <a:t> 适用债权转让、债务转移的有关规定。</a:t>
            </a:r>
            <a:endParaRPr kumimoji="1" lang="zh-CN" altLang="en-US" dirty="0"/>
          </a:p>
        </p:txBody>
      </p:sp>
      <p:sp>
        <p:nvSpPr>
          <p:cNvPr id="2" name="左大括号 1"/>
          <p:cNvSpPr/>
          <p:nvPr/>
        </p:nvSpPr>
        <p:spPr>
          <a:xfrm>
            <a:off x="878774" y="2612571"/>
            <a:ext cx="130629" cy="816429"/>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59466" y="1032933"/>
            <a:ext cx="9624229" cy="5139267"/>
          </a:xfrm>
        </p:spPr>
        <p:txBody>
          <a:bodyPr/>
          <a:lstStyle/>
          <a:p>
            <a:pPr marL="0" indent="0">
              <a:buNone/>
            </a:pPr>
            <a:r>
              <a:rPr kumimoji="1" lang="zh-CN" altLang="en-US" dirty="0"/>
              <a:t>法定：</a:t>
            </a:r>
            <a:endParaRPr kumimoji="1" lang="en-US" altLang="zh-CN" dirty="0"/>
          </a:p>
          <a:p>
            <a:pPr marL="0" indent="0">
              <a:buNone/>
            </a:pPr>
            <a:r>
              <a:rPr kumimoji="1" lang="zh-CN" altLang="en-US" dirty="0"/>
              <a:t>无需相对人同意，即可将债权债务一并转让。</a:t>
            </a:r>
            <a:endParaRPr kumimoji="1" lang="en-US" altLang="zh-CN" dirty="0"/>
          </a:p>
          <a:p>
            <a:endParaRPr kumimoji="1" lang="en-US" altLang="zh-CN" dirty="0"/>
          </a:p>
          <a:p>
            <a:pPr marL="0" indent="0">
              <a:buNone/>
            </a:pPr>
            <a:r>
              <a:rPr kumimoji="1" lang="zh-CN" altLang="en-US" dirty="0"/>
              <a:t>     法人分立</a:t>
            </a:r>
            <a:endParaRPr kumimoji="1" lang="en-US" altLang="zh-CN" dirty="0"/>
          </a:p>
          <a:p>
            <a:pPr marL="0" indent="0">
              <a:buNone/>
            </a:pPr>
            <a:r>
              <a:rPr kumimoji="1" lang="zh-CN" altLang="en-US" dirty="0"/>
              <a:t>     法人合并</a:t>
            </a:r>
            <a:endParaRPr kumimoji="1" lang="en-US" altLang="zh-CN" dirty="0"/>
          </a:p>
          <a:p>
            <a:pPr marL="0" indent="0">
              <a:buNone/>
            </a:pPr>
            <a:r>
              <a:rPr kumimoji="1" lang="zh-CN" altLang="en-US" dirty="0"/>
              <a:t>     继承（台）</a:t>
            </a:r>
            <a:endParaRPr kumimoji="1" lang="en-US" altLang="zh-CN" dirty="0"/>
          </a:p>
          <a:p>
            <a:endParaRPr kumimoji="1" lang="zh-CN" altLang="en-US" dirty="0"/>
          </a:p>
        </p:txBody>
      </p:sp>
      <p:sp>
        <p:nvSpPr>
          <p:cNvPr id="4" name="左大括号 3"/>
          <p:cNvSpPr/>
          <p:nvPr/>
        </p:nvSpPr>
        <p:spPr>
          <a:xfrm>
            <a:off x="1811867" y="2963333"/>
            <a:ext cx="355600" cy="1198033"/>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228600" y="1949825"/>
            <a:ext cx="11055096" cy="4222376"/>
          </a:xfrm>
        </p:spPr>
        <p:txBody>
          <a:bodyPr/>
          <a:lstStyle/>
          <a:p>
            <a:r>
              <a:rPr kumimoji="1" lang="zh-CN" altLang="en-US" dirty="0"/>
              <a:t>第五百五十五条　当事人一方经对方同意，可以将自己在合同中的权利和义务一并转让给第三人。</a:t>
            </a:r>
            <a:endParaRPr kumimoji="1" lang="zh-CN" altLang="en-US" dirty="0"/>
          </a:p>
          <a:p>
            <a:r>
              <a:rPr kumimoji="1" lang="zh-CN" altLang="en-US" dirty="0"/>
              <a:t>第五百五十六条　合同的权利和义务一并转让的，适用债权转让、债务转移的有关规定。</a:t>
            </a:r>
            <a:endParaRPr kumimoji="1" lang="zh-CN" altLang="en-US" dirty="0"/>
          </a:p>
          <a:p>
            <a:endParaRPr kumimoji="1" lang="zh-CN" altLang="en-US" dirty="0"/>
          </a:p>
          <a:p>
            <a:endParaRPr kumimoji="1" lang="zh-CN" alt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648" y="1078992"/>
            <a:ext cx="6268770" cy="1536192"/>
          </a:xfrm>
        </p:spPr>
        <p:txBody>
          <a:bodyPr anchor="b">
            <a:normAutofit/>
          </a:bodyPr>
          <a:lstStyle/>
          <a:p>
            <a:r>
              <a:rPr kumimoji="1" lang="zh-CN" altLang="en-US" sz="5200" dirty="0"/>
              <a:t>第六章 合同的履行</a:t>
            </a:r>
            <a:endParaRPr kumimoji="1" lang="zh-CN" altLang="en-US" sz="5200" dirty="0"/>
          </a:p>
        </p:txBody>
      </p:sp>
      <p:sp>
        <p:nvSpPr>
          <p:cNvPr id="3" name="内容占位符 2"/>
          <p:cNvSpPr>
            <a:spLocks noGrp="1"/>
          </p:cNvSpPr>
          <p:nvPr>
            <p:ph idx="1"/>
          </p:nvPr>
        </p:nvSpPr>
        <p:spPr>
          <a:xfrm>
            <a:off x="615458" y="3355848"/>
            <a:ext cx="6268770" cy="2825496"/>
          </a:xfrm>
        </p:spPr>
        <p:txBody>
          <a:bodyPr>
            <a:normAutofit/>
          </a:bodyPr>
          <a:lstStyle/>
          <a:p>
            <a:pPr marL="0" indent="0">
              <a:lnSpc>
                <a:spcPct val="100000"/>
              </a:lnSpc>
              <a:buNone/>
            </a:pPr>
            <a:r>
              <a:rPr kumimoji="1" lang="zh-CN" altLang="en-US" sz="1700" dirty="0"/>
              <a:t>一、合同履行的含义与地位</a:t>
            </a:r>
            <a:endParaRPr kumimoji="1" lang="en-US" altLang="zh-CN" sz="1700" dirty="0"/>
          </a:p>
          <a:p>
            <a:pPr marL="0" indent="0">
              <a:lnSpc>
                <a:spcPct val="100000"/>
              </a:lnSpc>
              <a:buNone/>
            </a:pPr>
            <a:r>
              <a:rPr kumimoji="1" lang="zh-CN" altLang="en-US" sz="1700" dirty="0"/>
              <a:t>二、合同履行的原则</a:t>
            </a:r>
            <a:endParaRPr kumimoji="1" lang="en-US" altLang="zh-CN" sz="1700" dirty="0"/>
          </a:p>
          <a:p>
            <a:pPr marL="0" indent="0">
              <a:lnSpc>
                <a:spcPct val="100000"/>
              </a:lnSpc>
              <a:buNone/>
            </a:pPr>
            <a:r>
              <a:rPr kumimoji="1" lang="zh-CN" altLang="en-US" sz="1700" dirty="0"/>
              <a:t>三、合同履行的法定补充规则</a:t>
            </a:r>
            <a:endParaRPr kumimoji="1" lang="en-US" altLang="zh-CN" sz="1700" dirty="0"/>
          </a:p>
          <a:p>
            <a:pPr marL="0" indent="0">
              <a:lnSpc>
                <a:spcPct val="100000"/>
              </a:lnSpc>
              <a:buNone/>
            </a:pPr>
            <a:r>
              <a:rPr kumimoji="1" lang="zh-CN" altLang="en-US" sz="1700" dirty="0"/>
              <a:t>四、履行主体与涉他合同</a:t>
            </a:r>
            <a:endParaRPr kumimoji="1" lang="en-US" altLang="zh-CN" sz="1700" dirty="0"/>
          </a:p>
          <a:p>
            <a:pPr marL="0" indent="0">
              <a:lnSpc>
                <a:spcPct val="100000"/>
              </a:lnSpc>
              <a:buNone/>
            </a:pPr>
            <a:r>
              <a:rPr kumimoji="1" lang="zh-CN" altLang="en-US" sz="1700" dirty="0"/>
              <a:t>五、选择之债的履行</a:t>
            </a:r>
            <a:endParaRPr kumimoji="1" lang="en-US" altLang="zh-CN" sz="1700" dirty="0"/>
          </a:p>
          <a:p>
            <a:pPr marL="0" indent="0">
              <a:lnSpc>
                <a:spcPct val="100000"/>
              </a:lnSpc>
              <a:buNone/>
            </a:pPr>
            <a:r>
              <a:rPr kumimoji="1" lang="zh-CN" altLang="en-US" sz="1700" dirty="0"/>
              <a:t>六、多数人之债的履行</a:t>
            </a:r>
            <a:endParaRPr kumimoji="1" lang="en-US" altLang="zh-CN" sz="1700" dirty="0"/>
          </a:p>
          <a:p>
            <a:pPr marL="0" indent="0">
              <a:lnSpc>
                <a:spcPct val="100000"/>
              </a:lnSpc>
              <a:buNone/>
            </a:pPr>
            <a:r>
              <a:rPr kumimoji="1" lang="zh-CN" altLang="en-US" sz="1700" dirty="0"/>
              <a:t>七、合同履行的抗辩权</a:t>
            </a:r>
            <a:endParaRPr kumimoji="1" lang="en-US" altLang="zh-CN" sz="1700" dirty="0"/>
          </a:p>
          <a:p>
            <a:pPr marL="0" indent="0">
              <a:lnSpc>
                <a:spcPct val="100000"/>
              </a:lnSpc>
              <a:buNone/>
            </a:pPr>
            <a:endParaRPr kumimoji="1" lang="zh-CN" altLang="en-US" sz="1700" dirty="0"/>
          </a:p>
        </p:txBody>
      </p:sp>
      <p:pic>
        <p:nvPicPr>
          <p:cNvPr id="4" name="内容占位符 4" descr="粉色的花&#10;&#10;描述已自动生成"/>
          <p:cNvPicPr>
            <a:picLocks noChangeAspect="1"/>
          </p:cNvPicPr>
          <p:nvPr/>
        </p:nvPicPr>
        <p:blipFill rotWithShape="1">
          <a:blip r:embed="rId1"/>
          <a:srcRect r="1523"/>
          <a:stretch>
            <a:fillRect/>
          </a:stretch>
        </p:blipFill>
        <p:spPr>
          <a:xfrm>
            <a:off x="7442706" y="10"/>
            <a:ext cx="4507993" cy="685799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8769" y="403761"/>
            <a:ext cx="10594927" cy="5768439"/>
          </a:xfrm>
        </p:spPr>
        <p:txBody>
          <a:bodyPr/>
          <a:lstStyle/>
          <a:p>
            <a:pPr marL="0" indent="0">
              <a:buNone/>
            </a:pPr>
            <a:endParaRPr kumimoji="1" lang="en-US" altLang="zh-CN" dirty="0"/>
          </a:p>
          <a:p>
            <a:pPr marL="0" indent="0">
              <a:buNone/>
            </a:pPr>
            <a:r>
              <a:rPr kumimoji="1" lang="zh-CN" altLang="en-US" dirty="0"/>
              <a:t>一、合同履行的含义与地位</a:t>
            </a:r>
            <a:endParaRPr kumimoji="1" lang="en-US" altLang="zh-CN" dirty="0"/>
          </a:p>
          <a:p>
            <a:pPr marL="0" indent="0">
              <a:buNone/>
            </a:pPr>
            <a:r>
              <a:rPr kumimoji="1" lang="zh-CN" altLang="en-US" dirty="0"/>
              <a:t>（一）什么是履行</a:t>
            </a:r>
            <a:endParaRPr kumimoji="1" lang="en-US" altLang="zh-CN" dirty="0"/>
          </a:p>
          <a:p>
            <a:pPr marL="0" indent="0">
              <a:buNone/>
            </a:pPr>
            <a:r>
              <a:rPr kumimoji="1" lang="zh-CN" altLang="en-US" dirty="0"/>
              <a:t>     是指合同的当事人全面地、适当地完成其合同义务，债权人的合同债权得到完全实现，也叫清偿。</a:t>
            </a: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8774" y="985652"/>
            <a:ext cx="10404922" cy="5186548"/>
          </a:xfrm>
        </p:spPr>
        <p:txBody>
          <a:bodyPr/>
          <a:lstStyle/>
          <a:p>
            <a:pPr marL="0" indent="0">
              <a:buNone/>
            </a:pPr>
            <a:r>
              <a:rPr kumimoji="1" lang="zh-CN" altLang="en-US" dirty="0"/>
              <a:t>（二）履行的地位</a:t>
            </a:r>
            <a:endParaRPr kumimoji="1" lang="en-US" altLang="zh-CN" dirty="0"/>
          </a:p>
          <a:p>
            <a:pPr marL="0" indent="0">
              <a:buNone/>
            </a:pPr>
            <a:r>
              <a:rPr kumimoji="1" lang="zh-CN" altLang="en-US" dirty="0"/>
              <a:t>签订合同，最终目的就是履行。</a:t>
            </a:r>
            <a:endParaRPr kumimoji="1" lang="en-US" altLang="zh-CN" dirty="0"/>
          </a:p>
          <a:p>
            <a:pPr marL="0" indent="0">
              <a:buNone/>
            </a:pPr>
            <a:r>
              <a:rPr kumimoji="1" lang="zh-CN" altLang="en-US" dirty="0"/>
              <a:t>合同履行不仅是合同法律效力的主要内容，</a:t>
            </a:r>
            <a:endParaRPr kumimoji="1" lang="en-US" altLang="zh-CN" dirty="0"/>
          </a:p>
          <a:p>
            <a:pPr marL="0" indent="0">
              <a:buNone/>
            </a:pPr>
            <a:r>
              <a:rPr kumimoji="1" lang="zh-CN" altLang="en-US" dirty="0"/>
              <a:t>而且是整个合同法的核心。</a:t>
            </a: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0976" y="621792"/>
            <a:ext cx="10332720" cy="5550408"/>
          </a:xfrm>
        </p:spPr>
        <p:txBody>
          <a:bodyPr/>
          <a:lstStyle/>
          <a:p>
            <a:r>
              <a:rPr kumimoji="1" lang="zh-CN" altLang="en-US" dirty="0"/>
              <a:t>（五）单务合同与双务合同</a:t>
            </a:r>
            <a:r>
              <a:rPr kumimoji="1" lang="en-US" altLang="zh-CN" dirty="0"/>
              <a:t>——</a:t>
            </a:r>
            <a:r>
              <a:rPr kumimoji="1" lang="zh-CN" altLang="en-US" dirty="0"/>
              <a:t>以双方当事人是否互负对待给付义务</a:t>
            </a:r>
            <a:endParaRPr kumimoji="1" lang="en-US" altLang="zh-CN" dirty="0"/>
          </a:p>
          <a:p>
            <a:r>
              <a:rPr kumimoji="1" lang="en-US" altLang="zh-CN" dirty="0"/>
              <a:t>1.</a:t>
            </a:r>
            <a:r>
              <a:rPr kumimoji="1" lang="zh-CN" altLang="en-US" dirty="0"/>
              <a:t>定义</a:t>
            </a:r>
            <a:endParaRPr kumimoji="1" lang="en-US" altLang="zh-CN" dirty="0"/>
          </a:p>
          <a:p>
            <a:r>
              <a:rPr kumimoji="1" lang="zh-CN" altLang="en-US" dirty="0"/>
              <a:t>单务合同，也叫片务合同，指仅有一方当事人负给付义务的合同。</a:t>
            </a:r>
            <a:endParaRPr kumimoji="1" lang="en-US" altLang="zh-CN" dirty="0"/>
          </a:p>
          <a:p>
            <a:r>
              <a:rPr kumimoji="1" lang="zh-CN" altLang="en-US" dirty="0"/>
              <a:t>双务合同：双方当事人互负对待给付义务的合同。</a:t>
            </a:r>
            <a:endParaRPr kumimoji="1" lang="en-US" altLang="zh-CN" dirty="0"/>
          </a:p>
          <a:p>
            <a:r>
              <a:rPr kumimoji="1" lang="zh-CN" altLang="en-US" dirty="0"/>
              <a:t>对价意义：并非指双方给付在客观上具有相同的价值，而是应当作出的给付相互之间具有依存关系。  </a:t>
            </a:r>
            <a:endParaRPr kumimoji="1" lang="en-US" altLang="zh-CN"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896" y="855023"/>
            <a:ext cx="10511800" cy="5317177"/>
          </a:xfrm>
        </p:spPr>
        <p:txBody>
          <a:bodyPr/>
          <a:lstStyle/>
          <a:p>
            <a:pPr marL="0" indent="0">
              <a:buNone/>
            </a:pPr>
            <a:r>
              <a:rPr kumimoji="1" lang="zh-CN" altLang="en-US" dirty="0"/>
              <a:t>二、合同履行的原则</a:t>
            </a:r>
            <a:endParaRPr kumimoji="1" lang="en-US" altLang="zh-CN" dirty="0"/>
          </a:p>
          <a:p>
            <a:pPr marL="0" indent="0">
              <a:buNone/>
            </a:pPr>
            <a:r>
              <a:rPr kumimoji="1" lang="en-US" altLang="zh-CN" dirty="0"/>
              <a:t>509</a:t>
            </a:r>
            <a:r>
              <a:rPr kumimoji="1" lang="zh-CN" altLang="en-US" dirty="0"/>
              <a:t> </a:t>
            </a:r>
            <a:endParaRPr kumimoji="1" lang="en-US" altLang="zh-CN" dirty="0"/>
          </a:p>
          <a:p>
            <a:pPr marL="0" indent="0">
              <a:buNone/>
            </a:pPr>
            <a:r>
              <a:rPr kumimoji="1" lang="zh-CN" altLang="en-US" dirty="0"/>
              <a:t>    当事人应当按照约定全面履行自己的义务。</a:t>
            </a:r>
            <a:endParaRPr kumimoji="1" lang="en-US" altLang="zh-CN" dirty="0"/>
          </a:p>
          <a:p>
            <a:pPr marL="0" indent="0">
              <a:buNone/>
            </a:pPr>
            <a:r>
              <a:rPr kumimoji="1" lang="zh-CN" altLang="en-US" dirty="0"/>
              <a:t>    当事人应当遵循诚信原则，根据合同的性质、目的和交易习惯履行通知、协助、保密等义务。</a:t>
            </a:r>
            <a:endParaRPr kumimoji="1" lang="en-US" altLang="zh-CN" dirty="0"/>
          </a:p>
          <a:p>
            <a:pPr marL="0" indent="0">
              <a:buNone/>
            </a:pPr>
            <a:r>
              <a:rPr kumimoji="1" lang="zh-CN" altLang="en-US" dirty="0"/>
              <a:t>    当事人在履行合同过程中，应当避免浪费资源、污染环境和破坏生态。</a:t>
            </a:r>
            <a:endParaRPr kumimoji="1" lang="en-US" altLang="zh-CN" dirty="0"/>
          </a:p>
          <a:p>
            <a:pPr marL="0" indent="0">
              <a:buNone/>
            </a:pPr>
            <a:endParaRPr kumimoji="1" lang="en-US" altLang="zh-CN" dirty="0"/>
          </a:p>
          <a:p>
            <a:pPr marL="0" indent="0">
              <a:buNone/>
            </a:pPr>
            <a:endParaRPr kumimoji="1" lang="en-US" altLang="zh-CN" dirty="0"/>
          </a:p>
          <a:p>
            <a:pPr marL="0" indent="0">
              <a:buNone/>
            </a:pPr>
            <a:r>
              <a:rPr kumimoji="1" lang="zh-CN" altLang="en-US" dirty="0"/>
              <a:t> </a:t>
            </a:r>
            <a:endParaRPr kumimoji="1" lang="zh-CN" alt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8932" y="482599"/>
            <a:ext cx="11176001" cy="5892801"/>
          </a:xfrm>
        </p:spPr>
        <p:txBody>
          <a:bodyPr/>
          <a:lstStyle/>
          <a:p>
            <a:pPr marL="0" indent="0">
              <a:buNone/>
            </a:pPr>
            <a:r>
              <a:rPr kumimoji="1" lang="zh-CN" altLang="en-US" dirty="0"/>
              <a:t>（一）全面履行原则（也有人称为适当履行原则）</a:t>
            </a:r>
            <a:endParaRPr kumimoji="1" lang="en-US" altLang="zh-CN" dirty="0"/>
          </a:p>
          <a:p>
            <a:pPr marL="0" indent="0">
              <a:buNone/>
            </a:pPr>
            <a:r>
              <a:rPr kumimoji="1" lang="zh-CN" altLang="en-US" dirty="0"/>
              <a:t>指当事人按照合同约定的标的及其质量、数量、由适当的主体，在适当的履行期限、履行地点、以适当的履行方式，全面完成合同义务的履行原则。</a:t>
            </a:r>
            <a:endParaRPr kumimoji="1" lang="en-US" altLang="zh-CN" dirty="0"/>
          </a:p>
          <a:p>
            <a:pPr marL="0" indent="0">
              <a:buNone/>
            </a:pPr>
            <a:r>
              <a:rPr kumimoji="1" lang="zh-CN" altLang="en-US" dirty="0"/>
              <a:t>美国合同法重述（第</a:t>
            </a:r>
            <a:r>
              <a:rPr kumimoji="1" lang="en-US" altLang="zh-CN" dirty="0"/>
              <a:t>2</a:t>
            </a:r>
            <a:r>
              <a:rPr kumimoji="1" lang="zh-CN" altLang="en-US" dirty="0"/>
              <a:t>版）：履行无任何瑕疵</a:t>
            </a:r>
            <a:endParaRPr kumimoji="1" lang="en-US" altLang="zh-CN" dirty="0"/>
          </a:p>
          <a:p>
            <a:pPr marL="0" indent="0">
              <a:buNone/>
            </a:pPr>
            <a:r>
              <a:rPr kumimoji="1" lang="zh-CN" altLang="en-US" dirty="0"/>
              <a:t>相关概念：实际履行</a:t>
            </a:r>
            <a:endParaRPr kumimoji="1" lang="en-US" altLang="zh-CN"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2583" y="736600"/>
            <a:ext cx="10646833" cy="5820833"/>
          </a:xfrm>
        </p:spPr>
        <p:txBody>
          <a:bodyPr/>
          <a:lstStyle/>
          <a:p>
            <a:pPr marL="0" indent="0">
              <a:buNone/>
            </a:pPr>
            <a:r>
              <a:rPr kumimoji="1" lang="zh-CN" altLang="en-US" dirty="0"/>
              <a:t>（二）诚实信用原则</a:t>
            </a:r>
            <a:endParaRPr kumimoji="1" lang="en-US" altLang="zh-CN" dirty="0"/>
          </a:p>
          <a:p>
            <a:pPr marL="0" indent="0">
              <a:buNone/>
            </a:pPr>
            <a:r>
              <a:rPr kumimoji="1" lang="zh-CN" altLang="en-US" dirty="0"/>
              <a:t>起源于罗马法</a:t>
            </a:r>
            <a:endParaRPr kumimoji="1" lang="en-US" altLang="zh-CN" dirty="0"/>
          </a:p>
          <a:p>
            <a:pPr marL="0" indent="0">
              <a:buNone/>
            </a:pPr>
            <a:r>
              <a:rPr kumimoji="1" lang="zh-CN" altLang="en-US" dirty="0"/>
              <a:t>法国（</a:t>
            </a:r>
            <a:r>
              <a:rPr kumimoji="1" lang="en-US" altLang="zh-CN" dirty="0"/>
              <a:t> </a:t>
            </a:r>
            <a:r>
              <a:rPr kumimoji="1" lang="en-US" altLang="zh-CN" sz="2000" dirty="0"/>
              <a:t>1104</a:t>
            </a:r>
            <a:r>
              <a:rPr kumimoji="1" lang="zh-CN" altLang="en-US" sz="2000" dirty="0"/>
              <a:t>，倡议性</a:t>
            </a:r>
            <a:r>
              <a:rPr kumimoji="1" lang="zh-CN" altLang="en-US" dirty="0"/>
              <a:t>）：</a:t>
            </a:r>
            <a:r>
              <a:rPr kumimoji="1" lang="zh-CN" altLang="en-US" sz="2000" dirty="0"/>
              <a:t>合同应以善意履行之，此谓之善意及诚实信用。</a:t>
            </a:r>
            <a:endParaRPr kumimoji="1" lang="en-US" altLang="zh-CN" sz="2000" dirty="0"/>
          </a:p>
          <a:p>
            <a:pPr marL="0" indent="0">
              <a:buNone/>
            </a:pPr>
            <a:r>
              <a:rPr kumimoji="1" lang="zh-CN" altLang="en-US" dirty="0"/>
              <a:t>德国（</a:t>
            </a:r>
            <a:r>
              <a:rPr kumimoji="1" lang="en-US" altLang="zh-CN" sz="1600" dirty="0"/>
              <a:t>157</a:t>
            </a:r>
            <a:r>
              <a:rPr kumimoji="1" lang="zh-CN" altLang="en-US" sz="1600" dirty="0"/>
              <a:t>，合同履行的基本原则</a:t>
            </a:r>
            <a:r>
              <a:rPr kumimoji="1" lang="zh-CN" altLang="en-US" dirty="0"/>
              <a:t>）：</a:t>
            </a:r>
            <a:r>
              <a:rPr kumimoji="1" lang="zh-CN" altLang="en-US" sz="2000" dirty="0"/>
              <a:t>契约应斟酌交易上之习惯，遵从诚实信用以解释之。</a:t>
            </a:r>
            <a:endParaRPr kumimoji="1" lang="en-US" altLang="zh-CN" sz="2000" dirty="0"/>
          </a:p>
          <a:p>
            <a:pPr marL="0" indent="0">
              <a:buNone/>
            </a:pPr>
            <a:r>
              <a:rPr kumimoji="1" lang="zh-CN" altLang="en-US" dirty="0"/>
              <a:t>瑞士（</a:t>
            </a:r>
            <a:r>
              <a:rPr kumimoji="1" lang="en-US" altLang="zh-CN" sz="1600" dirty="0"/>
              <a:t>2</a:t>
            </a:r>
            <a:r>
              <a:rPr kumimoji="1" lang="zh-CN" altLang="en-US" sz="1600" dirty="0"/>
              <a:t>，上升到民法的基本原则</a:t>
            </a:r>
            <a:r>
              <a:rPr kumimoji="1" lang="zh-CN" altLang="en-US" dirty="0"/>
              <a:t>）：</a:t>
            </a:r>
            <a:r>
              <a:rPr kumimoji="1" lang="zh-CN" altLang="en-US" sz="2000" dirty="0"/>
              <a:t>行使权利、履行义务，应依诚实及信用为之。</a:t>
            </a:r>
            <a:endParaRPr kumimoji="1" lang="en-US" altLang="zh-CN" sz="2000" dirty="0"/>
          </a:p>
          <a:p>
            <a:pPr marL="0" indent="0">
              <a:buNone/>
            </a:pPr>
            <a:r>
              <a:rPr kumimoji="1" lang="en-US" altLang="zh-CN" sz="2000" dirty="0"/>
              <a:t>《</a:t>
            </a:r>
            <a:r>
              <a:rPr kumimoji="1" lang="zh-CN" altLang="en-US" sz="2000" dirty="0"/>
              <a:t>民法通则</a:t>
            </a:r>
            <a:r>
              <a:rPr kumimoji="1" lang="en-US" altLang="zh-CN" sz="2000" dirty="0"/>
              <a:t>》</a:t>
            </a:r>
            <a:r>
              <a:rPr kumimoji="1" lang="zh-CN" altLang="en-US" sz="2000" dirty="0"/>
              <a:t>第</a:t>
            </a:r>
            <a:r>
              <a:rPr kumimoji="1" lang="en-US" altLang="zh-CN" sz="2000" dirty="0"/>
              <a:t>4</a:t>
            </a:r>
            <a:r>
              <a:rPr kumimoji="1" lang="zh-CN" altLang="en-US" sz="2000" dirty="0"/>
              <a:t>条：民事活动应当遵循自愿、平等、等价有偿、诚实信用的原则。</a:t>
            </a:r>
            <a:endParaRPr kumimoji="1" lang="en-US" altLang="zh-CN" sz="2000" dirty="0"/>
          </a:p>
          <a:p>
            <a:pPr marL="514350" indent="-514350">
              <a:buAutoNum type="arabicPeriod"/>
            </a:pPr>
            <a:r>
              <a:rPr kumimoji="1" lang="zh-CN" altLang="en-US" dirty="0"/>
              <a:t>发展了一些法律条款，如</a:t>
            </a:r>
            <a:r>
              <a:rPr kumimoji="1" lang="en-US" altLang="zh-CN" dirty="0"/>
              <a:t>509</a:t>
            </a:r>
            <a:r>
              <a:rPr kumimoji="1" lang="zh-CN" altLang="en-US" dirty="0"/>
              <a:t>，</a:t>
            </a:r>
            <a:r>
              <a:rPr kumimoji="1" lang="en-US" altLang="zh-CN" dirty="0"/>
              <a:t>500</a:t>
            </a:r>
            <a:r>
              <a:rPr kumimoji="1" lang="zh-CN" altLang="en-US" dirty="0"/>
              <a:t>，</a:t>
            </a:r>
            <a:r>
              <a:rPr kumimoji="1" lang="en-US" altLang="zh-CN" dirty="0"/>
              <a:t>558</a:t>
            </a:r>
            <a:endParaRPr kumimoji="1" lang="en-US" altLang="zh-CN" dirty="0"/>
          </a:p>
          <a:p>
            <a:pPr marL="514350" indent="-514350">
              <a:buAutoNum type="arabicPeriod"/>
            </a:pPr>
            <a:r>
              <a:rPr kumimoji="1" lang="zh-CN" altLang="en-US" dirty="0"/>
              <a:t>实践中出现纠纷时，法律没有规定时，需要依照诚实信用原则发挥作用</a:t>
            </a:r>
            <a:endParaRPr kumimoji="1" lang="zh-CN" altLang="en-US"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2800" y="829733"/>
            <a:ext cx="10470896" cy="5342467"/>
          </a:xfrm>
        </p:spPr>
        <p:txBody>
          <a:bodyPr/>
          <a:lstStyle/>
          <a:p>
            <a:pPr marL="0" indent="0">
              <a:buNone/>
            </a:pPr>
            <a:r>
              <a:rPr kumimoji="1" lang="zh-CN" altLang="en-US" dirty="0"/>
              <a:t>（三）绿色原则</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能源的有效利用</a:t>
            </a:r>
            <a:endParaRPr kumimoji="1" lang="en-US" altLang="zh-CN" dirty="0"/>
          </a:p>
          <a:p>
            <a:pPr marL="0" indent="0">
              <a:buNone/>
            </a:pPr>
            <a:endParaRPr kumimoji="1" lang="en-US" altLang="zh-CN" dirty="0"/>
          </a:p>
          <a:p>
            <a:pPr marL="0" indent="0">
              <a:buNone/>
            </a:pPr>
            <a:r>
              <a:rPr kumimoji="1" lang="zh-CN" altLang="en-US" dirty="0"/>
              <a:t>生态和环境保护</a:t>
            </a:r>
            <a:endParaRPr kumimoji="1" lang="zh-CN" alt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a:t>第五百零九条　当事人应当按照约定全面履行自己的义务。</a:t>
            </a:r>
            <a:endParaRPr kumimoji="1" lang="zh-CN" altLang="en-US" dirty="0"/>
          </a:p>
          <a:p>
            <a:r>
              <a:rPr kumimoji="1" lang="zh-CN" altLang="en-US" dirty="0"/>
              <a:t>当事人应当遵循诚信原则，根据合同的性质、目的和交易习惯履行通知、协助、保密等义务。</a:t>
            </a:r>
            <a:endParaRPr kumimoji="1" lang="zh-CN" altLang="en-US" dirty="0"/>
          </a:p>
          <a:p>
            <a:r>
              <a:rPr kumimoji="1" lang="zh-CN" altLang="en-US" dirty="0"/>
              <a:t>当事人在履行合同过程中，应当避免浪费资源、污染环境和破坏生态。</a:t>
            </a:r>
            <a:endParaRPr kumimoji="1" lang="zh-CN" altLang="en-US" dirty="0"/>
          </a:p>
          <a:p>
            <a:endParaRPr kumimoji="1" lang="zh-CN" alt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0533" y="694267"/>
            <a:ext cx="10566400" cy="5672666"/>
          </a:xfrm>
        </p:spPr>
        <p:txBody>
          <a:bodyPr/>
          <a:lstStyle/>
          <a:p>
            <a:pPr marL="0" indent="0">
              <a:buNone/>
            </a:pPr>
            <a:r>
              <a:rPr kumimoji="1" lang="zh-CN" altLang="en-US" dirty="0"/>
              <a:t>三、合同履行的法定补充规则</a:t>
            </a:r>
            <a:endParaRPr kumimoji="1" lang="en-US" altLang="zh-CN" dirty="0"/>
          </a:p>
          <a:p>
            <a:pPr marL="0" indent="0">
              <a:buNone/>
            </a:pPr>
            <a:endParaRPr kumimoji="1" lang="en-US" altLang="zh-CN" sz="2000" dirty="0"/>
          </a:p>
          <a:p>
            <a:pPr marL="0" indent="0">
              <a:buNone/>
            </a:pPr>
            <a:r>
              <a:rPr kumimoji="1" lang="zh-CN" altLang="en-US" sz="2000" dirty="0"/>
              <a:t>补充顺序：约定不明确</a:t>
            </a:r>
            <a:r>
              <a:rPr kumimoji="1" lang="en-US" altLang="zh-CN" sz="2000" dirty="0"/>
              <a:t>——</a:t>
            </a:r>
            <a:r>
              <a:rPr kumimoji="1" lang="zh-CN" altLang="en-US" sz="2000" dirty="0"/>
              <a:t>补充协议</a:t>
            </a:r>
            <a:r>
              <a:rPr kumimoji="1" lang="en-US" altLang="zh-CN" sz="2000" dirty="0"/>
              <a:t>——</a:t>
            </a:r>
            <a:r>
              <a:rPr kumimoji="1" lang="zh-CN" altLang="en-US" sz="2000" dirty="0"/>
              <a:t>按照合同相关条款</a:t>
            </a:r>
            <a:r>
              <a:rPr kumimoji="1" lang="en-US" altLang="zh-CN" sz="2000" dirty="0"/>
              <a:t>——</a:t>
            </a:r>
            <a:r>
              <a:rPr kumimoji="1" lang="zh-CN" altLang="en-US" sz="2000" dirty="0"/>
              <a:t>交易习惯</a:t>
            </a:r>
            <a:endParaRPr kumimoji="1" lang="en-US" altLang="zh-CN" sz="2000" dirty="0"/>
          </a:p>
          <a:p>
            <a:pPr marL="0" indent="0">
              <a:buNone/>
            </a:pPr>
            <a:endParaRPr kumimoji="1" lang="en-US" altLang="zh-CN" sz="2000" dirty="0"/>
          </a:p>
          <a:p>
            <a:pPr marL="0" indent="0">
              <a:buNone/>
            </a:pPr>
            <a:endParaRPr kumimoji="1" lang="en-US" altLang="zh-CN" sz="2000" dirty="0"/>
          </a:p>
          <a:p>
            <a:pPr marL="0" indent="0">
              <a:buNone/>
            </a:pPr>
            <a:r>
              <a:rPr kumimoji="1" lang="zh-CN" altLang="en-US" sz="2000" dirty="0"/>
              <a:t>第五百一十条 合同生效后，当事人就质量、价款或者报酬、履行地点等内容没有约定或者约定不明确的，可以协议补充；不能达成补充协议的，按照合同相关条款或者交易习惯确定。</a:t>
            </a:r>
            <a:endParaRPr kumimoji="1" lang="en-US" altLang="zh-CN" sz="20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247" y="-244737"/>
            <a:ext cx="9952437" cy="137160"/>
          </a:xfrm>
        </p:spPr>
        <p:txBody>
          <a:bodyPr>
            <a:normAutofit fontScale="90000"/>
          </a:bodyPr>
          <a:lstStyle/>
          <a:p>
            <a:endParaRPr kumimoji="1" lang="zh-CN" altLang="en-US" dirty="0"/>
          </a:p>
        </p:txBody>
      </p:sp>
      <p:sp>
        <p:nvSpPr>
          <p:cNvPr id="3" name="内容占位符 2"/>
          <p:cNvSpPr>
            <a:spLocks noGrp="1"/>
          </p:cNvSpPr>
          <p:nvPr>
            <p:ph idx="1"/>
          </p:nvPr>
        </p:nvSpPr>
        <p:spPr>
          <a:xfrm>
            <a:off x="174811" y="349624"/>
            <a:ext cx="11873753" cy="6508375"/>
          </a:xfrm>
        </p:spPr>
        <p:txBody>
          <a:bodyPr/>
          <a:lstStyle/>
          <a:p>
            <a:r>
              <a:rPr kumimoji="1" lang="zh-CN" altLang="en-US" sz="2400" dirty="0"/>
              <a:t>第五百一十一条　当事人就有关合同内容约定不明确，依据前条规定仍不能确定的，适用下列规定：</a:t>
            </a:r>
            <a:endParaRPr kumimoji="1" lang="zh-CN" altLang="en-US" sz="2400" dirty="0"/>
          </a:p>
          <a:p>
            <a:r>
              <a:rPr kumimoji="1" lang="zh-CN" altLang="en-US" sz="2400" dirty="0"/>
              <a:t>（一）质量要求不明确的，按照强制性国家标准履行；没有强制性国家标准的，按照推荐性国家标准履行；没有推荐性国家标准的，按照行业标准履行；没有国家标准、行业标准的，按照通常标准或者符合合同目的的特定标准履行。</a:t>
            </a:r>
            <a:endParaRPr kumimoji="1" lang="zh-CN" altLang="en-US" sz="2400" dirty="0"/>
          </a:p>
          <a:p>
            <a:r>
              <a:rPr kumimoji="1" lang="zh-CN" altLang="en-US" sz="2400" dirty="0"/>
              <a:t>（二）价款或者报酬不明确的，按照订立合同时履行地的市场价格履行；依法应当执行政府定价或者政府指导价的，依照规定履行。</a:t>
            </a:r>
            <a:endParaRPr kumimoji="1" lang="zh-CN" altLang="en-US" sz="2400" dirty="0"/>
          </a:p>
          <a:p>
            <a:r>
              <a:rPr kumimoji="1" lang="zh-CN" altLang="en-US" sz="2400" dirty="0"/>
              <a:t>（三）履行地点不明确，给付货币的，在接受货币一方所在地履行；交付不动产的，在不动产所在地履行；其他标的，在履行义务一方所在地履行。</a:t>
            </a:r>
            <a:endParaRPr kumimoji="1" lang="zh-CN" altLang="en-US" sz="2400" dirty="0"/>
          </a:p>
          <a:p>
            <a:r>
              <a:rPr kumimoji="1" lang="zh-CN" altLang="en-US" sz="2400" dirty="0"/>
              <a:t>（四）履行期限不明确的，债务人可以随时履行，债权人也可以随时请求履行，但是应当给对方必要的准备时间。</a:t>
            </a:r>
            <a:endParaRPr kumimoji="1" lang="zh-CN" altLang="en-US" sz="2400" dirty="0"/>
          </a:p>
          <a:p>
            <a:r>
              <a:rPr kumimoji="1" lang="zh-CN" altLang="en-US" sz="2400" dirty="0"/>
              <a:t>（五）履行方式不明确的，按照有利于实现合同目的的方式履行。</a:t>
            </a:r>
            <a:endParaRPr kumimoji="1" lang="zh-CN" altLang="en-US" sz="2400" dirty="0"/>
          </a:p>
          <a:p>
            <a:r>
              <a:rPr kumimoji="1" lang="zh-CN" altLang="en-US" sz="2400" dirty="0"/>
              <a:t>（六）履行费用的负担不明确的，由履行义务一方负担；因债权人原因增加的履行费用，由债权人负担。</a:t>
            </a:r>
            <a:endParaRPr kumimoji="1" lang="zh-CN" altLang="en-US" sz="24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568" y="548640"/>
            <a:ext cx="10168128" cy="137160"/>
          </a:xfrm>
        </p:spPr>
        <p:txBody>
          <a:bodyPr>
            <a:normAutofit fontScale="90000"/>
          </a:bodyPr>
          <a:lstStyle/>
          <a:p>
            <a:endParaRPr kumimoji="1" lang="zh-CN" altLang="en-US" dirty="0"/>
          </a:p>
        </p:txBody>
      </p:sp>
      <p:sp>
        <p:nvSpPr>
          <p:cNvPr id="3" name="内容占位符 2"/>
          <p:cNvSpPr>
            <a:spLocks noGrp="1"/>
          </p:cNvSpPr>
          <p:nvPr>
            <p:ph idx="1"/>
          </p:nvPr>
        </p:nvSpPr>
        <p:spPr>
          <a:xfrm>
            <a:off x="484094" y="1129553"/>
            <a:ext cx="10799602" cy="5042647"/>
          </a:xfrm>
        </p:spPr>
        <p:txBody>
          <a:bodyPr/>
          <a:lstStyle/>
          <a:p>
            <a:r>
              <a:rPr kumimoji="1" lang="zh-CN" altLang="en-US" dirty="0"/>
              <a:t>（一）履行质量</a:t>
            </a:r>
            <a:endParaRPr kumimoji="1" lang="zh-CN" altLang="en-US" dirty="0"/>
          </a:p>
          <a:p>
            <a:r>
              <a:rPr kumimoji="1" lang="zh-CN" altLang="en-US" dirty="0"/>
              <a:t>     质量要求不明确的，按照强制性国家标准履行；</a:t>
            </a:r>
            <a:endParaRPr kumimoji="1" lang="zh-CN" altLang="en-US" dirty="0"/>
          </a:p>
          <a:p>
            <a:r>
              <a:rPr kumimoji="1" lang="zh-CN" altLang="en-US" dirty="0"/>
              <a:t>     没有强制性国家标准的，按照推荐性国家标准履行；</a:t>
            </a:r>
            <a:endParaRPr kumimoji="1" lang="zh-CN" altLang="en-US" dirty="0"/>
          </a:p>
          <a:p>
            <a:r>
              <a:rPr kumimoji="1" lang="zh-CN" altLang="en-US" dirty="0"/>
              <a:t>     没有推荐性国家标准的，按照行业标准履行；</a:t>
            </a:r>
            <a:endParaRPr kumimoji="1" lang="zh-CN" altLang="en-US" dirty="0"/>
          </a:p>
          <a:p>
            <a:r>
              <a:rPr kumimoji="1" lang="zh-CN" altLang="en-US" dirty="0"/>
              <a:t>     没有国家标准、行业标准的，</a:t>
            </a:r>
            <a:endParaRPr kumimoji="1" lang="zh-CN" altLang="en-US" dirty="0"/>
          </a:p>
          <a:p>
            <a:r>
              <a:rPr kumimoji="1" lang="zh-CN" altLang="en-US" dirty="0"/>
              <a:t>     按照通常标准或者符合合同目的的特定标准履行。</a:t>
            </a:r>
            <a:endParaRPr kumimoji="1" lang="zh-CN" altLang="en-US" dirty="0"/>
          </a:p>
          <a:p>
            <a:endParaRPr kumimoji="1" lang="zh-CN" altLang="en-US" dirty="0"/>
          </a:p>
          <a:p>
            <a:endParaRPr kumimoji="1" lang="zh-CN" alt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2800" y="626533"/>
            <a:ext cx="10470896" cy="5545667"/>
          </a:xfrm>
        </p:spPr>
        <p:txBody>
          <a:bodyPr/>
          <a:lstStyle/>
          <a:p>
            <a:pPr marL="0" indent="0">
              <a:buNone/>
            </a:pPr>
            <a:r>
              <a:rPr kumimoji="1" lang="zh-CN" altLang="en-US" dirty="0"/>
              <a:t>（二）履行价款</a:t>
            </a:r>
            <a:endParaRPr kumimoji="1" lang="en-US" altLang="zh-CN" dirty="0"/>
          </a:p>
          <a:p>
            <a:pPr marL="0" indent="0">
              <a:buNone/>
            </a:pPr>
            <a:endParaRPr kumimoji="1" lang="en-US" altLang="zh-CN" dirty="0"/>
          </a:p>
          <a:p>
            <a:pPr marL="0" indent="0">
              <a:buNone/>
            </a:pPr>
            <a:r>
              <a:rPr kumimoji="1" lang="zh-CN" altLang="en-US" dirty="0"/>
              <a:t>价款或者报酬不明确的，按照订立合同时履行地的市场价格履行；依法应当执行政府定价或者政府指导价的，依照规定履行。</a:t>
            </a:r>
            <a:endParaRPr kumimoji="1" lang="en-US" altLang="zh-CN" dirty="0"/>
          </a:p>
          <a:p>
            <a:pPr marL="0" indent="0">
              <a:buNone/>
            </a:pPr>
            <a:endParaRPr kumimoji="1" lang="en-US" altLang="zh-CN" dirty="0"/>
          </a:p>
          <a:p>
            <a:pPr marL="0" indent="0">
              <a:buNone/>
            </a:pPr>
            <a:r>
              <a:rPr kumimoji="1" lang="en-US" altLang="zh-CN" sz="2400" dirty="0">
                <a:solidFill>
                  <a:srgbClr val="00B050"/>
                </a:solidFill>
                <a:latin typeface="宋体" panose="02010600030101010101" pitchFamily="2" charset="-122"/>
                <a:ea typeface="宋体" panose="02010600030101010101" pitchFamily="2" charset="-122"/>
              </a:rPr>
              <a:t>513</a:t>
            </a:r>
            <a:r>
              <a:rPr kumimoji="1" lang="zh-CN" altLang="en-US" sz="2400" dirty="0">
                <a:solidFill>
                  <a:srgbClr val="00B050"/>
                </a:solidFill>
                <a:latin typeface="宋体" panose="02010600030101010101" pitchFamily="2" charset="-122"/>
                <a:ea typeface="宋体" panose="02010600030101010101" pitchFamily="2" charset="-122"/>
              </a:rPr>
              <a:t> 执行政府定价或者政府指导价的，在合同约定的交付期限内政府价格调整时，按照交付时的价格计价。逾期交付标的物的，遇价格上涨时，按照原价格执行；价格下降时，按照新价格执行。逾期提取标的物或者逾期付款的，遇价格上涨时，按照新价格执行；价格下降时，按照原价格执行。</a:t>
            </a:r>
            <a:endParaRPr kumimoji="1" lang="zh-CN" altLang="en-US" sz="2400" dirty="0">
              <a:solidFill>
                <a:srgbClr val="00B050"/>
              </a:solidFill>
              <a:latin typeface="宋体" panose="02010600030101010101" pitchFamily="2" charset="-122"/>
              <a:ea typeface="宋体" panose="02010600030101010101" pitchFamily="2" charset="-122"/>
            </a:endParaRPr>
          </a:p>
          <a:p>
            <a:endParaRPr kumimoji="1" lang="zh-CN" alt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9733" y="694267"/>
            <a:ext cx="10453963" cy="5477933"/>
          </a:xfrm>
        </p:spPr>
        <p:txBody>
          <a:bodyPr/>
          <a:lstStyle/>
          <a:p>
            <a:pPr marL="0" indent="0">
              <a:buNone/>
            </a:pPr>
            <a:r>
              <a:rPr kumimoji="1" lang="zh-CN" altLang="en-US" dirty="0"/>
              <a:t>（三）履行地点</a:t>
            </a:r>
            <a:endParaRPr kumimoji="1" lang="en-US" altLang="zh-CN" dirty="0"/>
          </a:p>
          <a:p>
            <a:pPr marL="0" indent="0">
              <a:buNone/>
            </a:pPr>
            <a:r>
              <a:rPr kumimoji="1" lang="zh-CN" altLang="en-US" dirty="0"/>
              <a:t>履行地点不明确，给付货币的，在接受货币一方所在地履行；交付不动产的，在不动产所在地履行；其他标的，在履行义务一方所在地履行。</a:t>
            </a:r>
            <a:endParaRPr kumimoji="1" lang="en-US" altLang="zh-CN" dirty="0"/>
          </a:p>
          <a:p>
            <a:pPr marL="0" indent="0">
              <a:buNone/>
            </a:pPr>
            <a:endParaRPr kumimoji="1" lang="en-US" altLang="zh-CN" dirty="0"/>
          </a:p>
          <a:p>
            <a:pPr marL="0" indent="0">
              <a:buNone/>
            </a:pPr>
            <a:r>
              <a:rPr kumimoji="1" lang="en-US" altLang="zh-CN" dirty="0">
                <a:solidFill>
                  <a:srgbClr val="00B050"/>
                </a:solidFill>
                <a:latin typeface="宋体" panose="02010600030101010101" pitchFamily="2" charset="-122"/>
                <a:ea typeface="宋体" panose="02010600030101010101" pitchFamily="2" charset="-122"/>
              </a:rPr>
              <a:t>514</a:t>
            </a:r>
            <a:r>
              <a:rPr kumimoji="1" lang="zh-CN" altLang="en-US" dirty="0">
                <a:solidFill>
                  <a:srgbClr val="00B050"/>
                </a:solidFill>
                <a:latin typeface="宋体" panose="02010600030101010101" pitchFamily="2" charset="-122"/>
                <a:ea typeface="宋体" panose="02010600030101010101" pitchFamily="2" charset="-122"/>
              </a:rPr>
              <a:t>  以支付金钱为内容的债，除法律另有规定或者当事人另有约定外，债权人可以请求债务人以实际履行地的法定货币履行。</a:t>
            </a:r>
            <a:endParaRPr kumimoji="1" lang="zh-CN" altLang="en-US" dirty="0">
              <a:solidFill>
                <a:srgbClr val="00B050"/>
              </a:solidFill>
              <a:latin typeface="宋体" panose="02010600030101010101" pitchFamily="2" charset="-122"/>
              <a:ea typeface="宋体" panose="02010600030101010101" pitchFamily="2" charset="-122"/>
            </a:endParaRPr>
          </a:p>
          <a:p>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6592" y="926592"/>
            <a:ext cx="10911840" cy="5401056"/>
          </a:xfrm>
        </p:spPr>
        <p:txBody>
          <a:bodyPr/>
          <a:lstStyle/>
          <a:p>
            <a:endParaRPr kumimoji="1" lang="en-US" altLang="zh-CN" dirty="0"/>
          </a:p>
          <a:p>
            <a:r>
              <a:rPr kumimoji="1" lang="en-US" altLang="zh-CN" dirty="0"/>
              <a:t>2.</a:t>
            </a:r>
            <a:r>
              <a:rPr kumimoji="1" lang="zh-CN" altLang="en-US" dirty="0"/>
              <a:t> 区分意义</a:t>
            </a:r>
            <a:endParaRPr kumimoji="1" lang="en-US" altLang="zh-CN" dirty="0"/>
          </a:p>
          <a:p>
            <a:r>
              <a:rPr kumimoji="1" lang="zh-CN" altLang="en-US" dirty="0"/>
              <a:t>主要是在合同履行中是否适用抗辩权</a:t>
            </a:r>
            <a:endParaRPr kumimoji="1" lang="en-US" altLang="zh-CN" dirty="0"/>
          </a:p>
          <a:p>
            <a:r>
              <a:rPr kumimoji="1" lang="zh-CN" altLang="en-US" dirty="0"/>
              <a:t>双务</a:t>
            </a:r>
            <a:r>
              <a:rPr kumimoji="1" lang="en-US" altLang="zh-CN" dirty="0"/>
              <a:t>——</a:t>
            </a:r>
            <a:r>
              <a:rPr kumimoji="1" lang="zh-CN" altLang="en-US" dirty="0"/>
              <a:t>适用合同履行中的抗辩权</a:t>
            </a:r>
            <a:endParaRPr kumimoji="1" lang="en-US" altLang="zh-CN" dirty="0"/>
          </a:p>
          <a:p>
            <a:r>
              <a:rPr kumimoji="1" lang="zh-CN" altLang="en-US" dirty="0"/>
              <a:t>单务</a:t>
            </a:r>
            <a:r>
              <a:rPr kumimoji="1" lang="en-US" altLang="zh-CN" dirty="0"/>
              <a:t>——</a:t>
            </a:r>
            <a:r>
              <a:rPr kumimoji="1" lang="zh-CN" altLang="en-US" dirty="0"/>
              <a:t>原则上不发生合同中履行中的抗辩权</a:t>
            </a:r>
            <a:endParaRPr kumimoji="1" lang="en-US" altLang="zh-CN" dirty="0"/>
          </a:p>
          <a:p>
            <a:endParaRPr kumimoji="1" lang="en-US" altLang="zh-CN" dirty="0"/>
          </a:p>
          <a:p>
            <a:endParaRPr kumimoji="1" lang="en-US" altLang="zh-CN" dirty="0"/>
          </a:p>
          <a:p>
            <a:endParaRPr kumimoji="1" lang="zh-CN" alt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2837" y="677332"/>
            <a:ext cx="10912764" cy="6083685"/>
          </a:xfrm>
        </p:spPr>
        <p:txBody>
          <a:bodyPr/>
          <a:lstStyle/>
          <a:p>
            <a:pPr marL="0" indent="0">
              <a:buNone/>
            </a:pPr>
            <a:r>
              <a:rPr kumimoji="1" lang="zh-CN" altLang="en-US" dirty="0"/>
              <a:t>（四）履行期限</a:t>
            </a:r>
            <a:endParaRPr kumimoji="1" lang="en-US" altLang="zh-CN" dirty="0"/>
          </a:p>
          <a:p>
            <a:pPr marL="0" indent="0">
              <a:buNone/>
            </a:pPr>
            <a:r>
              <a:rPr kumimoji="1" lang="zh-CN" altLang="en-US" dirty="0"/>
              <a:t>履行期限不明确的，债务人可以随时履行，债权人也可以随时请求履行，但是应当给对方必要的准备时间。</a:t>
            </a:r>
            <a:endParaRPr kumimoji="1" lang="en-US" altLang="zh-CN" dirty="0"/>
          </a:p>
          <a:p>
            <a:pPr marL="0" indent="0">
              <a:buNone/>
            </a:pPr>
            <a:r>
              <a:rPr kumimoji="1" lang="zh-CN" altLang="en-US" dirty="0"/>
              <a:t>（五）履行方式</a:t>
            </a:r>
            <a:endParaRPr kumimoji="1" lang="en-US" altLang="zh-CN" dirty="0"/>
          </a:p>
          <a:p>
            <a:pPr marL="0" indent="0">
              <a:buNone/>
            </a:pPr>
            <a:r>
              <a:rPr kumimoji="1" lang="zh-CN" altLang="en-US" dirty="0"/>
              <a:t>履行方式不明确的，按照有利于实现合同目的的方式履行。</a:t>
            </a:r>
            <a:endParaRPr kumimoji="1" lang="zh-CN" altLang="en-US" dirty="0"/>
          </a:p>
          <a:p>
            <a:pPr marL="0" indent="0">
              <a:buNone/>
            </a:pPr>
            <a:r>
              <a:rPr kumimoji="1" lang="zh-CN" altLang="en-US" dirty="0"/>
              <a:t>（六）履行费用</a:t>
            </a:r>
            <a:endParaRPr kumimoji="1" lang="en-US" altLang="zh-CN" dirty="0"/>
          </a:p>
          <a:p>
            <a:pPr marL="0" indent="0">
              <a:buNone/>
            </a:pPr>
            <a:r>
              <a:rPr kumimoji="1" lang="zh-CN" altLang="en-US" dirty="0"/>
              <a:t>履行费用的负担不明确的，由履行义务一方负担；因债权人原因增加的履行费用，由债权人负担。</a:t>
            </a:r>
            <a:endParaRPr kumimoji="1" lang="en-US" altLang="zh-CN" dirty="0"/>
          </a:p>
          <a:p>
            <a:endParaRPr kumimoji="1" lang="zh-CN" alt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8133" y="507999"/>
            <a:ext cx="11294534" cy="5909733"/>
          </a:xfrm>
        </p:spPr>
        <p:txBody>
          <a:bodyPr/>
          <a:lstStyle/>
          <a:p>
            <a:pPr marL="0" indent="0">
              <a:buNone/>
            </a:pPr>
            <a:r>
              <a:rPr kumimoji="1" lang="zh-CN" altLang="en-US" dirty="0"/>
              <a:t>四、履行主体与涉他合同</a:t>
            </a:r>
            <a:endParaRPr kumimoji="1" lang="en-US" altLang="zh-CN" dirty="0"/>
          </a:p>
          <a:p>
            <a:pPr marL="0" indent="0">
              <a:buNone/>
            </a:pPr>
            <a:r>
              <a:rPr kumimoji="1" lang="zh-CN" altLang="en-US" dirty="0"/>
              <a:t>（一）原则上合同的履行主体</a:t>
            </a:r>
            <a:endParaRPr kumimoji="1" lang="en-US" altLang="zh-CN" dirty="0"/>
          </a:p>
          <a:p>
            <a:pPr marL="514350" indent="-514350">
              <a:buAutoNum type="arabicPeriod"/>
            </a:pPr>
            <a:r>
              <a:rPr kumimoji="1" lang="zh-CN" altLang="en-US" dirty="0"/>
              <a:t>履行人</a:t>
            </a:r>
            <a:endParaRPr kumimoji="1" lang="en-US" altLang="zh-CN" dirty="0"/>
          </a:p>
          <a:p>
            <a:pPr marL="0" indent="0">
              <a:buNone/>
            </a:pPr>
            <a:r>
              <a:rPr kumimoji="1" lang="zh-CN" altLang="en-US" dirty="0"/>
              <a:t>（</a:t>
            </a:r>
            <a:r>
              <a:rPr kumimoji="1" lang="en-US" altLang="zh-CN" dirty="0"/>
              <a:t>1</a:t>
            </a:r>
            <a:r>
              <a:rPr kumimoji="1" lang="zh-CN" altLang="en-US" dirty="0"/>
              <a:t>）履行主体主要是债务人（在债务承担场合，债务承担人成为债务人）</a:t>
            </a:r>
            <a:endParaRPr kumimoji="1" lang="en-US" altLang="zh-CN" dirty="0"/>
          </a:p>
          <a:p>
            <a:pPr marL="0" indent="0">
              <a:buNone/>
            </a:pPr>
            <a:r>
              <a:rPr kumimoji="1" lang="zh-CN" altLang="en-US" dirty="0"/>
              <a:t>问：无约定的情况下，可否由代理人、辅助人履行？</a:t>
            </a:r>
            <a:endParaRPr kumimoji="1" lang="zh-CN" alt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3" y="660400"/>
            <a:ext cx="11413067" cy="5600700"/>
          </a:xfrm>
        </p:spPr>
        <p:txBody>
          <a:bodyPr/>
          <a:lstStyle/>
          <a:p>
            <a:r>
              <a:rPr kumimoji="1" lang="zh-CN" altLang="en-US" dirty="0"/>
              <a:t>（</a:t>
            </a:r>
            <a:r>
              <a:rPr kumimoji="1" lang="en-US" altLang="zh-CN" dirty="0"/>
              <a:t>2</a:t>
            </a:r>
            <a:r>
              <a:rPr kumimoji="1" lang="zh-CN" altLang="en-US" dirty="0"/>
              <a:t>）履行时是否要求债务人、代理人、辅助人有行为能力？</a:t>
            </a:r>
            <a:endParaRPr kumimoji="1" lang="en-US" altLang="zh-CN" dirty="0"/>
          </a:p>
          <a:p>
            <a:endParaRPr kumimoji="1" lang="en-US" altLang="zh-CN" dirty="0"/>
          </a:p>
          <a:p>
            <a:r>
              <a:rPr kumimoji="1" lang="zh-CN" altLang="en-US" sz="2400" dirty="0"/>
              <a:t>要看实际履行的内容    </a:t>
            </a:r>
            <a:r>
              <a:rPr kumimoji="1" lang="zh-CN" altLang="en-US" sz="2000" dirty="0"/>
              <a:t>事实行为</a:t>
            </a:r>
            <a:r>
              <a:rPr kumimoji="1" lang="en-US" altLang="zh-CN" sz="2000" dirty="0"/>
              <a:t>——</a:t>
            </a:r>
            <a:r>
              <a:rPr kumimoji="1" lang="zh-CN" altLang="en-US" sz="2000" dirty="0"/>
              <a:t>债务人、代理人、辅助人</a:t>
            </a:r>
            <a:r>
              <a:rPr kumimoji="1" lang="en-US" altLang="zh-CN" sz="2000" dirty="0"/>
              <a:t>——</a:t>
            </a:r>
            <a:r>
              <a:rPr kumimoji="1" lang="zh-CN" altLang="en-US" sz="2000" dirty="0"/>
              <a:t>不要求有行为能力</a:t>
            </a:r>
            <a:endParaRPr kumimoji="1" lang="en-US" altLang="zh-CN" sz="2000" dirty="0"/>
          </a:p>
          <a:p>
            <a:r>
              <a:rPr kumimoji="1" lang="zh-CN" altLang="en-US" sz="2400" dirty="0"/>
              <a:t>                               </a:t>
            </a:r>
            <a:r>
              <a:rPr kumimoji="1" lang="zh-CN" altLang="en-US" sz="2000" dirty="0"/>
              <a:t>法律行为</a:t>
            </a:r>
            <a:r>
              <a:rPr kumimoji="1" lang="en-US" altLang="zh-CN" sz="2000" dirty="0"/>
              <a:t>——</a:t>
            </a:r>
            <a:r>
              <a:rPr kumimoji="1" lang="zh-CN" altLang="en-US" sz="2000" dirty="0"/>
              <a:t>债务人、代理人</a:t>
            </a:r>
            <a:r>
              <a:rPr kumimoji="1" lang="en-US" altLang="zh-CN" sz="2000" dirty="0"/>
              <a:t>——</a:t>
            </a:r>
            <a:r>
              <a:rPr kumimoji="1" lang="zh-CN" altLang="en-US" sz="2000" dirty="0"/>
              <a:t>要求有行为能力</a:t>
            </a:r>
            <a:endParaRPr kumimoji="1" lang="en-US" altLang="zh-CN" sz="2000" dirty="0"/>
          </a:p>
          <a:p>
            <a:endParaRPr kumimoji="1" lang="en-US" altLang="zh-CN" dirty="0"/>
          </a:p>
          <a:p>
            <a:r>
              <a:rPr kumimoji="1" lang="zh-CN" altLang="en-US" dirty="0"/>
              <a:t>（</a:t>
            </a:r>
            <a:r>
              <a:rPr kumimoji="1" lang="en-US" altLang="zh-CN" dirty="0"/>
              <a:t>3</a:t>
            </a:r>
            <a:r>
              <a:rPr kumimoji="1" lang="zh-CN" altLang="en-US" dirty="0"/>
              <a:t>）需要债务人自身技能的，不能由他人履行</a:t>
            </a:r>
            <a:endParaRPr kumimoji="1" lang="zh-CN" altLang="en-US" dirty="0"/>
          </a:p>
        </p:txBody>
      </p:sp>
      <p:sp>
        <p:nvSpPr>
          <p:cNvPr id="4" name="左大括号 3"/>
          <p:cNvSpPr/>
          <p:nvPr/>
        </p:nvSpPr>
        <p:spPr>
          <a:xfrm>
            <a:off x="4000500" y="1989667"/>
            <a:ext cx="203200" cy="880533"/>
          </a:xfrm>
          <a:prstGeom prst="leftBrace">
            <a:avLst/>
          </a:prstGeom>
          <a:ln w="1905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5867" y="643467"/>
            <a:ext cx="10487829" cy="5528733"/>
          </a:xfrm>
        </p:spPr>
        <p:txBody>
          <a:bodyPr/>
          <a:lstStyle/>
          <a:p>
            <a:pPr marL="0" indent="0">
              <a:buNone/>
            </a:pPr>
            <a:r>
              <a:rPr kumimoji="1" lang="zh-CN" altLang="en-US" dirty="0"/>
              <a:t>               </a:t>
            </a:r>
            <a:endParaRPr kumimoji="1" lang="en-US" altLang="zh-CN" dirty="0"/>
          </a:p>
          <a:p>
            <a:pPr marL="0" indent="0">
              <a:buNone/>
            </a:pPr>
            <a:r>
              <a:rPr kumimoji="1" lang="en-US" altLang="zh-CN" dirty="0"/>
              <a:t>2.</a:t>
            </a:r>
            <a:r>
              <a:rPr kumimoji="1" lang="zh-CN" altLang="en-US" dirty="0"/>
              <a:t> 履行受领人     债权人（代理人、辅助人）</a:t>
            </a:r>
            <a:endParaRPr kumimoji="1" lang="en-US" altLang="zh-CN" dirty="0"/>
          </a:p>
          <a:p>
            <a:pPr marL="0" indent="0">
              <a:buNone/>
            </a:pPr>
            <a:r>
              <a:rPr kumimoji="1" lang="zh-CN" altLang="en-US" dirty="0"/>
              <a:t>                        其他有接受履行的权利的人</a:t>
            </a:r>
            <a:endParaRPr kumimoji="1" lang="en-US" altLang="zh-CN" dirty="0"/>
          </a:p>
          <a:p>
            <a:pPr marL="0" indent="0">
              <a:buNone/>
            </a:pPr>
            <a:endParaRPr kumimoji="1" lang="en-US" altLang="zh-CN" dirty="0"/>
          </a:p>
          <a:p>
            <a:pPr marL="0" indent="0">
              <a:buNone/>
            </a:pPr>
            <a:r>
              <a:rPr kumimoji="1" lang="zh-CN" altLang="en-US" dirty="0"/>
              <a:t>问：持有债权人签名的收据的人可否受领给付？</a:t>
            </a:r>
            <a:endParaRPr kumimoji="1" lang="en-US" altLang="zh-CN" dirty="0"/>
          </a:p>
          <a:p>
            <a:pPr marL="0" indent="0">
              <a:buNone/>
            </a:pPr>
            <a:endParaRPr kumimoji="1" lang="en-US" altLang="zh-CN" dirty="0"/>
          </a:p>
          <a:p>
            <a:pPr marL="0" indent="0">
              <a:buNone/>
            </a:pPr>
            <a:r>
              <a:rPr kumimoji="1" lang="zh-CN" altLang="en-US" dirty="0"/>
              <a:t>债务人向上述有给付受领权人以外的人履行，</a:t>
            </a:r>
            <a:endParaRPr kumimoji="1" lang="en-US" altLang="zh-CN" dirty="0"/>
          </a:p>
          <a:p>
            <a:pPr marL="0" indent="0">
              <a:buNone/>
            </a:pPr>
            <a:r>
              <a:rPr kumimoji="1" lang="zh-CN" altLang="en-US" dirty="0"/>
              <a:t>不发生清偿效果，</a:t>
            </a:r>
            <a:endParaRPr kumimoji="1" lang="en-US" altLang="zh-CN" dirty="0"/>
          </a:p>
          <a:p>
            <a:pPr marL="0" indent="0">
              <a:buNone/>
            </a:pPr>
            <a:r>
              <a:rPr kumimoji="1" lang="zh-CN" altLang="en-US" dirty="0"/>
              <a:t>仅能向受领人请求返还不当得利。</a:t>
            </a:r>
            <a:endParaRPr kumimoji="1" lang="zh-CN" altLang="en-US" dirty="0"/>
          </a:p>
        </p:txBody>
      </p:sp>
      <p:sp>
        <p:nvSpPr>
          <p:cNvPr id="4" name="左大括号 3"/>
          <p:cNvSpPr/>
          <p:nvPr/>
        </p:nvSpPr>
        <p:spPr>
          <a:xfrm>
            <a:off x="3268133" y="1403927"/>
            <a:ext cx="254000" cy="846667"/>
          </a:xfrm>
          <a:prstGeom prst="leftBrace">
            <a:avLst/>
          </a:prstGeom>
          <a:ln w="1905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7418" y="748145"/>
            <a:ext cx="10466278" cy="5424055"/>
          </a:xfrm>
        </p:spPr>
        <p:txBody>
          <a:bodyPr/>
          <a:lstStyle/>
          <a:p>
            <a:pPr marL="0" indent="0">
              <a:buNone/>
            </a:pPr>
            <a:r>
              <a:rPr kumimoji="1" lang="zh-CN" altLang="en-US" b="1" dirty="0">
                <a:latin typeface="楷体" panose="02010609060101010101" pitchFamily="49" charset="-122"/>
                <a:ea typeface="楷体" panose="02010609060101010101" pitchFamily="49" charset="-122"/>
              </a:rPr>
              <a:t>债权人有以下情形时，不能受领给付：</a:t>
            </a:r>
            <a:endParaRPr kumimoji="1" lang="en-US" altLang="zh-CN" b="1" dirty="0">
              <a:latin typeface="楷体" panose="02010609060101010101" pitchFamily="49" charset="-122"/>
              <a:ea typeface="楷体" panose="02010609060101010101" pitchFamily="49" charset="-122"/>
            </a:endParaRPr>
          </a:p>
          <a:p>
            <a:pPr marL="0" indent="0">
              <a:buNone/>
            </a:pPr>
            <a:r>
              <a:rPr kumimoji="1" lang="zh-CN" altLang="en-US" dirty="0">
                <a:latin typeface="楷体" panose="02010609060101010101" pitchFamily="49" charset="-122"/>
                <a:ea typeface="楷体" panose="02010609060101010101" pitchFamily="49" charset="-122"/>
              </a:rPr>
              <a:t>（</a:t>
            </a:r>
            <a:r>
              <a:rPr kumimoji="1" lang="en-US" altLang="zh-CN" dirty="0">
                <a:latin typeface="楷体" panose="02010609060101010101" pitchFamily="49" charset="-122"/>
                <a:ea typeface="楷体" panose="02010609060101010101" pitchFamily="49" charset="-122"/>
              </a:rPr>
              <a:t>1</a:t>
            </a:r>
            <a:r>
              <a:rPr kumimoji="1" lang="zh-CN" altLang="en-US" dirty="0">
                <a:latin typeface="楷体" panose="02010609060101010101" pitchFamily="49" charset="-122"/>
                <a:ea typeface="楷体" panose="02010609060101010101" pitchFamily="49" charset="-122"/>
              </a:rPr>
              <a:t>）债权人的债权经强制执行，禁止债务人向债权人履行的；</a:t>
            </a:r>
            <a:endParaRPr kumimoji="1" lang="en-US" altLang="zh-CN" dirty="0">
              <a:latin typeface="楷体" panose="02010609060101010101" pitchFamily="49" charset="-122"/>
              <a:ea typeface="楷体" panose="02010609060101010101" pitchFamily="49" charset="-122"/>
            </a:endParaRPr>
          </a:p>
          <a:p>
            <a:pPr marL="0" indent="0">
              <a:buNone/>
            </a:pPr>
            <a:r>
              <a:rPr kumimoji="1" lang="zh-CN" altLang="en-US" dirty="0">
                <a:latin typeface="楷体" panose="02010609060101010101" pitchFamily="49" charset="-122"/>
                <a:ea typeface="楷体" panose="02010609060101010101" pitchFamily="49" charset="-122"/>
              </a:rPr>
              <a:t>（</a:t>
            </a:r>
            <a:r>
              <a:rPr kumimoji="1" lang="en-US" altLang="zh-CN" dirty="0">
                <a:latin typeface="楷体" panose="02010609060101010101" pitchFamily="49" charset="-122"/>
                <a:ea typeface="楷体" panose="02010609060101010101" pitchFamily="49" charset="-122"/>
              </a:rPr>
              <a:t>2</a:t>
            </a:r>
            <a:r>
              <a:rPr kumimoji="1" lang="zh-CN" altLang="en-US" dirty="0">
                <a:latin typeface="楷体" panose="02010609060101010101" pitchFamily="49" charset="-122"/>
                <a:ea typeface="楷体" panose="02010609060101010101" pitchFamily="49" charset="-122"/>
              </a:rPr>
              <a:t>）债权人受破产宣告的；</a:t>
            </a:r>
            <a:endParaRPr kumimoji="1" lang="en-US" altLang="zh-CN" dirty="0">
              <a:latin typeface="楷体" panose="02010609060101010101" pitchFamily="49" charset="-122"/>
              <a:ea typeface="楷体" panose="02010609060101010101" pitchFamily="49" charset="-122"/>
            </a:endParaRPr>
          </a:p>
          <a:p>
            <a:pPr marL="0" indent="0">
              <a:buNone/>
            </a:pPr>
            <a:r>
              <a:rPr kumimoji="1" lang="zh-CN" altLang="en-US" dirty="0">
                <a:latin typeface="楷体" panose="02010609060101010101" pitchFamily="49" charset="-122"/>
                <a:ea typeface="楷体" panose="02010609060101010101" pitchFamily="49" charset="-122"/>
              </a:rPr>
              <a:t>（</a:t>
            </a:r>
            <a:r>
              <a:rPr kumimoji="1" lang="en-US" altLang="zh-CN" dirty="0">
                <a:latin typeface="楷体" panose="02010609060101010101" pitchFamily="49" charset="-122"/>
                <a:ea typeface="楷体" panose="02010609060101010101" pitchFamily="49" charset="-122"/>
              </a:rPr>
              <a:t>3</a:t>
            </a:r>
            <a:r>
              <a:rPr kumimoji="1" lang="zh-CN" altLang="en-US" dirty="0">
                <a:latin typeface="楷体" panose="02010609060101010101" pitchFamily="49" charset="-122"/>
                <a:ea typeface="楷体" panose="02010609060101010101" pitchFamily="49" charset="-122"/>
              </a:rPr>
              <a:t>）履行内容是法律行为时，债权人已成为无行为能力或限制行为能力的人。</a:t>
            </a:r>
            <a:endParaRPr kumimoji="1"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3" y="660400"/>
            <a:ext cx="10606363" cy="5511800"/>
          </a:xfrm>
        </p:spPr>
        <p:txBody>
          <a:bodyPr/>
          <a:lstStyle/>
          <a:p>
            <a:pPr marL="0" indent="0">
              <a:buNone/>
            </a:pPr>
            <a:r>
              <a:rPr kumimoji="1" lang="zh-CN" altLang="en-US" dirty="0"/>
              <a:t>（二）涉他合同</a:t>
            </a:r>
            <a:endParaRPr kumimoji="1" lang="en-US" altLang="zh-CN" dirty="0"/>
          </a:p>
          <a:p>
            <a:pPr marL="0" indent="0">
              <a:buNone/>
            </a:pPr>
            <a:r>
              <a:rPr kumimoji="1" lang="zh-CN" altLang="en-US" dirty="0"/>
              <a:t>是指债权人与债务人约定，由第三人或者向第三人履行债务的合同。</a:t>
            </a:r>
            <a:endParaRPr kumimoji="1" lang="en-US" altLang="zh-CN" dirty="0"/>
          </a:p>
          <a:p>
            <a:pPr marL="0" indent="0">
              <a:buNone/>
            </a:pPr>
            <a:r>
              <a:rPr kumimoji="1" lang="zh-CN" altLang="en-US" dirty="0"/>
              <a:t>包括两种类型：一是向第三人履行合同；二是由第三人履行合同。</a:t>
            </a:r>
            <a:endParaRPr kumimoji="1" lang="en-US" altLang="zh-CN" dirty="0"/>
          </a:p>
          <a:p>
            <a:pPr marL="514350" indent="-514350">
              <a:buAutoNum type="arabicPeriod"/>
            </a:pPr>
            <a:r>
              <a:rPr kumimoji="1" lang="zh-CN" altLang="en-US" dirty="0"/>
              <a:t>向第三人履行的合同</a:t>
            </a:r>
            <a:r>
              <a:rPr kumimoji="1" lang="zh-CN" altLang="en-US" sz="2000" dirty="0"/>
              <a:t>（不真正利他合同，或不真正利益第三人合同）</a:t>
            </a:r>
            <a:endParaRPr kumimoji="1" lang="en-US" altLang="zh-CN" sz="2000" dirty="0"/>
          </a:p>
          <a:p>
            <a:pPr marL="0" indent="0">
              <a:buNone/>
            </a:pPr>
            <a:r>
              <a:rPr kumimoji="1" lang="zh-CN" altLang="en-US" dirty="0"/>
              <a:t>根据第三人是否享有履行请求权划分为：</a:t>
            </a:r>
            <a:endParaRPr kumimoji="1" lang="en-US" altLang="zh-CN" dirty="0"/>
          </a:p>
          <a:p>
            <a:pPr marL="0" indent="0">
              <a:buNone/>
            </a:pPr>
            <a:r>
              <a:rPr kumimoji="1" lang="zh-CN" altLang="en-US" dirty="0"/>
              <a:t>（</a:t>
            </a:r>
            <a:r>
              <a:rPr kumimoji="1" lang="en-US" altLang="zh-CN" dirty="0"/>
              <a:t>1</a:t>
            </a:r>
            <a:r>
              <a:rPr kumimoji="1" lang="zh-CN" altLang="en-US" dirty="0"/>
              <a:t>）第三人不享有履行请求权（</a:t>
            </a:r>
            <a:r>
              <a:rPr kumimoji="1" lang="en-US" altLang="zh-CN" dirty="0"/>
              <a:t>522.1</a:t>
            </a:r>
            <a:r>
              <a:rPr kumimoji="1" lang="zh-CN" altLang="en-US" dirty="0"/>
              <a:t>）</a:t>
            </a:r>
            <a:endParaRPr kumimoji="1" lang="en-US" altLang="zh-CN" dirty="0"/>
          </a:p>
          <a:p>
            <a:pPr marL="0" indent="0">
              <a:buNone/>
            </a:pPr>
            <a:r>
              <a:rPr kumimoji="1" lang="zh-CN" altLang="en-US" sz="2400" dirty="0">
                <a:solidFill>
                  <a:srgbClr val="00B050"/>
                </a:solidFill>
                <a:latin typeface="宋体" panose="02010600030101010101" pitchFamily="2" charset="-122"/>
                <a:ea typeface="宋体" panose="02010600030101010101" pitchFamily="2" charset="-122"/>
              </a:rPr>
              <a:t>当事人约定向第三人履行债务，债务人未向第三人履行债务或履行债务不符合约定，应当向债权人承担违约责任。 </a:t>
            </a:r>
            <a:endParaRPr kumimoji="1" lang="zh-CN" altLang="en-US" sz="2400" dirty="0">
              <a:solidFill>
                <a:srgbClr val="00B050"/>
              </a:solidFill>
              <a:latin typeface="宋体" panose="02010600030101010101" pitchFamily="2" charset="-122"/>
              <a:ea typeface="宋体" panose="02010600030101010101" pitchFamily="2" charset="-122"/>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7283160" y="730440"/>
              <a:ext cx="360" cy="360"/>
            </p14:xfrm>
          </p:contentPart>
        </mc:Choice>
        <mc:Fallback xmlns="">
          <p:pic>
            <p:nvPicPr>
              <p:cNvPr id="2" name="墨迹 1"/>
            </p:nvPicPr>
            <p:blipFill>
              <a:blip r:embed="rId2"/>
            </p:blipFill>
            <p:spPr>
              <a:xfrm>
                <a:off x="7283160" y="730440"/>
                <a:ext cx="360" cy="360"/>
              </a:xfrm>
              <a:prstGeom prst="rect"/>
            </p:spPr>
          </p:pic>
        </mc:Fallback>
      </mc:AlternateContent>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850" y="184150"/>
            <a:ext cx="12052300" cy="6489700"/>
          </a:xfrm>
        </p:spPr>
        <p:txBody>
          <a:bodyPr/>
          <a:lstStyle/>
          <a:p>
            <a:r>
              <a:rPr kumimoji="1" lang="zh-CN" altLang="en-US" dirty="0"/>
              <a:t>（</a:t>
            </a:r>
            <a:r>
              <a:rPr kumimoji="1" lang="en-US" altLang="zh-CN" dirty="0"/>
              <a:t>2</a:t>
            </a:r>
            <a:r>
              <a:rPr kumimoji="1" lang="zh-CN" altLang="en-US" dirty="0"/>
              <a:t>）第三人享有履行请求权（</a:t>
            </a:r>
            <a:r>
              <a:rPr kumimoji="1" lang="en-US" altLang="zh-CN" dirty="0"/>
              <a:t>522</a:t>
            </a:r>
            <a:r>
              <a:rPr kumimoji="1" lang="zh-CN" altLang="en-US" dirty="0"/>
              <a:t>第</a:t>
            </a:r>
            <a:r>
              <a:rPr kumimoji="1" lang="en-US" altLang="zh-CN" dirty="0"/>
              <a:t>2</a:t>
            </a:r>
            <a:r>
              <a:rPr kumimoji="1" lang="zh-CN" altLang="en-US" dirty="0"/>
              <a:t>款，</a:t>
            </a:r>
            <a:r>
              <a:rPr kumimoji="1" lang="zh-CN" altLang="en-US" sz="2000" dirty="0"/>
              <a:t>民法典新增，利他合同或第三人利益合同</a:t>
            </a:r>
            <a:r>
              <a:rPr kumimoji="1" lang="zh-CN" altLang="en-US" dirty="0"/>
              <a:t>）</a:t>
            </a:r>
            <a:endParaRPr kumimoji="1" lang="en-US" altLang="zh-CN" dirty="0"/>
          </a:p>
          <a:p>
            <a:r>
              <a:rPr kumimoji="1" lang="zh-CN" altLang="en-US" sz="2000" dirty="0">
                <a:solidFill>
                  <a:srgbClr val="00B050"/>
                </a:solidFill>
              </a:rPr>
              <a:t>法律规定或者当事人约定第三人可以直接请求债务人向其履行债务，第三人未在合理期限内明确拒绝，债务人未向第三人履行债务或者履行债务不符合约定的，第三人可以请求债务人承担违约责任；债务人对债权人的抗辩，可以向第三人主张。</a:t>
            </a:r>
            <a:endParaRPr kumimoji="1" lang="en-US" altLang="zh-CN" sz="2000" dirty="0">
              <a:solidFill>
                <a:srgbClr val="00B050"/>
              </a:solidFill>
            </a:endParaRPr>
          </a:p>
          <a:p>
            <a:r>
              <a:rPr kumimoji="1" lang="zh-CN" altLang="en-US" dirty="0"/>
              <a:t>①法律规定或约定 </a:t>
            </a:r>
            <a:endParaRPr kumimoji="1" lang="en-US" altLang="zh-CN" dirty="0"/>
          </a:p>
          <a:p>
            <a:r>
              <a:rPr kumimoji="1" lang="zh-CN" altLang="en-US" dirty="0"/>
              <a:t>②第三人</a:t>
            </a:r>
            <a:r>
              <a:rPr kumimoji="1" lang="zh-CN" altLang="en-US" dirty="0">
                <a:solidFill>
                  <a:srgbClr val="FF0000"/>
                </a:solidFill>
              </a:rPr>
              <a:t>未</a:t>
            </a:r>
            <a:r>
              <a:rPr kumimoji="1" lang="zh-CN" altLang="en-US" dirty="0"/>
              <a:t>在合理期限内明确拒绝</a:t>
            </a:r>
            <a:r>
              <a:rPr kumimoji="1" lang="en-US" altLang="zh-CN" dirty="0"/>
              <a:t>——</a:t>
            </a:r>
            <a:r>
              <a:rPr kumimoji="1" lang="zh-CN" altLang="en-US" dirty="0"/>
              <a:t>沉默视为同意</a:t>
            </a:r>
            <a:endParaRPr kumimoji="1" lang="en-US" altLang="zh-CN" dirty="0"/>
          </a:p>
          <a:p>
            <a:r>
              <a:rPr kumimoji="1" lang="zh-CN" altLang="en-US" dirty="0"/>
              <a:t>③有了履行请求权，如未履行或履行不符合约定，第三人可以请求债务人承担违约责任。</a:t>
            </a:r>
            <a:endParaRPr kumimoji="1" lang="en-US" altLang="zh-CN" sz="2400" dirty="0"/>
          </a:p>
          <a:p>
            <a:r>
              <a:rPr kumimoji="1" lang="zh-CN" altLang="en-US" sz="2400" dirty="0"/>
              <a:t>🍀债务人一旦违约，第三人可主张违约，债权人可以主张吗？可以</a:t>
            </a:r>
            <a:endParaRPr kumimoji="1" lang="en-US" altLang="zh-CN" sz="2400" dirty="0"/>
          </a:p>
          <a:p>
            <a:r>
              <a:rPr kumimoji="1" lang="zh-CN" altLang="en-US" dirty="0"/>
              <a:t>④债务人对债权人的抗辩，可以向第三人主张</a:t>
            </a:r>
            <a:endParaRPr kumimoji="1" lang="en-US" altLang="zh-CN"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3827" y="-970879"/>
            <a:ext cx="10168128" cy="1179576"/>
          </a:xfrm>
        </p:spPr>
        <p:txBody>
          <a:bodyPr/>
          <a:lstStyle/>
          <a:p>
            <a:endParaRPr kumimoji="1" lang="zh-CN" altLang="en-US" dirty="0"/>
          </a:p>
        </p:txBody>
      </p:sp>
      <p:sp>
        <p:nvSpPr>
          <p:cNvPr id="3" name="内容占位符 2"/>
          <p:cNvSpPr>
            <a:spLocks noGrp="1"/>
          </p:cNvSpPr>
          <p:nvPr>
            <p:ph idx="1"/>
          </p:nvPr>
        </p:nvSpPr>
        <p:spPr>
          <a:xfrm>
            <a:off x="107576" y="430306"/>
            <a:ext cx="11552637" cy="6218997"/>
          </a:xfrm>
        </p:spPr>
        <p:txBody>
          <a:bodyPr/>
          <a:lstStyle/>
          <a:p>
            <a:r>
              <a:rPr kumimoji="1" lang="zh-CN" altLang="en-US" dirty="0"/>
              <a:t>第五百二十二条　当事人约定由债务人向第三人履行债务，债务人未向第三人履行债务或者履行债务不符合约定的，应当向债权人承担违约责任。</a:t>
            </a:r>
            <a:endParaRPr kumimoji="1" lang="zh-CN" altLang="en-US" dirty="0"/>
          </a:p>
          <a:p>
            <a:r>
              <a:rPr kumimoji="1" lang="zh-CN" altLang="en-US" dirty="0"/>
              <a:t>法律规定或者当事人约定第三人可以直接请求债务人向其履行债务，第三人未在合理期限内明确拒绝，债务人未向第三人履行债务或者履行债务不符合约定的，第三人可以请求债务人承担违约责任；债务人对债权人的抗辩，可以向第三人主张。</a:t>
            </a:r>
            <a:endParaRPr kumimoji="1" lang="zh-CN" alt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6177" y="134455"/>
            <a:ext cx="11511266" cy="6412120"/>
          </a:xfrm>
        </p:spPr>
        <p:txBody>
          <a:bodyPr/>
          <a:lstStyle/>
          <a:p>
            <a:pPr marL="0" indent="0">
              <a:buNone/>
            </a:pPr>
            <a:r>
              <a:rPr kumimoji="1" lang="en-US" altLang="zh-CN" dirty="0"/>
              <a:t>2.</a:t>
            </a:r>
            <a:r>
              <a:rPr kumimoji="1" lang="zh-CN" altLang="en-US" dirty="0"/>
              <a:t> 由第三人履行的合同（</a:t>
            </a:r>
            <a:r>
              <a:rPr kumimoji="1" lang="en-US" altLang="zh-CN" dirty="0"/>
              <a:t>523</a:t>
            </a:r>
            <a:r>
              <a:rPr kumimoji="1" lang="zh-CN" altLang="en-US" dirty="0"/>
              <a:t>、</a:t>
            </a:r>
            <a:r>
              <a:rPr kumimoji="1" lang="en-US" altLang="zh-CN" dirty="0"/>
              <a:t>524</a:t>
            </a:r>
            <a:r>
              <a:rPr kumimoji="1" lang="zh-CN" altLang="en-US" dirty="0"/>
              <a:t>）</a:t>
            </a:r>
            <a:endParaRPr kumimoji="1" lang="en-US" altLang="zh-CN" dirty="0"/>
          </a:p>
          <a:p>
            <a:pPr marL="0" indent="0">
              <a:buNone/>
            </a:pPr>
            <a:r>
              <a:rPr kumimoji="1" lang="en-US" altLang="zh-CN" sz="2400" dirty="0">
                <a:solidFill>
                  <a:srgbClr val="00B050"/>
                </a:solidFill>
              </a:rPr>
              <a:t>523</a:t>
            </a:r>
            <a:r>
              <a:rPr kumimoji="1" lang="zh-CN" altLang="en-US" sz="2400" dirty="0">
                <a:solidFill>
                  <a:srgbClr val="00B050"/>
                </a:solidFill>
              </a:rPr>
              <a:t> 当事人约定由第三人向债权人履行债务，第三人不履行债务或者履行债务不符合约定的，债务人应当向债权人承担违约责任。</a:t>
            </a:r>
            <a:endParaRPr kumimoji="1" lang="en-US" altLang="zh-CN" sz="2400" dirty="0">
              <a:solidFill>
                <a:srgbClr val="00B050"/>
              </a:solidFill>
            </a:endParaRPr>
          </a:p>
          <a:p>
            <a:pPr marL="0" indent="0">
              <a:buNone/>
            </a:pPr>
            <a:r>
              <a:rPr kumimoji="1" lang="zh-CN" altLang="en-US" sz="2400" dirty="0">
                <a:solidFill>
                  <a:srgbClr val="00B050"/>
                </a:solidFill>
              </a:rPr>
              <a:t>债务人向债权人担保由第三人给付，在债权债务约定中，合同对第三人无约束力</a:t>
            </a:r>
            <a:endParaRPr kumimoji="1" lang="en-US" altLang="zh-CN" sz="2400" dirty="0">
              <a:solidFill>
                <a:srgbClr val="00B050"/>
              </a:solidFill>
            </a:endParaRPr>
          </a:p>
          <a:p>
            <a:pPr marL="0" indent="0">
              <a:buNone/>
            </a:pPr>
            <a:endParaRPr kumimoji="1" lang="en-US" altLang="zh-CN" sz="2400" dirty="0"/>
          </a:p>
          <a:p>
            <a:pPr marL="0" indent="0">
              <a:buNone/>
            </a:pPr>
            <a:r>
              <a:rPr kumimoji="1" lang="zh-CN" altLang="en-US" sz="2400" dirty="0"/>
              <a:t>债权人接受第三人履行后，其对债务人的债权转让给第三人，但是债务人和第三人另有约定的除外。</a:t>
            </a:r>
            <a:endParaRPr kumimoji="1" lang="zh-CN" altLang="en-US" sz="2400" dirty="0"/>
          </a:p>
          <a:p>
            <a:pPr marL="0" indent="0">
              <a:buNone/>
            </a:pPr>
            <a:endParaRPr kumimoji="1" lang="en-US" altLang="zh-CN" sz="2400" dirty="0">
              <a:solidFill>
                <a:srgbClr val="00B050"/>
              </a:solidFill>
            </a:endParaRPr>
          </a:p>
        </p:txBody>
      </p:sp>
      <p:pic>
        <p:nvPicPr>
          <p:cNvPr id="2" name="图片 1"/>
          <p:cNvPicPr>
            <a:picLocks noChangeAspect="1"/>
          </p:cNvPicPr>
          <p:nvPr/>
        </p:nvPicPr>
        <p:blipFill>
          <a:blip r:embed="rId1"/>
          <a:stretch>
            <a:fillRect/>
          </a:stretch>
        </p:blipFill>
        <p:spPr>
          <a:xfrm>
            <a:off x="521123" y="3739045"/>
            <a:ext cx="8839200" cy="2984500"/>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8661" y="735496"/>
            <a:ext cx="11648661" cy="6122504"/>
          </a:xfrm>
        </p:spPr>
        <p:txBody>
          <a:bodyPr/>
          <a:lstStyle/>
          <a:p>
            <a:r>
              <a:rPr kumimoji="1" lang="zh-CN" altLang="en-US" dirty="0"/>
              <a:t>债务人不履行债务，第三人对履行该债务具有合法利益的，第三人有权向债权人代为履行；但是，根据债务性质、按照当事人约定或者依照法律规定只能由债务人履行的除外。</a:t>
            </a:r>
            <a:endParaRPr kumimoji="1" lang="zh-CN" altLang="en-US" dirty="0"/>
          </a:p>
          <a:p>
            <a:r>
              <a:rPr kumimoji="1" lang="zh-CN" altLang="en-US" dirty="0"/>
              <a:t>债权人接受第三人履行后，其对债务人的债权转让给第三人，但是债务人和第三人另有约定的除外。</a:t>
            </a:r>
            <a:endParaRPr kumimoji="1" lang="zh-CN" altLang="en-US" dirty="0"/>
          </a:p>
          <a:p>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教材与参考书</a:t>
            </a:r>
            <a:endParaRPr kumimoji="1" lang="zh-CN" altLang="en-US" dirty="0"/>
          </a:p>
        </p:txBody>
      </p:sp>
      <p:sp>
        <p:nvSpPr>
          <p:cNvPr id="3" name="内容占位符 2"/>
          <p:cNvSpPr>
            <a:spLocks noGrp="1"/>
          </p:cNvSpPr>
          <p:nvPr>
            <p:ph idx="1"/>
          </p:nvPr>
        </p:nvSpPr>
        <p:spPr>
          <a:xfrm>
            <a:off x="1115567" y="1728216"/>
            <a:ext cx="10510375" cy="4292574"/>
          </a:xfrm>
        </p:spPr>
        <p:txBody>
          <a:bodyPr/>
          <a:lstStyle/>
          <a:p>
            <a:r>
              <a:rPr kumimoji="1" lang="zh-CN" altLang="en-US" sz="1800" dirty="0"/>
              <a:t>教材：马工程</a:t>
            </a:r>
            <a:r>
              <a:rPr kumimoji="1" lang="en-US" altLang="zh-CN" sz="1800" dirty="0"/>
              <a:t>《</a:t>
            </a:r>
            <a:r>
              <a:rPr kumimoji="1" lang="zh-CN" altLang="en-US" sz="1800" dirty="0"/>
              <a:t>民法学</a:t>
            </a:r>
            <a:r>
              <a:rPr kumimoji="1" lang="en-US" altLang="zh-CN" sz="1800" dirty="0"/>
              <a:t>》</a:t>
            </a:r>
            <a:endParaRPr kumimoji="1" lang="en-US" altLang="zh-CN" sz="1800" dirty="0"/>
          </a:p>
          <a:p>
            <a:r>
              <a:rPr kumimoji="1" lang="zh-CN" altLang="en-US" sz="1800" dirty="0"/>
              <a:t>参考书：</a:t>
            </a:r>
            <a:endParaRPr kumimoji="1" lang="en-US" altLang="zh-CN" sz="1800" dirty="0"/>
          </a:p>
          <a:p>
            <a:endParaRPr kumimoji="1" lang="en-US" altLang="zh-CN" sz="1800" dirty="0"/>
          </a:p>
          <a:p>
            <a:r>
              <a:rPr kumimoji="1" lang="zh-CN" altLang="en-US" sz="1800" dirty="0"/>
              <a:t>梁慧星：</a:t>
            </a:r>
            <a:r>
              <a:rPr kumimoji="1" lang="en-US" altLang="zh-CN" sz="1800" dirty="0"/>
              <a:t>《</a:t>
            </a:r>
            <a:r>
              <a:rPr kumimoji="1" lang="zh-CN" altLang="en-US" sz="1800" dirty="0"/>
              <a:t>合同通则讲义</a:t>
            </a:r>
            <a:r>
              <a:rPr kumimoji="1" lang="en-US" altLang="zh-CN" sz="1800" dirty="0"/>
              <a:t>》</a:t>
            </a:r>
            <a:r>
              <a:rPr kumimoji="1" lang="zh-CN" altLang="en-US" sz="1800" dirty="0"/>
              <a:t>，人民法院出版社</a:t>
            </a:r>
            <a:r>
              <a:rPr kumimoji="1" lang="en-US" altLang="zh-CN" sz="1800" dirty="0"/>
              <a:t>2021</a:t>
            </a:r>
            <a:endParaRPr kumimoji="1" lang="en-US" altLang="zh-CN" sz="1800" dirty="0"/>
          </a:p>
          <a:p>
            <a:r>
              <a:rPr kumimoji="1" lang="zh-CN" altLang="en-US" sz="1800" dirty="0"/>
              <a:t>郭明瑞：</a:t>
            </a:r>
            <a:r>
              <a:rPr kumimoji="1" lang="en-US" altLang="zh-CN" sz="1800" dirty="0"/>
              <a:t>《</a:t>
            </a:r>
            <a:r>
              <a:rPr kumimoji="1" lang="zh-CN" altLang="en-US" sz="1800" dirty="0"/>
              <a:t>合同法通义</a:t>
            </a:r>
            <a:r>
              <a:rPr kumimoji="1" lang="en-US" altLang="zh-CN" sz="1800" dirty="0"/>
              <a:t>》</a:t>
            </a:r>
            <a:r>
              <a:rPr kumimoji="1" lang="zh-CN" altLang="en-US" sz="1800" dirty="0"/>
              <a:t>，商务印书馆</a:t>
            </a:r>
            <a:r>
              <a:rPr kumimoji="1" lang="en-US" altLang="zh-CN" sz="1800" dirty="0"/>
              <a:t>2020</a:t>
            </a:r>
            <a:endParaRPr kumimoji="1" lang="en-US" altLang="zh-CN" sz="1800" dirty="0"/>
          </a:p>
          <a:p>
            <a:r>
              <a:rPr kumimoji="1" lang="zh-CN" altLang="en-US" sz="1800" dirty="0"/>
              <a:t>王利明</a:t>
            </a:r>
            <a:r>
              <a:rPr kumimoji="1" lang="en-US" altLang="zh-CN" sz="1800" dirty="0"/>
              <a:t>: 《</a:t>
            </a:r>
            <a:r>
              <a:rPr kumimoji="1" lang="zh-CN" altLang="en-US" sz="1800" dirty="0"/>
              <a:t>合同法</a:t>
            </a:r>
            <a:r>
              <a:rPr kumimoji="1" lang="en-US" altLang="zh-CN" sz="1800" dirty="0"/>
              <a:t>》</a:t>
            </a:r>
            <a:r>
              <a:rPr kumimoji="1" lang="zh-CN" altLang="en-US" sz="1800" dirty="0"/>
              <a:t>，中国人民大学出版社</a:t>
            </a:r>
            <a:r>
              <a:rPr kumimoji="1" lang="en-US" altLang="zh-CN" sz="1800" dirty="0"/>
              <a:t>2021</a:t>
            </a:r>
            <a:endParaRPr kumimoji="1" lang="en-US" altLang="zh-CN" sz="1800" dirty="0"/>
          </a:p>
          <a:p>
            <a:r>
              <a:rPr kumimoji="1" lang="zh-CN" altLang="en-US" sz="1800" dirty="0"/>
              <a:t>崔建远：</a:t>
            </a:r>
            <a:r>
              <a:rPr kumimoji="1" lang="en-US" altLang="zh-CN" sz="1800" dirty="0"/>
              <a:t>《</a:t>
            </a:r>
            <a:r>
              <a:rPr kumimoji="1" lang="zh-CN" altLang="en-US" sz="1800" dirty="0"/>
              <a:t>合同法</a:t>
            </a:r>
            <a:r>
              <a:rPr kumimoji="1" lang="en-US" altLang="zh-CN" sz="1800" dirty="0"/>
              <a:t>》</a:t>
            </a:r>
            <a:r>
              <a:rPr kumimoji="1" lang="zh-CN" altLang="en-US" sz="1800" dirty="0"/>
              <a:t>，法律出版社</a:t>
            </a:r>
            <a:r>
              <a:rPr kumimoji="1" lang="en-US" altLang="zh-CN" sz="1800" dirty="0"/>
              <a:t>2021</a:t>
            </a:r>
            <a:r>
              <a:rPr kumimoji="1" lang="zh-CN" altLang="en-US" sz="1800" dirty="0"/>
              <a:t>年</a:t>
            </a:r>
            <a:endParaRPr kumimoji="1" lang="en-US" altLang="zh-CN" sz="1800" dirty="0"/>
          </a:p>
          <a:p>
            <a:r>
              <a:rPr kumimoji="1" lang="zh-CN" altLang="en-US" sz="1800" dirty="0"/>
              <a:t>郑玉波、史尚宽、林诚二、陈自强、王泽鉴</a:t>
            </a:r>
            <a:endParaRPr kumimoji="1" lang="en-US" altLang="zh-CN"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9120" y="329184"/>
            <a:ext cx="11125200" cy="6528816"/>
          </a:xfrm>
        </p:spPr>
        <p:txBody>
          <a:bodyPr/>
          <a:lstStyle/>
          <a:p>
            <a:r>
              <a:rPr kumimoji="1" lang="zh-CN" altLang="en-US" dirty="0"/>
              <a:t>（六）一时性合同、继续性合同</a:t>
            </a:r>
            <a:r>
              <a:rPr kumimoji="1" lang="en-US" altLang="zh-CN" dirty="0"/>
              <a:t>—</a:t>
            </a:r>
            <a:r>
              <a:rPr kumimoji="1" lang="zh-CN" altLang="en-US" sz="2400" dirty="0"/>
              <a:t>以义务是否持续为标准</a:t>
            </a:r>
            <a:endParaRPr kumimoji="1" lang="en-US" altLang="zh-CN" sz="2400" dirty="0"/>
          </a:p>
          <a:p>
            <a:r>
              <a:rPr kumimoji="1" lang="en-US" altLang="zh-CN" sz="2400" dirty="0"/>
              <a:t>1.</a:t>
            </a:r>
            <a:r>
              <a:rPr kumimoji="1" lang="zh-CN" altLang="en-US" sz="2400" dirty="0"/>
              <a:t> 定义</a:t>
            </a:r>
            <a:endParaRPr kumimoji="1" lang="en-US" altLang="zh-CN" sz="2400" dirty="0"/>
          </a:p>
          <a:p>
            <a:r>
              <a:rPr kumimoji="1" lang="zh-CN" altLang="en-US" sz="2400" dirty="0"/>
              <a:t>一时性合同：因一次给付即可实现合同内容的合同</a:t>
            </a:r>
            <a:endParaRPr kumimoji="1" lang="en-US" altLang="zh-CN" sz="2400" dirty="0"/>
          </a:p>
          <a:p>
            <a:endParaRPr kumimoji="1" lang="en-US" altLang="zh-CN" dirty="0"/>
          </a:p>
          <a:p>
            <a:endParaRPr kumimoji="1" lang="en-US" altLang="zh-CN" dirty="0"/>
          </a:p>
          <a:p>
            <a:endParaRPr kumimoji="1" lang="en-US" altLang="zh-CN" sz="2400" dirty="0"/>
          </a:p>
          <a:p>
            <a:r>
              <a:rPr kumimoji="1" lang="zh-CN" altLang="en-US" sz="2400" dirty="0"/>
              <a:t>继续性：合同内容非一次给付可完结，而是可以继续实现的合同。</a:t>
            </a:r>
            <a:endParaRPr kumimoji="1" lang="en-US" altLang="zh-CN" sz="2400" dirty="0"/>
          </a:p>
          <a:p>
            <a:endParaRPr kumimoji="1" lang="en-US" altLang="zh-CN" dirty="0"/>
          </a:p>
          <a:p>
            <a:endParaRPr kumimoji="1" lang="en-US" altLang="zh-CN" dirty="0"/>
          </a:p>
          <a:p>
            <a:pPr marL="0" indent="0">
              <a:buNone/>
            </a:pPr>
            <a:endParaRPr kumimoji="1" lang="en-US" altLang="zh-CN" dirty="0"/>
          </a:p>
        </p:txBody>
      </p:sp>
      <p:graphicFrame>
        <p:nvGraphicFramePr>
          <p:cNvPr id="4" name="图示 3"/>
          <p:cNvGraphicFramePr/>
          <p:nvPr/>
        </p:nvGraphicFramePr>
        <p:xfrm>
          <a:off x="1203960" y="2148839"/>
          <a:ext cx="4730496" cy="12466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5" name="图示 4"/>
          <p:cNvGraphicFramePr/>
          <p:nvPr/>
        </p:nvGraphicFramePr>
        <p:xfrm>
          <a:off x="1368552" y="4085845"/>
          <a:ext cx="5690616" cy="18562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flipV="1">
            <a:off x="1011936" y="-645460"/>
            <a:ext cx="10168128" cy="441064"/>
          </a:xfrm>
        </p:spPr>
        <p:txBody>
          <a:bodyPr>
            <a:normAutofit fontScale="90000"/>
          </a:bodyPr>
          <a:lstStyle/>
          <a:p>
            <a:endParaRPr kumimoji="1" lang="zh-CN" altLang="en-US" dirty="0"/>
          </a:p>
        </p:txBody>
      </p:sp>
      <p:sp>
        <p:nvSpPr>
          <p:cNvPr id="3" name="内容占位符 2"/>
          <p:cNvSpPr>
            <a:spLocks noGrp="1"/>
          </p:cNvSpPr>
          <p:nvPr>
            <p:ph idx="1"/>
          </p:nvPr>
        </p:nvSpPr>
        <p:spPr>
          <a:xfrm>
            <a:off x="712694" y="551329"/>
            <a:ext cx="11014755" cy="5957047"/>
          </a:xfrm>
        </p:spPr>
        <p:txBody>
          <a:bodyPr/>
          <a:lstStyle/>
          <a:p>
            <a:r>
              <a:rPr kumimoji="1" lang="zh-CN" altLang="en-US" dirty="0"/>
              <a:t>第五百二十三条　当事人约定由第三人向债权人履行债务，第三人不履行债务或者履行债务不符合约定的，债务人应当向债权人承担违约责任。</a:t>
            </a:r>
            <a:endParaRPr kumimoji="1" lang="zh-CN" altLang="en-US" dirty="0"/>
          </a:p>
          <a:p>
            <a:r>
              <a:rPr kumimoji="1" lang="zh-CN" altLang="en-US" dirty="0"/>
              <a:t>第五百二十四条　债务人不履行债务，第三人对履行该债务具有合法利益的，第三人有权向债权人代为履行；但是，根据债务性质、按照当事人约定或者依照法律规定只能由债务人履行的除外。</a:t>
            </a:r>
            <a:endParaRPr kumimoji="1" lang="zh-CN" altLang="en-US" dirty="0"/>
          </a:p>
          <a:p>
            <a:r>
              <a:rPr kumimoji="1" lang="zh-CN" altLang="en-US" dirty="0"/>
              <a:t>债权人接受第三人履行后，其对债务人的债权转让给第三人，但是债务人和第三人另有约定的除外。</a:t>
            </a:r>
            <a:endParaRPr kumimoji="1" lang="zh-CN" alt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3" y="660400"/>
            <a:ext cx="10606363" cy="5511800"/>
          </a:xfrm>
        </p:spPr>
        <p:txBody>
          <a:bodyPr/>
          <a:lstStyle/>
          <a:p>
            <a:r>
              <a:rPr kumimoji="1" lang="zh-CN" altLang="en-US" dirty="0"/>
              <a:t>五、选择之债（</a:t>
            </a:r>
            <a:r>
              <a:rPr kumimoji="1" lang="en-US" altLang="zh-CN" dirty="0"/>
              <a:t>515</a:t>
            </a:r>
            <a:r>
              <a:rPr kumimoji="1" lang="zh-CN" altLang="en-US" dirty="0"/>
              <a:t>、</a:t>
            </a:r>
            <a:r>
              <a:rPr kumimoji="1" lang="en-US" altLang="zh-CN" dirty="0"/>
              <a:t>516</a:t>
            </a:r>
            <a:r>
              <a:rPr kumimoji="1" lang="zh-CN" altLang="en-US" dirty="0"/>
              <a:t>）</a:t>
            </a:r>
            <a:endParaRPr kumimoji="1" lang="en-US" altLang="zh-CN" dirty="0"/>
          </a:p>
          <a:p>
            <a:r>
              <a:rPr kumimoji="1" lang="zh-CN" altLang="en-US" dirty="0"/>
              <a:t>（一）什么是选择之债</a:t>
            </a:r>
            <a:endParaRPr kumimoji="1" lang="en-US" altLang="zh-CN" dirty="0"/>
          </a:p>
          <a:p>
            <a:pPr marL="0" indent="0">
              <a:buNone/>
            </a:pPr>
            <a:r>
              <a:rPr kumimoji="1" lang="zh-CN" altLang="en-US" dirty="0"/>
              <a:t>   标的有多项，而债务人只需履行其中一项的债之关系。</a:t>
            </a:r>
            <a:endParaRPr kumimoji="1" lang="en-US" altLang="zh-CN" dirty="0"/>
          </a:p>
          <a:p>
            <a:pPr marL="0" indent="0">
              <a:buNone/>
            </a:pPr>
            <a:endParaRPr kumimoji="1" lang="en-US" altLang="zh-CN" dirty="0"/>
          </a:p>
          <a:p>
            <a:pPr marL="0" indent="0">
              <a:buNone/>
            </a:pPr>
            <a:r>
              <a:rPr kumimoji="1" lang="en-US" altLang="zh-CN" sz="2400" dirty="0"/>
              <a:t>1.</a:t>
            </a:r>
            <a:r>
              <a:rPr kumimoji="1" lang="zh-CN" altLang="en-US" sz="2400" dirty="0"/>
              <a:t>选择之债需要非因条件成就而确定；</a:t>
            </a:r>
            <a:endParaRPr kumimoji="1" lang="en-US" altLang="zh-CN" sz="2400" dirty="0"/>
          </a:p>
          <a:p>
            <a:pPr marL="0" indent="0">
              <a:buNone/>
            </a:pPr>
            <a:r>
              <a:rPr kumimoji="1" lang="en-US" altLang="zh-CN" sz="2400" dirty="0"/>
              <a:t>2.</a:t>
            </a:r>
            <a:r>
              <a:rPr kumimoji="1" lang="zh-CN" altLang="en-US" sz="2400" dirty="0"/>
              <a:t> 选择之债选择的内容不限于标的本身，履行期限、履行地点、标的物数量、质量等可以选择的，都是选择之债；</a:t>
            </a:r>
            <a:endParaRPr kumimoji="1" lang="en-US" altLang="zh-CN" sz="2400" dirty="0"/>
          </a:p>
          <a:p>
            <a:pPr marL="0" indent="0">
              <a:buNone/>
            </a:pPr>
            <a:r>
              <a:rPr kumimoji="1" lang="en-US" altLang="zh-CN" sz="2400" dirty="0"/>
              <a:t>3.</a:t>
            </a:r>
            <a:r>
              <a:rPr kumimoji="1" lang="zh-CN" altLang="en-US" sz="2400" dirty="0"/>
              <a:t> 选择之债选择权行使之后，自始为一个简单之债。</a:t>
            </a:r>
            <a:endParaRPr kumimoji="1" lang="en-US" altLang="zh-CN" sz="2400" dirty="0"/>
          </a:p>
          <a:p>
            <a:pPr marL="0" indent="0">
              <a:buNone/>
            </a:pPr>
            <a:endParaRPr kumimoji="1" lang="en-US" altLang="zh-CN" dirty="0"/>
          </a:p>
          <a:p>
            <a:pPr marL="0" indent="0">
              <a:buNone/>
            </a:pPr>
            <a:endParaRPr kumimoji="1" lang="en-US" altLang="zh-CN" dirty="0"/>
          </a:p>
          <a:p>
            <a:endParaRPr kumimoji="1" lang="zh-CN" alt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5861" y="357809"/>
            <a:ext cx="10607835" cy="5814391"/>
          </a:xfrm>
        </p:spPr>
        <p:txBody>
          <a:bodyPr/>
          <a:lstStyle/>
          <a:p>
            <a:pPr marL="0" indent="0">
              <a:buNone/>
            </a:pPr>
            <a:endParaRPr kumimoji="1" lang="en-US" altLang="zh-CN" dirty="0"/>
          </a:p>
          <a:p>
            <a:pPr marL="0" indent="0">
              <a:buNone/>
            </a:pPr>
            <a:r>
              <a:rPr kumimoji="1" lang="zh-CN" altLang="en-US" dirty="0"/>
              <a:t>（二）选择之债的发生原因</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a:t>
            </a:r>
            <a:r>
              <a:rPr kumimoji="1" lang="en-US" altLang="zh-CN" dirty="0"/>
              <a:t>1.</a:t>
            </a:r>
            <a:r>
              <a:rPr kumimoji="1" lang="zh-CN" altLang="en-US" dirty="0"/>
              <a:t> 基于约定</a:t>
            </a:r>
            <a:endParaRPr kumimoji="1" lang="en-US" altLang="zh-CN" dirty="0"/>
          </a:p>
          <a:p>
            <a:pPr marL="0" indent="0">
              <a:buNone/>
            </a:pPr>
            <a:r>
              <a:rPr kumimoji="1" lang="zh-CN" altLang="en-US" dirty="0"/>
              <a:t>    </a:t>
            </a:r>
            <a:r>
              <a:rPr kumimoji="1" lang="en-US" altLang="zh-CN" dirty="0"/>
              <a:t>2.</a:t>
            </a:r>
            <a:r>
              <a:rPr kumimoji="1" lang="zh-CN" altLang="en-US" dirty="0"/>
              <a:t> 基于法定（法定很少，如</a:t>
            </a:r>
            <a:r>
              <a:rPr kumimoji="1" lang="en-US" altLang="zh-CN" dirty="0"/>
              <a:t>577</a:t>
            </a:r>
            <a:r>
              <a:rPr kumimoji="1" lang="zh-CN" altLang="en-US" dirty="0"/>
              <a:t>）</a:t>
            </a:r>
            <a:endParaRPr kumimoji="1" lang="en-US" altLang="zh-CN" dirty="0"/>
          </a:p>
          <a:p>
            <a:pPr marL="0" indent="0">
              <a:buNone/>
            </a:pPr>
            <a:r>
              <a:rPr kumimoji="1" lang="zh-CN" altLang="en-US" sz="2400" dirty="0">
                <a:solidFill>
                  <a:srgbClr val="00B050"/>
                </a:solidFill>
                <a:latin typeface="宋体" panose="02010600030101010101" pitchFamily="2" charset="-122"/>
                <a:ea typeface="宋体" panose="02010600030101010101" pitchFamily="2" charset="-122"/>
              </a:rPr>
              <a:t>    </a:t>
            </a:r>
            <a:r>
              <a:rPr kumimoji="1" lang="en-US" altLang="zh-CN" sz="2400" dirty="0">
                <a:solidFill>
                  <a:srgbClr val="00B050"/>
                </a:solidFill>
                <a:latin typeface="宋体" panose="02010600030101010101" pitchFamily="2" charset="-122"/>
                <a:ea typeface="宋体" panose="02010600030101010101" pitchFamily="2" charset="-122"/>
              </a:rPr>
              <a:t>577</a:t>
            </a:r>
            <a:r>
              <a:rPr kumimoji="1" lang="zh-CN" altLang="en-US" sz="2400" dirty="0">
                <a:solidFill>
                  <a:srgbClr val="00B050"/>
                </a:solidFill>
                <a:latin typeface="宋体" panose="02010600030101010101" pitchFamily="2" charset="-122"/>
                <a:ea typeface="宋体" panose="02010600030101010101" pitchFamily="2" charset="-122"/>
              </a:rPr>
              <a:t> 当事人一方不履行合同义务或者履行合同义务不符合约定的，应当承担继续履行、采取补救措施或者赔偿损失等违约责任。</a:t>
            </a:r>
            <a:endParaRPr kumimoji="1" lang="en-US" altLang="zh-CN" sz="2400" dirty="0">
              <a:solidFill>
                <a:srgbClr val="00B050"/>
              </a:solidFill>
              <a:latin typeface="宋体" panose="02010600030101010101" pitchFamily="2" charset="-122"/>
              <a:ea typeface="宋体" panose="02010600030101010101" pitchFamily="2" charset="-122"/>
            </a:endParaRPr>
          </a:p>
          <a:p>
            <a:pPr marL="0" indent="0">
              <a:buNone/>
            </a:pPr>
            <a:endParaRPr kumimoji="1" lang="en-US" altLang="zh-CN" dirty="0"/>
          </a:p>
          <a:p>
            <a:endParaRPr kumimoji="1" lang="zh-CN" alt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5640" y="596265"/>
            <a:ext cx="11055985" cy="4324985"/>
          </a:xfrm>
        </p:spPr>
        <p:txBody>
          <a:bodyPr/>
          <a:lstStyle/>
          <a:p>
            <a:pPr marL="0" indent="0">
              <a:buNone/>
            </a:pPr>
            <a:r>
              <a:rPr kumimoji="1" lang="zh-CN" altLang="en-US" dirty="0"/>
              <a:t>（三）选择之债的确定</a:t>
            </a:r>
            <a:endParaRPr kumimoji="1" lang="en-US" altLang="zh-CN" dirty="0"/>
          </a:p>
          <a:p>
            <a:pPr marL="0" indent="0">
              <a:buNone/>
            </a:pPr>
            <a:endParaRPr kumimoji="1" lang="en-US" altLang="zh-CN" dirty="0"/>
          </a:p>
          <a:p>
            <a:pPr marL="0" indent="0">
              <a:buNone/>
            </a:pPr>
            <a:r>
              <a:rPr kumimoji="1" lang="en-US" altLang="zh-CN" dirty="0"/>
              <a:t>1.</a:t>
            </a:r>
            <a:r>
              <a:rPr kumimoji="1" lang="zh-CN" altLang="en-US" dirty="0"/>
              <a:t> 确定方式 </a:t>
            </a:r>
            <a:endParaRPr kumimoji="1" lang="en-US" altLang="zh-CN" dirty="0"/>
          </a:p>
          <a:p>
            <a:pPr marL="0" indent="0">
              <a:buNone/>
            </a:pPr>
            <a:r>
              <a:rPr kumimoji="1" lang="zh-CN" altLang="en-US" dirty="0"/>
              <a:t>      </a:t>
            </a:r>
            <a:r>
              <a:rPr kumimoji="1" lang="zh-CN" altLang="en-US" sz="2400" dirty="0"/>
              <a:t>约定</a:t>
            </a:r>
            <a:endParaRPr kumimoji="1" lang="en-US" altLang="zh-CN" sz="2400" dirty="0"/>
          </a:p>
          <a:p>
            <a:pPr marL="0" indent="0">
              <a:buNone/>
            </a:pPr>
            <a:r>
              <a:rPr kumimoji="1" lang="zh-CN" altLang="en-US" sz="2400" dirty="0"/>
              <a:t>      选择</a:t>
            </a:r>
            <a:r>
              <a:rPr kumimoji="1" lang="en-US" altLang="zh-CN" sz="2400" dirty="0"/>
              <a:t>——</a:t>
            </a:r>
            <a:r>
              <a:rPr kumimoji="1" lang="zh-CN" altLang="en-US" sz="2400" dirty="0"/>
              <a:t>选择权人行使选择权</a:t>
            </a:r>
            <a:endParaRPr kumimoji="1" lang="en-US" altLang="zh-CN" sz="2400" dirty="0"/>
          </a:p>
          <a:p>
            <a:pPr marL="0" indent="0">
              <a:buNone/>
            </a:pPr>
            <a:r>
              <a:rPr kumimoji="1" lang="zh-CN" altLang="en-US" sz="2400" dirty="0"/>
              <a:t>      给付不能</a:t>
            </a:r>
            <a:r>
              <a:rPr kumimoji="1" lang="en-US" altLang="zh-CN" sz="2400" dirty="0"/>
              <a:t>——</a:t>
            </a:r>
            <a:r>
              <a:rPr kumimoji="1" lang="zh-CN" altLang="en-US" sz="2400" dirty="0"/>
              <a:t>数宗给付中，有自始不能或嗣后不能给付时，债之关系</a:t>
            </a:r>
            <a:endParaRPr kumimoji="1" lang="en-US" altLang="zh-CN" sz="2400" dirty="0"/>
          </a:p>
          <a:p>
            <a:pPr marL="0" indent="0">
              <a:buNone/>
            </a:pPr>
            <a:r>
              <a:rPr kumimoji="1" lang="zh-CN" altLang="en-US" sz="2400" dirty="0"/>
              <a:t>                        仅存在于余存之给付（主要是嗣后不能）</a:t>
            </a:r>
            <a:endParaRPr kumimoji="1" lang="en-US" altLang="zh-CN" sz="2400" dirty="0"/>
          </a:p>
          <a:p>
            <a:pPr marL="0" indent="0">
              <a:buNone/>
            </a:pPr>
            <a:r>
              <a:rPr kumimoji="1" lang="zh-CN" altLang="en-US" dirty="0"/>
              <a:t>  </a:t>
            </a:r>
            <a:endParaRPr kumimoji="1" lang="zh-CN" altLang="en-US" dirty="0"/>
          </a:p>
        </p:txBody>
      </p:sp>
      <p:sp>
        <p:nvSpPr>
          <p:cNvPr id="4" name="左大括号 3"/>
          <p:cNvSpPr/>
          <p:nvPr/>
        </p:nvSpPr>
        <p:spPr>
          <a:xfrm>
            <a:off x="1113183" y="2491409"/>
            <a:ext cx="212034" cy="1298713"/>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400"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858416"/>
            <a:ext cx="12023387" cy="5540797"/>
          </a:xfrm>
        </p:spPr>
        <p:txBody>
          <a:bodyPr/>
          <a:lstStyle/>
          <a:p>
            <a:pPr marL="457200" lvl="1" indent="0">
              <a:buNone/>
            </a:pPr>
            <a:endParaRPr kumimoji="1" lang="en-US" altLang="zh-CN" dirty="0"/>
          </a:p>
          <a:p>
            <a:pPr marL="0" indent="0">
              <a:buNone/>
            </a:pPr>
            <a:r>
              <a:rPr kumimoji="1" lang="zh-CN" altLang="en-US" dirty="0"/>
              <a:t>  给付（履行）不能者，债务人不能依债之本旨，履行债务之状态也。</a:t>
            </a:r>
            <a:r>
              <a:rPr kumimoji="1" lang="zh-CN" altLang="en-US" sz="2000" dirty="0"/>
              <a:t>（郑玉波）</a:t>
            </a:r>
            <a:endParaRPr kumimoji="1" lang="en-US" altLang="zh-CN" sz="2000" dirty="0"/>
          </a:p>
          <a:p>
            <a:pPr marL="0" indent="0">
              <a:buNone/>
            </a:pPr>
            <a:r>
              <a:rPr kumimoji="1" lang="zh-CN" altLang="en-US" dirty="0"/>
              <a:t>自始不能不影响选择择权</a:t>
            </a:r>
            <a:endParaRPr kumimoji="1" lang="en-US" altLang="zh-CN" dirty="0"/>
          </a:p>
          <a:p>
            <a:pPr marL="0" indent="0">
              <a:buNone/>
            </a:pPr>
            <a:r>
              <a:rPr kumimoji="1" lang="zh-CN" altLang="en-US" dirty="0"/>
              <a:t>嗣后客观履行不能对选择权的影响：</a:t>
            </a:r>
            <a:endParaRPr kumimoji="1" lang="en-US" altLang="zh-CN" dirty="0"/>
          </a:p>
          <a:p>
            <a:pPr marL="0" indent="0">
              <a:buNone/>
            </a:pPr>
            <a:r>
              <a:rPr kumimoji="1" lang="zh-CN" altLang="en-US" dirty="0"/>
              <a:t>①非因双方当事人原因导致的，不可归责于双方当事人的履行不能，选择权存在于剩余给付上；如果全部灭失，就不存在选择权了，变成是否免责的问题。</a:t>
            </a: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r>
              <a:rPr kumimoji="1" lang="zh-CN" altLang="en-US" dirty="0"/>
              <a:t> </a:t>
            </a:r>
            <a:endParaRPr kumimoji="1" lang="zh-CN" altLang="en-US"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8697" y="329028"/>
            <a:ext cx="11208303" cy="1893472"/>
          </a:xfrm>
        </p:spPr>
        <p:txBody>
          <a:bodyPr/>
          <a:lstStyle/>
          <a:p>
            <a:pPr marL="0" indent="0">
              <a:buNone/>
            </a:pPr>
            <a:r>
              <a:rPr kumimoji="1" lang="zh-CN" altLang="en-US" dirty="0"/>
              <a:t>②因当事人原因导致的客观履行不能（主要是标的物灭失）</a:t>
            </a:r>
            <a:endParaRPr kumimoji="1" lang="en-US" altLang="zh-CN" dirty="0"/>
          </a:p>
          <a:p>
            <a:pPr marL="0" indent="0">
              <a:buNone/>
            </a:pPr>
            <a:endParaRPr kumimoji="1" lang="en-US" altLang="zh-CN" dirty="0"/>
          </a:p>
          <a:p>
            <a:pPr marL="0" indent="0">
              <a:buNone/>
            </a:pPr>
            <a:r>
              <a:rPr kumimoji="1" lang="zh-CN" altLang="en-US" dirty="0"/>
              <a:t>    选择权人导致</a:t>
            </a:r>
            <a:r>
              <a:rPr kumimoji="1" lang="en-US" altLang="zh-CN" dirty="0"/>
              <a:t>——</a:t>
            </a:r>
            <a:r>
              <a:rPr kumimoji="1" lang="zh-CN" altLang="en-US" dirty="0"/>
              <a:t>在剩余给付中选择</a:t>
            </a:r>
            <a:endParaRPr kumimoji="1" lang="en-US" altLang="zh-CN" dirty="0"/>
          </a:p>
          <a:p>
            <a:pPr marL="0" indent="0">
              <a:buNone/>
            </a:pPr>
            <a:endParaRPr kumimoji="1" lang="en-US" altLang="zh-CN" dirty="0"/>
          </a:p>
          <a:p>
            <a:pPr marL="0" indent="0">
              <a:buNone/>
            </a:pPr>
            <a:r>
              <a:rPr kumimoji="1" lang="zh-CN" altLang="en-US" dirty="0"/>
              <a:t>   非选择权人导致，不影响选择权行使，仍然可选择任一标的</a:t>
            </a:r>
            <a:endParaRPr kumimoji="1" lang="en-US" altLang="zh-CN" dirty="0"/>
          </a:p>
          <a:p>
            <a:pPr marL="0" indent="0">
              <a:buNone/>
            </a:pPr>
            <a:endParaRPr kumimoji="1" lang="en-US" altLang="zh-CN" dirty="0"/>
          </a:p>
          <a:p>
            <a:pPr marL="0" indent="0">
              <a:buNone/>
            </a:pPr>
            <a:r>
              <a:rPr kumimoji="1" lang="zh-CN" altLang="en-US" sz="2400" dirty="0"/>
              <a:t>                 </a:t>
            </a:r>
            <a:r>
              <a:rPr kumimoji="1" lang="zh-CN" altLang="en-US" dirty="0"/>
              <a:t> </a:t>
            </a:r>
            <a:endParaRPr kumimoji="1" lang="zh-CN" altLang="en-US" dirty="0"/>
          </a:p>
        </p:txBody>
      </p:sp>
      <p:sp>
        <p:nvSpPr>
          <p:cNvPr id="4" name="左大括号 3"/>
          <p:cNvSpPr/>
          <p:nvPr/>
        </p:nvSpPr>
        <p:spPr>
          <a:xfrm>
            <a:off x="413483" y="1679713"/>
            <a:ext cx="284146" cy="1311966"/>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左大括号 5"/>
          <p:cNvSpPr/>
          <p:nvPr/>
        </p:nvSpPr>
        <p:spPr>
          <a:xfrm>
            <a:off x="88284" y="4052902"/>
            <a:ext cx="413719" cy="1826909"/>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p:cNvSpPr txBox="1"/>
          <p:nvPr/>
        </p:nvSpPr>
        <p:spPr>
          <a:xfrm>
            <a:off x="486269" y="3973031"/>
            <a:ext cx="2597288" cy="369333"/>
          </a:xfrm>
          <a:prstGeom prst="rect">
            <a:avLst/>
          </a:prstGeom>
          <a:noFill/>
          <a:ln w="6350">
            <a:solidFill>
              <a:schemeClr val="accent1">
                <a:lumMod val="75000"/>
              </a:schemeClr>
            </a:solidFill>
          </a:ln>
        </p:spPr>
        <p:txBody>
          <a:bodyPr wrap="square" rtlCol="0">
            <a:spAutoFit/>
          </a:bodyPr>
          <a:lstStyle/>
          <a:p>
            <a:r>
              <a:rPr kumimoji="1" lang="zh-CN" altLang="en-US" sz="1800" dirty="0"/>
              <a:t>当选择权人为债务人时</a:t>
            </a:r>
            <a:endParaRPr kumimoji="1" lang="zh-CN" altLang="en-US" dirty="0"/>
          </a:p>
        </p:txBody>
      </p:sp>
      <p:sp>
        <p:nvSpPr>
          <p:cNvPr id="11" name="文本框 10"/>
          <p:cNvSpPr txBox="1"/>
          <p:nvPr/>
        </p:nvSpPr>
        <p:spPr>
          <a:xfrm>
            <a:off x="486269" y="5565487"/>
            <a:ext cx="2597288" cy="369333"/>
          </a:xfrm>
          <a:prstGeom prst="rect">
            <a:avLst/>
          </a:prstGeom>
          <a:noFill/>
          <a:ln>
            <a:solidFill>
              <a:schemeClr val="accent1">
                <a:lumMod val="75000"/>
              </a:schemeClr>
            </a:solidFill>
          </a:ln>
        </p:spPr>
        <p:txBody>
          <a:bodyPr wrap="square" rtlCol="0">
            <a:spAutoFit/>
          </a:bodyPr>
          <a:lstStyle/>
          <a:p>
            <a:r>
              <a:rPr kumimoji="1" lang="zh-CN" altLang="en-US" sz="1800" dirty="0"/>
              <a:t>当选择权人为债权人时</a:t>
            </a:r>
            <a:endParaRPr kumimoji="1" lang="zh-CN" altLang="en-US" dirty="0"/>
          </a:p>
        </p:txBody>
      </p:sp>
      <p:sp>
        <p:nvSpPr>
          <p:cNvPr id="12" name="文本框 11"/>
          <p:cNvSpPr txBox="1"/>
          <p:nvPr/>
        </p:nvSpPr>
        <p:spPr>
          <a:xfrm>
            <a:off x="3408238" y="5159895"/>
            <a:ext cx="2321767" cy="369332"/>
          </a:xfrm>
          <a:prstGeom prst="rect">
            <a:avLst/>
          </a:prstGeom>
          <a:noFill/>
          <a:ln>
            <a:solidFill>
              <a:schemeClr val="accent1">
                <a:lumMod val="75000"/>
              </a:schemeClr>
            </a:solidFill>
          </a:ln>
        </p:spPr>
        <p:txBody>
          <a:bodyPr wrap="square" rtlCol="0">
            <a:spAutoFit/>
          </a:bodyPr>
          <a:lstStyle/>
          <a:p>
            <a:r>
              <a:rPr kumimoji="1" lang="zh-CN" altLang="en-US" dirty="0"/>
              <a:t>债权人选择剩余给付</a:t>
            </a:r>
            <a:endParaRPr kumimoji="1" lang="zh-CN" altLang="en-US" dirty="0"/>
          </a:p>
        </p:txBody>
      </p:sp>
      <p:sp>
        <p:nvSpPr>
          <p:cNvPr id="13" name="文本框 12"/>
          <p:cNvSpPr txBox="1"/>
          <p:nvPr/>
        </p:nvSpPr>
        <p:spPr>
          <a:xfrm>
            <a:off x="3430659" y="3562988"/>
            <a:ext cx="2276926" cy="369332"/>
          </a:xfrm>
          <a:prstGeom prst="rect">
            <a:avLst/>
          </a:prstGeom>
          <a:noFill/>
          <a:ln>
            <a:solidFill>
              <a:schemeClr val="accent1">
                <a:lumMod val="75000"/>
              </a:schemeClr>
            </a:solidFill>
          </a:ln>
        </p:spPr>
        <p:txBody>
          <a:bodyPr wrap="square" rtlCol="0">
            <a:spAutoFit/>
          </a:bodyPr>
          <a:lstStyle/>
          <a:p>
            <a:r>
              <a:rPr kumimoji="1" lang="zh-CN" altLang="en-US" sz="1800" dirty="0"/>
              <a:t>债务人选择剩余给付</a:t>
            </a:r>
            <a:endParaRPr kumimoji="1" lang="zh-CN" altLang="en-US" dirty="0"/>
          </a:p>
        </p:txBody>
      </p:sp>
      <p:sp>
        <p:nvSpPr>
          <p:cNvPr id="14" name="文本框 13"/>
          <p:cNvSpPr txBox="1"/>
          <p:nvPr/>
        </p:nvSpPr>
        <p:spPr>
          <a:xfrm>
            <a:off x="3488673" y="5934820"/>
            <a:ext cx="2321767" cy="369332"/>
          </a:xfrm>
          <a:prstGeom prst="rect">
            <a:avLst/>
          </a:prstGeom>
          <a:noFill/>
          <a:ln>
            <a:solidFill>
              <a:schemeClr val="accent1">
                <a:lumMod val="75000"/>
              </a:schemeClr>
            </a:solidFill>
          </a:ln>
        </p:spPr>
        <p:txBody>
          <a:bodyPr wrap="square" rtlCol="0">
            <a:spAutoFit/>
          </a:bodyPr>
          <a:lstStyle/>
          <a:p>
            <a:r>
              <a:rPr kumimoji="1" lang="zh-CN" altLang="en-US" dirty="0"/>
              <a:t>债权人选择灭失标的</a:t>
            </a:r>
            <a:endParaRPr kumimoji="1" lang="zh-CN" altLang="en-US" dirty="0"/>
          </a:p>
        </p:txBody>
      </p:sp>
      <p:sp>
        <p:nvSpPr>
          <p:cNvPr id="15" name="文本框 14"/>
          <p:cNvSpPr txBox="1"/>
          <p:nvPr/>
        </p:nvSpPr>
        <p:spPr>
          <a:xfrm>
            <a:off x="3400261" y="4296382"/>
            <a:ext cx="2276926" cy="369332"/>
          </a:xfrm>
          <a:prstGeom prst="rect">
            <a:avLst/>
          </a:prstGeom>
          <a:noFill/>
          <a:ln>
            <a:solidFill>
              <a:schemeClr val="accent1">
                <a:lumMod val="75000"/>
              </a:schemeClr>
            </a:solidFill>
          </a:ln>
        </p:spPr>
        <p:txBody>
          <a:bodyPr wrap="square" rtlCol="0">
            <a:spAutoFit/>
          </a:bodyPr>
          <a:lstStyle/>
          <a:p>
            <a:r>
              <a:rPr kumimoji="1" lang="zh-CN" altLang="en-US" sz="1800" dirty="0"/>
              <a:t>债务人选择灭失标的</a:t>
            </a:r>
            <a:endParaRPr kumimoji="1" lang="zh-CN" altLang="en-US" dirty="0"/>
          </a:p>
        </p:txBody>
      </p:sp>
      <p:sp>
        <p:nvSpPr>
          <p:cNvPr id="16" name="文本框 15"/>
          <p:cNvSpPr txBox="1"/>
          <p:nvPr/>
        </p:nvSpPr>
        <p:spPr>
          <a:xfrm>
            <a:off x="6762176" y="3548633"/>
            <a:ext cx="1189775" cy="369332"/>
          </a:xfrm>
          <a:prstGeom prst="rect">
            <a:avLst/>
          </a:prstGeom>
          <a:noFill/>
          <a:ln>
            <a:solidFill>
              <a:schemeClr val="accent1">
                <a:lumMod val="75000"/>
              </a:schemeClr>
            </a:solidFill>
          </a:ln>
        </p:spPr>
        <p:txBody>
          <a:bodyPr wrap="square" rtlCol="0">
            <a:spAutoFit/>
          </a:bodyPr>
          <a:lstStyle/>
          <a:p>
            <a:r>
              <a:rPr kumimoji="1" lang="zh-CN" altLang="en-US" sz="1800" dirty="0"/>
              <a:t>单一之债</a:t>
            </a:r>
            <a:endParaRPr kumimoji="1" lang="zh-CN" altLang="en-US" dirty="0"/>
          </a:p>
        </p:txBody>
      </p:sp>
      <p:sp>
        <p:nvSpPr>
          <p:cNvPr id="17" name="文本框 16"/>
          <p:cNvSpPr txBox="1"/>
          <p:nvPr/>
        </p:nvSpPr>
        <p:spPr>
          <a:xfrm>
            <a:off x="6797227" y="5934187"/>
            <a:ext cx="3970300" cy="369332"/>
          </a:xfrm>
          <a:prstGeom prst="rect">
            <a:avLst/>
          </a:prstGeom>
          <a:noFill/>
          <a:ln>
            <a:solidFill>
              <a:schemeClr val="accent1">
                <a:lumMod val="75000"/>
              </a:schemeClr>
            </a:solidFill>
          </a:ln>
        </p:spPr>
        <p:txBody>
          <a:bodyPr wrap="square" rtlCol="0">
            <a:spAutoFit/>
          </a:bodyPr>
          <a:lstStyle/>
          <a:p>
            <a:r>
              <a:rPr kumimoji="1" lang="zh-CN" altLang="en-US" dirty="0"/>
              <a:t>发生履行不能，债务人承担违约责任</a:t>
            </a:r>
            <a:endParaRPr kumimoji="1" lang="zh-CN" altLang="en-US" dirty="0"/>
          </a:p>
        </p:txBody>
      </p:sp>
      <p:sp>
        <p:nvSpPr>
          <p:cNvPr id="18" name="文本框 17"/>
          <p:cNvSpPr txBox="1"/>
          <p:nvPr/>
        </p:nvSpPr>
        <p:spPr>
          <a:xfrm>
            <a:off x="6860917" y="5150631"/>
            <a:ext cx="1339066" cy="369332"/>
          </a:xfrm>
          <a:prstGeom prst="rect">
            <a:avLst/>
          </a:prstGeom>
          <a:noFill/>
          <a:ln>
            <a:solidFill>
              <a:schemeClr val="accent1">
                <a:lumMod val="75000"/>
              </a:schemeClr>
            </a:solidFill>
          </a:ln>
        </p:spPr>
        <p:txBody>
          <a:bodyPr wrap="square" rtlCol="0">
            <a:spAutoFit/>
          </a:bodyPr>
          <a:lstStyle/>
          <a:p>
            <a:r>
              <a:rPr kumimoji="1" lang="zh-CN" altLang="en-US" sz="1800" dirty="0"/>
              <a:t>单一之债</a:t>
            </a:r>
            <a:endParaRPr kumimoji="1" lang="zh-CN" altLang="en-US" dirty="0"/>
          </a:p>
        </p:txBody>
      </p:sp>
      <p:sp>
        <p:nvSpPr>
          <p:cNvPr id="19" name="文本框 18"/>
          <p:cNvSpPr txBox="1"/>
          <p:nvPr/>
        </p:nvSpPr>
        <p:spPr>
          <a:xfrm>
            <a:off x="6797227" y="4296382"/>
            <a:ext cx="3317156" cy="369332"/>
          </a:xfrm>
          <a:prstGeom prst="rect">
            <a:avLst/>
          </a:prstGeom>
          <a:noFill/>
          <a:ln>
            <a:solidFill>
              <a:schemeClr val="accent1">
                <a:lumMod val="75000"/>
              </a:schemeClr>
            </a:solidFill>
          </a:ln>
        </p:spPr>
        <p:txBody>
          <a:bodyPr wrap="square" rtlCol="0">
            <a:spAutoFit/>
          </a:bodyPr>
          <a:lstStyle/>
          <a:p>
            <a:r>
              <a:rPr kumimoji="1" lang="zh-CN" altLang="en-US" dirty="0"/>
              <a:t>视为已履行，债权人支付价款</a:t>
            </a:r>
            <a:endParaRPr kumimoji="1" lang="zh-CN" altLang="en-US" dirty="0"/>
          </a:p>
        </p:txBody>
      </p:sp>
      <p:sp>
        <p:nvSpPr>
          <p:cNvPr id="20" name="文本框 19"/>
          <p:cNvSpPr txBox="1"/>
          <p:nvPr/>
        </p:nvSpPr>
        <p:spPr>
          <a:xfrm>
            <a:off x="8648317" y="3547691"/>
            <a:ext cx="2597288" cy="369332"/>
          </a:xfrm>
          <a:prstGeom prst="rect">
            <a:avLst/>
          </a:prstGeom>
          <a:noFill/>
          <a:ln>
            <a:solidFill>
              <a:schemeClr val="accent1">
                <a:lumMod val="75000"/>
              </a:schemeClr>
            </a:solidFill>
          </a:ln>
        </p:spPr>
        <p:txBody>
          <a:bodyPr wrap="square" rtlCol="0">
            <a:spAutoFit/>
          </a:bodyPr>
          <a:lstStyle/>
          <a:p>
            <a:r>
              <a:rPr kumimoji="1" lang="zh-CN" altLang="en-US" dirty="0"/>
              <a:t>另外承担损害赔偿责任</a:t>
            </a:r>
            <a:endParaRPr kumimoji="1" lang="zh-CN" altLang="en-US" dirty="0"/>
          </a:p>
        </p:txBody>
      </p:sp>
      <p:sp>
        <p:nvSpPr>
          <p:cNvPr id="21" name="左大括号 20"/>
          <p:cNvSpPr/>
          <p:nvPr/>
        </p:nvSpPr>
        <p:spPr>
          <a:xfrm>
            <a:off x="3152984" y="3680352"/>
            <a:ext cx="292179" cy="954689"/>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左大括号 21"/>
          <p:cNvSpPr/>
          <p:nvPr/>
        </p:nvSpPr>
        <p:spPr>
          <a:xfrm>
            <a:off x="3168877" y="5272808"/>
            <a:ext cx="292179" cy="954689"/>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24" name="直线箭头连接符 23"/>
          <p:cNvCxnSpPr/>
          <p:nvPr/>
        </p:nvCxnSpPr>
        <p:spPr>
          <a:xfrm>
            <a:off x="5730005" y="3747654"/>
            <a:ext cx="1014404"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5" idx="3"/>
            <a:endCxn id="19" idx="1"/>
          </p:cNvCxnSpPr>
          <p:nvPr/>
        </p:nvCxnSpPr>
        <p:spPr>
          <a:xfrm>
            <a:off x="5677187" y="4481048"/>
            <a:ext cx="112004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4" idx="3"/>
            <a:endCxn id="17" idx="1"/>
          </p:cNvCxnSpPr>
          <p:nvPr/>
        </p:nvCxnSpPr>
        <p:spPr>
          <a:xfrm flipV="1">
            <a:off x="5810440" y="6118853"/>
            <a:ext cx="986787" cy="63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12" idx="3"/>
            <a:endCxn id="18" idx="1"/>
          </p:cNvCxnSpPr>
          <p:nvPr/>
        </p:nvCxnSpPr>
        <p:spPr>
          <a:xfrm flipV="1">
            <a:off x="5730005" y="5335297"/>
            <a:ext cx="1130912" cy="926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16" idx="3"/>
            <a:endCxn id="20" idx="1"/>
          </p:cNvCxnSpPr>
          <p:nvPr/>
        </p:nvCxnSpPr>
        <p:spPr>
          <a:xfrm flipV="1">
            <a:off x="7951951" y="3732357"/>
            <a:ext cx="696366" cy="94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9" name="下箭头 38"/>
          <p:cNvSpPr/>
          <p:nvPr/>
        </p:nvSpPr>
        <p:spPr>
          <a:xfrm>
            <a:off x="1543261" y="3121940"/>
            <a:ext cx="292179" cy="8042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3310" y="642026"/>
            <a:ext cx="10330385" cy="5530174"/>
          </a:xfrm>
        </p:spPr>
        <p:txBody>
          <a:bodyPr/>
          <a:lstStyle/>
          <a:p>
            <a:pPr marL="0" indent="0">
              <a:buNone/>
            </a:pPr>
            <a:r>
              <a:rPr kumimoji="1" lang="en-US" altLang="zh-CN" dirty="0"/>
              <a:t>2.</a:t>
            </a:r>
            <a:r>
              <a:rPr kumimoji="1" lang="zh-CN" altLang="en-US" dirty="0"/>
              <a:t> 选择权的行使</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1</a:t>
            </a:r>
            <a:r>
              <a:rPr kumimoji="1" lang="zh-CN" altLang="en-US" dirty="0"/>
              <a:t>）选择权的性质</a:t>
            </a:r>
            <a:r>
              <a:rPr kumimoji="1" lang="en-US" altLang="zh-CN" dirty="0"/>
              <a:t>——</a:t>
            </a:r>
            <a:r>
              <a:rPr kumimoji="1" lang="zh-CN" altLang="en-US" dirty="0"/>
              <a:t>形成权</a:t>
            </a:r>
            <a:endParaRPr kumimoji="1" lang="en-US" altLang="zh-CN" dirty="0"/>
          </a:p>
          <a:p>
            <a:pPr marL="0" indent="0">
              <a:buNone/>
            </a:pPr>
            <a:r>
              <a:rPr kumimoji="1" lang="zh-CN" altLang="en-US" dirty="0"/>
              <a:t>（</a:t>
            </a:r>
            <a:r>
              <a:rPr kumimoji="1" lang="en-US" altLang="zh-CN" dirty="0"/>
              <a:t>2</a:t>
            </a:r>
            <a:r>
              <a:rPr kumimoji="1" lang="zh-CN" altLang="en-US" dirty="0"/>
              <a:t>）选择权的主体</a:t>
            </a:r>
            <a:endParaRPr kumimoji="1" lang="en-US" altLang="zh-CN" dirty="0"/>
          </a:p>
          <a:p>
            <a:pPr marL="0" indent="0">
              <a:buNone/>
            </a:pPr>
            <a:r>
              <a:rPr kumimoji="1" lang="zh-CN" altLang="en-US" dirty="0"/>
              <a:t>   ① 原则上是债务人有选择权</a:t>
            </a:r>
            <a:endParaRPr kumimoji="1" lang="en-US" altLang="zh-CN" dirty="0"/>
          </a:p>
          <a:p>
            <a:pPr marL="0" indent="0">
              <a:buNone/>
            </a:pPr>
            <a:r>
              <a:rPr kumimoji="1" lang="zh-CN" altLang="en-US" dirty="0"/>
              <a:t>    当事人另有约定</a:t>
            </a:r>
            <a:endParaRPr kumimoji="1" lang="en-US" altLang="zh-CN" dirty="0"/>
          </a:p>
          <a:p>
            <a:pPr marL="0" indent="0">
              <a:buNone/>
            </a:pPr>
            <a:r>
              <a:rPr kumimoji="1" lang="zh-CN" altLang="en-US" dirty="0"/>
              <a:t>    法律另有规定        这几种情形选择权不属于债务人</a:t>
            </a:r>
            <a:endParaRPr kumimoji="1" lang="en-US" altLang="zh-CN" dirty="0"/>
          </a:p>
          <a:p>
            <a:pPr marL="0" indent="0">
              <a:buNone/>
            </a:pPr>
            <a:r>
              <a:rPr kumimoji="1" lang="zh-CN" altLang="en-US" dirty="0"/>
              <a:t>    依照交易习惯</a:t>
            </a:r>
            <a:endParaRPr kumimoji="1" lang="zh-CN" altLang="en-US" dirty="0"/>
          </a:p>
        </p:txBody>
      </p:sp>
      <p:sp>
        <p:nvSpPr>
          <p:cNvPr id="4" name="右大括号 3"/>
          <p:cNvSpPr/>
          <p:nvPr/>
        </p:nvSpPr>
        <p:spPr>
          <a:xfrm>
            <a:off x="3949430" y="3677056"/>
            <a:ext cx="505838" cy="1361872"/>
          </a:xfrm>
          <a:prstGeom prst="righ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302" y="700391"/>
            <a:ext cx="10544394" cy="5471809"/>
          </a:xfrm>
        </p:spPr>
        <p:txBody>
          <a:bodyPr/>
          <a:lstStyle/>
          <a:p>
            <a:pPr marL="0" indent="0">
              <a:buNone/>
            </a:pPr>
            <a:r>
              <a:rPr kumimoji="1" lang="zh-CN" altLang="en-US" dirty="0"/>
              <a:t>②选择权主体的转移</a:t>
            </a:r>
            <a:endParaRPr kumimoji="1" lang="en-US" altLang="zh-CN" dirty="0"/>
          </a:p>
          <a:p>
            <a:pPr marL="0" indent="0">
              <a:buNone/>
            </a:pPr>
            <a:endParaRPr kumimoji="1" lang="en-US" altLang="zh-CN" dirty="0"/>
          </a:p>
          <a:p>
            <a:pPr marL="0" indent="0">
              <a:buNone/>
            </a:pPr>
            <a:r>
              <a:rPr kumimoji="1" lang="zh-CN" altLang="en-US" dirty="0"/>
              <a:t>             约定期限内       经催告后合理期限内仍未选择</a:t>
            </a:r>
            <a:endParaRPr kumimoji="1" lang="en-US" altLang="zh-CN" dirty="0"/>
          </a:p>
          <a:p>
            <a:pPr marL="0" indent="0">
              <a:buNone/>
            </a:pPr>
            <a:r>
              <a:rPr kumimoji="1" lang="zh-CN" altLang="en-US" dirty="0"/>
              <a:t>  履行期届满未作选择</a:t>
            </a:r>
            <a:endParaRPr kumimoji="1" lang="en-US" altLang="zh-CN" dirty="0"/>
          </a:p>
          <a:p>
            <a:pPr marL="0" indent="0">
              <a:buNone/>
            </a:pPr>
            <a:endParaRPr kumimoji="1" lang="en-US" altLang="zh-CN" dirty="0"/>
          </a:p>
          <a:p>
            <a:pPr marL="0" indent="0">
              <a:buNone/>
            </a:pPr>
            <a:r>
              <a:rPr kumimoji="1" lang="zh-CN" altLang="en-US" dirty="0"/>
              <a:t>                                        选择权转移至对方当事人</a:t>
            </a:r>
            <a:endParaRPr kumimoji="1" lang="zh-CN" altLang="en-US" dirty="0"/>
          </a:p>
        </p:txBody>
      </p:sp>
      <p:sp>
        <p:nvSpPr>
          <p:cNvPr id="4" name="右大括号 3"/>
          <p:cNvSpPr/>
          <p:nvPr/>
        </p:nvSpPr>
        <p:spPr>
          <a:xfrm>
            <a:off x="4221804" y="2062264"/>
            <a:ext cx="252919" cy="875489"/>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下箭头 6"/>
          <p:cNvSpPr/>
          <p:nvPr/>
        </p:nvSpPr>
        <p:spPr>
          <a:xfrm>
            <a:off x="6945548" y="2500008"/>
            <a:ext cx="583659" cy="8754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6579" y="758757"/>
            <a:ext cx="11011710" cy="5680954"/>
          </a:xfrm>
        </p:spPr>
        <p:txBody>
          <a:bodyPr/>
          <a:lstStyle/>
          <a:p>
            <a:pPr marL="0" indent="0">
              <a:buNone/>
            </a:pPr>
            <a:endParaRPr kumimoji="1" lang="en-US" altLang="zh-CN" dirty="0"/>
          </a:p>
          <a:p>
            <a:pPr marL="0" indent="0">
              <a:buNone/>
            </a:pPr>
            <a:r>
              <a:rPr kumimoji="1" lang="zh-CN" altLang="en-US" dirty="0"/>
              <a:t>（</a:t>
            </a:r>
            <a:r>
              <a:rPr kumimoji="1" lang="en-US" altLang="zh-CN" dirty="0"/>
              <a:t>3</a:t>
            </a:r>
            <a:r>
              <a:rPr kumimoji="1" lang="zh-CN" altLang="en-US" dirty="0"/>
              <a:t>）选择权的行使</a:t>
            </a:r>
            <a:endParaRPr kumimoji="1" lang="en-US" altLang="zh-CN" dirty="0"/>
          </a:p>
          <a:p>
            <a:pPr marL="0" indent="0">
              <a:buNone/>
            </a:pPr>
            <a:r>
              <a:rPr kumimoji="1" lang="zh-CN" altLang="en-US" dirty="0"/>
              <a:t>    选择权的行使需以通知的方式作出</a:t>
            </a:r>
            <a:r>
              <a:rPr kumimoji="1" lang="en-US" altLang="zh-CN" dirty="0"/>
              <a:t>【</a:t>
            </a:r>
            <a:r>
              <a:rPr kumimoji="1" lang="zh-CN" altLang="en-US" dirty="0"/>
              <a:t>通知</a:t>
            </a:r>
            <a:r>
              <a:rPr kumimoji="1" lang="en-US" altLang="zh-CN" dirty="0"/>
              <a:t>+</a:t>
            </a:r>
            <a:r>
              <a:rPr kumimoji="1" lang="zh-CN" altLang="en-US" dirty="0"/>
              <a:t>意思实现（未规定）</a:t>
            </a:r>
            <a:r>
              <a:rPr kumimoji="1" lang="en-US" altLang="zh-CN" dirty="0"/>
              <a:t>】</a:t>
            </a:r>
            <a:endParaRPr kumimoji="1" lang="en-US" altLang="zh-CN" dirty="0"/>
          </a:p>
          <a:p>
            <a:pPr marL="0" indent="0">
              <a:buNone/>
            </a:pPr>
            <a:r>
              <a:rPr kumimoji="1" lang="zh-CN" altLang="en-US" dirty="0"/>
              <a:t>    通知到达对方时，选择的意思表示生效，债的标的确定</a:t>
            </a:r>
            <a:endParaRPr kumimoji="1" lang="en-US" altLang="zh-CN" dirty="0"/>
          </a:p>
          <a:p>
            <a:pPr marL="0" indent="0">
              <a:buNone/>
            </a:pPr>
            <a:r>
              <a:rPr kumimoji="1" lang="zh-CN" altLang="en-US" dirty="0"/>
              <a:t>    一经确定，未经对方同意不可更改。</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4</a:t>
            </a:r>
            <a:r>
              <a:rPr kumimoji="1" lang="zh-CN" altLang="en-US" dirty="0"/>
              <a:t>）选择权行使的后果</a:t>
            </a:r>
            <a:endParaRPr kumimoji="1" lang="en-US" altLang="zh-CN" dirty="0"/>
          </a:p>
          <a:p>
            <a:pPr marL="0" indent="0">
              <a:buNone/>
            </a:pPr>
            <a:r>
              <a:rPr kumimoji="1" lang="zh-CN" altLang="en-US" dirty="0"/>
              <a:t>       选择权行使之后，选择之债就变成简单之债，且自始为简单之债。</a:t>
            </a:r>
            <a:endParaRPr kumimoji="1" lang="en-US" altLang="zh-CN" dirty="0"/>
          </a:p>
          <a:p>
            <a:pPr marL="0" indent="0">
              <a:buNone/>
            </a:pPr>
            <a:r>
              <a:rPr kumimoji="1" lang="zh-CN" altLang="en-US" dirty="0"/>
              <a:t>  </a:t>
            </a:r>
            <a:endParaRPr kumimoji="1" lang="zh-CN" altLang="en-US" dirty="0"/>
          </a:p>
        </p:txBody>
      </p:sp>
      <p:sp>
        <p:nvSpPr>
          <p:cNvPr id="4" name="左大括号 3"/>
          <p:cNvSpPr/>
          <p:nvPr/>
        </p:nvSpPr>
        <p:spPr>
          <a:xfrm>
            <a:off x="1089498" y="2062264"/>
            <a:ext cx="214008" cy="1186774"/>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841513" y="1967948"/>
            <a:ext cx="11005400" cy="4601817"/>
          </a:xfrm>
        </p:spPr>
        <p:txBody>
          <a:bodyPr/>
          <a:lstStyle/>
          <a:p>
            <a:r>
              <a:rPr kumimoji="1" lang="zh-CN" altLang="en-US" dirty="0"/>
              <a:t>第五百一十五条　标的有多项而债务人只需履行其中一项的，债务人享有选择权；但是，法律另有规定、当事人另有约定或者另有交易习惯的除外。</a:t>
            </a:r>
            <a:endParaRPr kumimoji="1" lang="zh-CN" altLang="en-US" dirty="0"/>
          </a:p>
          <a:p>
            <a:r>
              <a:rPr kumimoji="1" lang="zh-CN" altLang="en-US" dirty="0"/>
              <a:t>享有选择权的当事人在约定期限内或者履行期限届满未作选择，经催告后在合理期限内仍未选择的，选择权转移至对方。</a:t>
            </a:r>
            <a:endParaRPr kumimoji="1" lang="zh-CN" altLang="en-US" dirty="0"/>
          </a:p>
          <a:p>
            <a:r>
              <a:rPr kumimoji="1" lang="zh-CN" altLang="en-US" dirty="0"/>
              <a:t>第五百一十六条　当事人行使选择权应当及时通知对方，通知到达对方时，标的确定。标的确定后不得变更，但是经对方同意的除外。</a:t>
            </a:r>
            <a:endParaRPr kumimoji="1" lang="zh-CN" altLang="en-US" dirty="0"/>
          </a:p>
          <a:p>
            <a:r>
              <a:rPr kumimoji="1" lang="zh-CN" altLang="en-US" dirty="0"/>
              <a:t>可选择的标的发生不能履行情形的，享有选择权的当事人不得选择不能履行的标的，但是该不能履行的情形是由对方造成的除外</a:t>
            </a:r>
            <a:endParaRPr kumimoji="1"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719328"/>
            <a:ext cx="10369296" cy="5452872"/>
          </a:xfrm>
        </p:spPr>
        <p:txBody>
          <a:bodyPr/>
          <a:lstStyle/>
          <a:p>
            <a:r>
              <a:rPr kumimoji="1" lang="en-US" altLang="zh-CN" dirty="0"/>
              <a:t>2.</a:t>
            </a:r>
            <a:r>
              <a:rPr kumimoji="1" lang="zh-CN" altLang="en-US" dirty="0"/>
              <a:t> 区分意义</a:t>
            </a:r>
            <a:endParaRPr kumimoji="1" lang="en-US" altLang="zh-CN" dirty="0"/>
          </a:p>
          <a:p>
            <a:r>
              <a:rPr kumimoji="1" lang="zh-CN" altLang="en-US" dirty="0"/>
              <a:t>合同无效、撤销的法律后果不同</a:t>
            </a:r>
            <a:endParaRPr kumimoji="1" lang="en-US" altLang="zh-CN" dirty="0"/>
          </a:p>
          <a:p>
            <a:r>
              <a:rPr kumimoji="1" lang="zh-CN" altLang="en-US" dirty="0"/>
              <a:t>一时性合同</a:t>
            </a:r>
            <a:r>
              <a:rPr kumimoji="1" lang="en-US" altLang="zh-CN" dirty="0"/>
              <a:t>——</a:t>
            </a:r>
            <a:r>
              <a:rPr kumimoji="1" lang="zh-CN" altLang="en-US" dirty="0"/>
              <a:t>自始无效</a:t>
            </a:r>
            <a:endParaRPr kumimoji="1" lang="en-US" altLang="zh-CN" dirty="0"/>
          </a:p>
          <a:p>
            <a:r>
              <a:rPr kumimoji="1" lang="zh-CN" altLang="en-US" dirty="0"/>
              <a:t>继续性合同</a:t>
            </a:r>
            <a:r>
              <a:rPr kumimoji="1" lang="en-US" altLang="zh-CN" dirty="0"/>
              <a:t>——</a:t>
            </a:r>
            <a:r>
              <a:rPr kumimoji="1" lang="zh-CN" altLang="en-US" dirty="0"/>
              <a:t>自始无效？自撤销之日无效？</a:t>
            </a:r>
            <a:endParaRPr kumimoji="1" lang="en-US" altLang="zh-CN"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2900" y="381001"/>
            <a:ext cx="11510433" cy="6117076"/>
          </a:xfrm>
        </p:spPr>
        <p:txBody>
          <a:bodyPr/>
          <a:lstStyle/>
          <a:p>
            <a:r>
              <a:rPr kumimoji="1" lang="zh-CN" altLang="en-US" dirty="0"/>
              <a:t>六、多数人之债的履行</a:t>
            </a:r>
            <a:endParaRPr kumimoji="1" lang="en-US" altLang="zh-CN" dirty="0"/>
          </a:p>
          <a:p>
            <a:endParaRPr kumimoji="1" lang="en-US" altLang="zh-CN" dirty="0"/>
          </a:p>
          <a:p>
            <a:pPr marL="0" indent="0">
              <a:buNone/>
            </a:pPr>
            <a:r>
              <a:rPr kumimoji="1" lang="zh-CN" altLang="en-US" dirty="0"/>
              <a:t>（一）多数人之债及其类型</a:t>
            </a:r>
            <a:endParaRPr kumimoji="1" lang="en-US" altLang="zh-CN" dirty="0"/>
          </a:p>
          <a:p>
            <a:pPr marL="514350" indent="-514350">
              <a:buAutoNum type="arabicPeriod"/>
            </a:pPr>
            <a:r>
              <a:rPr kumimoji="1" lang="zh-CN" altLang="en-US" dirty="0"/>
              <a:t>多数人之债：</a:t>
            </a:r>
            <a:endParaRPr kumimoji="1" lang="en-US" altLang="zh-CN" dirty="0"/>
          </a:p>
          <a:p>
            <a:pPr marL="0" indent="0">
              <a:buNone/>
            </a:pPr>
            <a:r>
              <a:rPr kumimoji="1" lang="zh-CN" altLang="en-US" dirty="0"/>
              <a:t>          乃以同一给付为标的，而有多数债务人或债权人是也。（郑玉波）</a:t>
            </a:r>
            <a:endParaRPr kumimoji="1" lang="en-US" altLang="zh-CN" dirty="0"/>
          </a:p>
          <a:p>
            <a:pPr marL="0" indent="0">
              <a:buNone/>
            </a:pPr>
            <a:r>
              <a:rPr kumimoji="1" lang="zh-CN" altLang="en-US" dirty="0"/>
              <a:t> </a:t>
            </a:r>
            <a:r>
              <a:rPr kumimoji="1" lang="en-US" altLang="zh-CN" dirty="0"/>
              <a:t>2.</a:t>
            </a:r>
            <a:r>
              <a:rPr kumimoji="1" lang="zh-CN" altLang="en-US" dirty="0"/>
              <a:t>🍀</a:t>
            </a:r>
            <a:r>
              <a:rPr kumimoji="1" lang="zh-CN" altLang="en-US" dirty="0">
                <a:latin typeface="楷体" panose="02010609060101010101" pitchFamily="49" charset="-122"/>
                <a:ea typeface="楷体" panose="02010609060101010101" pitchFamily="49" charset="-122"/>
              </a:rPr>
              <a:t>相关分类的澄清：</a:t>
            </a:r>
            <a:endParaRPr kumimoji="1" lang="en-US" altLang="zh-CN" dirty="0">
              <a:latin typeface="楷体" panose="02010609060101010101" pitchFamily="49" charset="-122"/>
              <a:ea typeface="楷体" panose="02010609060101010101" pitchFamily="49" charset="-122"/>
            </a:endParaRPr>
          </a:p>
          <a:p>
            <a:pPr marL="0" indent="0">
              <a:buNone/>
            </a:pPr>
            <a:r>
              <a:rPr kumimoji="1" lang="zh-CN" altLang="en-US" dirty="0">
                <a:latin typeface="楷体" panose="02010609060101010101" pitchFamily="49" charset="-122"/>
                <a:ea typeface="楷体" panose="02010609060101010101" pitchFamily="49" charset="-122"/>
              </a:rPr>
              <a:t>        可分之债                按份之债 </a:t>
            </a:r>
            <a:endParaRPr kumimoji="1" lang="en-US" altLang="zh-CN" dirty="0">
              <a:latin typeface="楷体" panose="02010609060101010101" pitchFamily="49" charset="-122"/>
              <a:ea typeface="楷体" panose="02010609060101010101" pitchFamily="49" charset="-122"/>
            </a:endParaRPr>
          </a:p>
          <a:p>
            <a:pPr marL="0" indent="0">
              <a:buNone/>
            </a:pPr>
            <a:r>
              <a:rPr kumimoji="1" lang="zh-CN" altLang="en-US" dirty="0">
                <a:latin typeface="楷体" panose="02010609060101010101" pitchFamily="49" charset="-122"/>
                <a:ea typeface="楷体" panose="02010609060101010101" pitchFamily="49" charset="-122"/>
              </a:rPr>
              <a:t>        不可分之债              连带之债</a:t>
            </a:r>
            <a:endParaRPr kumimoji="1" lang="en-US" altLang="zh-CN" dirty="0">
              <a:latin typeface="楷体" panose="02010609060101010101" pitchFamily="49" charset="-122"/>
              <a:ea typeface="楷体" panose="02010609060101010101" pitchFamily="49" charset="-122"/>
            </a:endParaRPr>
          </a:p>
          <a:p>
            <a:pPr marL="0" indent="0">
              <a:buNone/>
            </a:pPr>
            <a:endParaRPr kumimoji="1" lang="en-US" altLang="zh-CN" dirty="0"/>
          </a:p>
          <a:p>
            <a:pPr marL="0" indent="0">
              <a:buNone/>
            </a:pP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阿根廷民法典</a:t>
            </a:r>
            <a:r>
              <a:rPr kumimoji="1" lang="en-US" altLang="zh-CN" sz="2400" dirty="0">
                <a:latin typeface="楷体" panose="02010609060101010101" pitchFamily="49" charset="-122"/>
                <a:ea typeface="楷体" panose="02010609060101010101" pitchFamily="49" charset="-122"/>
              </a:rPr>
              <a:t>》</a:t>
            </a:r>
            <a:r>
              <a:rPr kumimoji="1" lang="zh-CN" altLang="en-US" sz="2400" dirty="0">
                <a:latin typeface="楷体" panose="02010609060101010101" pitchFamily="49" charset="-122"/>
                <a:ea typeface="楷体" panose="02010609060101010101" pitchFamily="49" charset="-122"/>
              </a:rPr>
              <a:t>第</a:t>
            </a:r>
            <a:r>
              <a:rPr kumimoji="1" lang="en-US" altLang="zh-CN" sz="2400" dirty="0">
                <a:latin typeface="楷体" panose="02010609060101010101" pitchFamily="49" charset="-122"/>
                <a:ea typeface="楷体" panose="02010609060101010101" pitchFamily="49" charset="-122"/>
              </a:rPr>
              <a:t>667</a:t>
            </a:r>
            <a:r>
              <a:rPr kumimoji="1" lang="zh-CN" altLang="en-US" sz="2400" dirty="0">
                <a:latin typeface="楷体" panose="02010609060101010101" pitchFamily="49" charset="-122"/>
                <a:ea typeface="楷体" panose="02010609060101010101" pitchFamily="49" charset="-122"/>
              </a:rPr>
              <a:t>条规定：债以能部分履行的给付作为标的时，为可分之债。如给付仅能整体履行，为不可分之债。</a:t>
            </a:r>
            <a:endParaRPr kumimoji="1" lang="en-US" altLang="zh-CN" sz="2400" dirty="0">
              <a:latin typeface="楷体" panose="02010609060101010101" pitchFamily="49" charset="-122"/>
              <a:ea typeface="楷体" panose="02010609060101010101" pitchFamily="49" charset="-122"/>
            </a:endParaRPr>
          </a:p>
          <a:p>
            <a:pPr marL="0" indent="0">
              <a:buNone/>
            </a:pPr>
            <a:endParaRPr kumimoji="1" lang="en-US" altLang="zh-CN" dirty="0"/>
          </a:p>
          <a:p>
            <a:endParaRPr kumimoji="1" lang="en-US" altLang="zh-CN" dirty="0"/>
          </a:p>
          <a:p>
            <a:pPr marL="0" indent="0">
              <a:buNone/>
            </a:pPr>
            <a:endParaRPr kumimoji="1" lang="en-US" altLang="zh-CN" dirty="0"/>
          </a:p>
          <a:p>
            <a:endParaRPr kumimoji="1" lang="zh-CN" altLang="en-US" dirty="0"/>
          </a:p>
        </p:txBody>
      </p:sp>
      <p:sp>
        <p:nvSpPr>
          <p:cNvPr id="2" name="左大括号 1"/>
          <p:cNvSpPr/>
          <p:nvPr/>
        </p:nvSpPr>
        <p:spPr>
          <a:xfrm>
            <a:off x="1524000" y="3962400"/>
            <a:ext cx="241300" cy="850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左大括号 3"/>
          <p:cNvSpPr/>
          <p:nvPr/>
        </p:nvSpPr>
        <p:spPr>
          <a:xfrm>
            <a:off x="5924550" y="3962400"/>
            <a:ext cx="165100" cy="850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0391" y="350196"/>
            <a:ext cx="10583305" cy="5822004"/>
          </a:xfrm>
        </p:spPr>
        <p:txBody>
          <a:bodyPr/>
          <a:lstStyle/>
          <a:p>
            <a:pPr marL="0" indent="0">
              <a:buNone/>
            </a:pPr>
            <a:endParaRPr kumimoji="1" lang="zh-CN" altLang="en-US" dirty="0"/>
          </a:p>
        </p:txBody>
      </p:sp>
      <p:pic>
        <p:nvPicPr>
          <p:cNvPr id="5" name="图片 4"/>
          <p:cNvPicPr>
            <a:picLocks noChangeAspect="1"/>
          </p:cNvPicPr>
          <p:nvPr/>
        </p:nvPicPr>
        <p:blipFill>
          <a:blip r:embed="rId1"/>
          <a:stretch>
            <a:fillRect/>
          </a:stretch>
        </p:blipFill>
        <p:spPr>
          <a:xfrm>
            <a:off x="584835" y="956310"/>
            <a:ext cx="10610215" cy="5304790"/>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026" y="544747"/>
            <a:ext cx="11209506" cy="6070061"/>
          </a:xfrm>
        </p:spPr>
        <p:txBody>
          <a:bodyPr/>
          <a:lstStyle/>
          <a:p>
            <a:pPr marL="0" indent="0">
              <a:buNone/>
            </a:pPr>
            <a:r>
              <a:rPr kumimoji="1" lang="zh-CN" altLang="en-US" dirty="0"/>
              <a:t>（二）按份之债</a:t>
            </a:r>
            <a:endParaRPr kumimoji="1" lang="en-US" altLang="zh-CN" dirty="0"/>
          </a:p>
          <a:p>
            <a:pPr marL="0" indent="0">
              <a:buNone/>
            </a:pPr>
            <a:endParaRPr kumimoji="1" lang="en-US" altLang="zh-CN" dirty="0"/>
          </a:p>
          <a:p>
            <a:pPr marL="514350" indent="-514350">
              <a:buAutoNum type="arabicPeriod"/>
            </a:pPr>
            <a:r>
              <a:rPr kumimoji="1" lang="zh-CN" altLang="en-US" dirty="0"/>
              <a:t>按份之债</a:t>
            </a:r>
            <a:endParaRPr kumimoji="1" lang="en-US" altLang="zh-CN" dirty="0"/>
          </a:p>
          <a:p>
            <a:pPr marL="0" indent="0">
              <a:buNone/>
            </a:pPr>
            <a:r>
              <a:rPr kumimoji="1" lang="zh-CN" altLang="en-US" dirty="0"/>
              <a:t>     是指债权人或债务人为二人以上，各债权人或债务人按照一定份额享有债权或负担债务的债权债务关系。</a:t>
            </a:r>
            <a:endParaRPr kumimoji="1" lang="en-US" altLang="zh-CN" dirty="0"/>
          </a:p>
          <a:p>
            <a:pPr marL="0" indent="0">
              <a:buNone/>
            </a:pPr>
            <a:endParaRPr kumimoji="1" lang="en-US" altLang="zh-CN" dirty="0"/>
          </a:p>
          <a:p>
            <a:pPr marL="0" indent="0">
              <a:buNone/>
            </a:pPr>
            <a:r>
              <a:rPr kumimoji="1" lang="zh-CN" altLang="en-US" sz="2400" dirty="0">
                <a:solidFill>
                  <a:srgbClr val="00B050"/>
                </a:solidFill>
                <a:latin typeface="宋体" panose="02010600030101010101" pitchFamily="2" charset="-122"/>
                <a:ea typeface="宋体" panose="02010600030101010101" pitchFamily="2" charset="-122"/>
              </a:rPr>
              <a:t>债权人为二人以上，标的可分，按照份额合自享有债权的，为</a:t>
            </a:r>
            <a:r>
              <a:rPr kumimoji="1" lang="zh-CN" altLang="en-US" sz="2400" dirty="0">
                <a:solidFill>
                  <a:srgbClr val="C00000"/>
                </a:solidFill>
                <a:latin typeface="宋体" panose="02010600030101010101" pitchFamily="2" charset="-122"/>
                <a:ea typeface="宋体" panose="02010600030101010101" pitchFamily="2" charset="-122"/>
              </a:rPr>
              <a:t>按份债权</a:t>
            </a:r>
            <a:r>
              <a:rPr kumimoji="1" lang="zh-CN" altLang="en-US" sz="2400" dirty="0">
                <a:solidFill>
                  <a:srgbClr val="00B050"/>
                </a:solidFill>
                <a:latin typeface="宋体" panose="02010600030101010101" pitchFamily="2" charset="-122"/>
                <a:ea typeface="宋体" panose="02010600030101010101" pitchFamily="2" charset="-122"/>
              </a:rPr>
              <a:t>（</a:t>
            </a:r>
            <a:r>
              <a:rPr kumimoji="1" lang="en-US" altLang="zh-CN" sz="2400" dirty="0">
                <a:solidFill>
                  <a:srgbClr val="00B050"/>
                </a:solidFill>
                <a:latin typeface="宋体" panose="02010600030101010101" pitchFamily="2" charset="-122"/>
                <a:ea typeface="宋体" panose="02010600030101010101" pitchFamily="2" charset="-122"/>
              </a:rPr>
              <a:t>517.1</a:t>
            </a:r>
            <a:r>
              <a:rPr kumimoji="1" lang="zh-CN" altLang="en-US" sz="2400" dirty="0">
                <a:solidFill>
                  <a:srgbClr val="00B050"/>
                </a:solidFill>
                <a:latin typeface="宋体" panose="02010600030101010101" pitchFamily="2" charset="-122"/>
                <a:ea typeface="宋体" panose="02010600030101010101" pitchFamily="2" charset="-122"/>
              </a:rPr>
              <a:t>）； 债务人为二人以上，标的可分，按照份额各自负担债务的，为</a:t>
            </a:r>
            <a:r>
              <a:rPr kumimoji="1" lang="zh-CN" altLang="en-US" sz="2400" dirty="0">
                <a:solidFill>
                  <a:srgbClr val="C00000"/>
                </a:solidFill>
                <a:latin typeface="宋体" panose="02010600030101010101" pitchFamily="2" charset="-122"/>
                <a:ea typeface="宋体" panose="02010600030101010101" pitchFamily="2" charset="-122"/>
              </a:rPr>
              <a:t>按份债务</a:t>
            </a:r>
            <a:r>
              <a:rPr kumimoji="1" lang="zh-CN" altLang="en-US" sz="2400" dirty="0">
                <a:solidFill>
                  <a:srgbClr val="00B050"/>
                </a:solidFill>
                <a:latin typeface="宋体" panose="02010600030101010101" pitchFamily="2" charset="-122"/>
                <a:ea typeface="宋体" panose="02010600030101010101" pitchFamily="2" charset="-122"/>
              </a:rPr>
              <a:t>。（</a:t>
            </a:r>
            <a:r>
              <a:rPr kumimoji="1" lang="en-US" altLang="zh-CN" sz="2400" dirty="0">
                <a:solidFill>
                  <a:srgbClr val="00B050"/>
                </a:solidFill>
                <a:latin typeface="宋体" panose="02010600030101010101" pitchFamily="2" charset="-122"/>
                <a:ea typeface="宋体" panose="02010600030101010101" pitchFamily="2" charset="-122"/>
              </a:rPr>
              <a:t>517.1</a:t>
            </a:r>
            <a:r>
              <a:rPr kumimoji="1" lang="zh-CN" altLang="en-US" sz="2400" dirty="0">
                <a:solidFill>
                  <a:srgbClr val="00B050"/>
                </a:solidFill>
                <a:latin typeface="宋体" panose="02010600030101010101" pitchFamily="2" charset="-122"/>
                <a:ea typeface="宋体" panose="02010600030101010101" pitchFamily="2" charset="-122"/>
              </a:rPr>
              <a:t>）</a:t>
            </a:r>
            <a:endParaRPr kumimoji="1" lang="en-US" altLang="zh-CN" sz="2400" dirty="0">
              <a:solidFill>
                <a:srgbClr val="00B050"/>
              </a:solidFill>
              <a:latin typeface="宋体" panose="02010600030101010101" pitchFamily="2" charset="-122"/>
              <a:ea typeface="宋体" panose="02010600030101010101" pitchFamily="2" charset="-122"/>
            </a:endParaRPr>
          </a:p>
          <a:p>
            <a:pPr marL="0" indent="0">
              <a:buNone/>
            </a:pPr>
            <a:r>
              <a:rPr kumimoji="1" lang="zh-CN" altLang="en-US" sz="2400" dirty="0">
                <a:solidFill>
                  <a:srgbClr val="00B050"/>
                </a:solidFill>
                <a:latin typeface="宋体" panose="02010600030101010101" pitchFamily="2" charset="-122"/>
                <a:ea typeface="宋体" panose="02010600030101010101" pitchFamily="2" charset="-122"/>
              </a:rPr>
              <a:t>按份债权人或者按份债务人的份额难以确定的，视为份额相同。（</a:t>
            </a:r>
            <a:r>
              <a:rPr kumimoji="1" lang="en-US" altLang="zh-CN" sz="2400" dirty="0">
                <a:solidFill>
                  <a:srgbClr val="00B050"/>
                </a:solidFill>
                <a:latin typeface="宋体" panose="02010600030101010101" pitchFamily="2" charset="-122"/>
                <a:ea typeface="宋体" panose="02010600030101010101" pitchFamily="2" charset="-122"/>
              </a:rPr>
              <a:t>517.2</a:t>
            </a:r>
            <a:r>
              <a:rPr kumimoji="1" lang="zh-CN" altLang="en-US" sz="2400" dirty="0">
                <a:solidFill>
                  <a:srgbClr val="00B050"/>
                </a:solidFill>
                <a:latin typeface="宋体" panose="02010600030101010101" pitchFamily="2" charset="-122"/>
                <a:ea typeface="宋体" panose="02010600030101010101" pitchFamily="2" charset="-122"/>
              </a:rPr>
              <a:t>）</a:t>
            </a:r>
            <a:endParaRPr kumimoji="1" lang="en-US" altLang="zh-CN" sz="2400" dirty="0">
              <a:solidFill>
                <a:srgbClr val="00B050"/>
              </a:solidFill>
              <a:latin typeface="宋体" panose="02010600030101010101" pitchFamily="2" charset="-122"/>
              <a:ea typeface="宋体" panose="02010600030101010101" pitchFamily="2" charset="-122"/>
            </a:endParaRPr>
          </a:p>
          <a:p>
            <a:pPr marL="0" indent="0">
              <a:buNone/>
            </a:pPr>
            <a:endParaRPr kumimoji="1" lang="en-US" altLang="zh-CN" dirty="0"/>
          </a:p>
          <a:p>
            <a:pPr marL="0" indent="0">
              <a:buNone/>
            </a:pPr>
            <a:endParaRPr kumimoji="1" lang="zh-CN" altLang="en-US"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2122" y="543339"/>
            <a:ext cx="11012556" cy="5628861"/>
          </a:xfrm>
        </p:spPr>
        <p:txBody>
          <a:bodyPr/>
          <a:lstStyle/>
          <a:p>
            <a:pPr marL="0" indent="0">
              <a:buNone/>
            </a:pPr>
            <a:r>
              <a:rPr kumimoji="1" lang="zh-CN" altLang="en-US" dirty="0"/>
              <a:t> </a:t>
            </a:r>
            <a:r>
              <a:rPr kumimoji="1" lang="en-US" altLang="zh-CN" dirty="0"/>
              <a:t>2.</a:t>
            </a:r>
            <a:r>
              <a:rPr kumimoji="1" lang="zh-CN" altLang="en-US" dirty="0"/>
              <a:t> 按份之债的发生原因</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约定</a:t>
            </a:r>
            <a:r>
              <a:rPr kumimoji="1" lang="en-US" altLang="zh-CN" dirty="0"/>
              <a:t>——</a:t>
            </a:r>
            <a:r>
              <a:rPr kumimoji="1" lang="zh-CN" altLang="en-US" dirty="0"/>
              <a:t>如合同</a:t>
            </a:r>
            <a:endParaRPr kumimoji="1" lang="en-US" altLang="zh-CN" dirty="0"/>
          </a:p>
          <a:p>
            <a:pPr marL="0" indent="0">
              <a:buNone/>
            </a:pPr>
            <a:r>
              <a:rPr kumimoji="1" lang="zh-CN" altLang="en-US" dirty="0"/>
              <a:t>   法定</a:t>
            </a:r>
            <a:r>
              <a:rPr kumimoji="1" lang="en-US" altLang="zh-CN" dirty="0"/>
              <a:t>——</a:t>
            </a:r>
            <a:r>
              <a:rPr kumimoji="1" lang="zh-CN" altLang="en-US" dirty="0"/>
              <a:t>如侵权、不当得利、无因管理</a:t>
            </a:r>
            <a:endParaRPr kumimoji="1" lang="en-US" altLang="zh-CN" dirty="0"/>
          </a:p>
          <a:p>
            <a:pPr marL="0" indent="0">
              <a:buNone/>
            </a:pPr>
            <a:r>
              <a:rPr kumimoji="1" lang="zh-CN" altLang="en-US" dirty="0"/>
              <a:t>   其他</a:t>
            </a:r>
            <a:r>
              <a:rPr kumimoji="1" lang="en-US" altLang="zh-CN" dirty="0"/>
              <a:t>——</a:t>
            </a:r>
            <a:r>
              <a:rPr kumimoji="1" lang="zh-CN" altLang="en-US" dirty="0"/>
              <a:t>如法院判决的诉讼费</a:t>
            </a: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2365" y="553278"/>
            <a:ext cx="11701670" cy="5821018"/>
          </a:xfrm>
        </p:spPr>
        <p:txBody>
          <a:bodyPr/>
          <a:lstStyle/>
          <a:p>
            <a:pPr marL="0" indent="0">
              <a:buNone/>
            </a:pPr>
            <a:r>
              <a:rPr kumimoji="1" lang="en-US" altLang="zh-CN" dirty="0"/>
              <a:t>3.</a:t>
            </a:r>
            <a:r>
              <a:rPr kumimoji="1" lang="zh-CN" altLang="en-US" dirty="0"/>
              <a:t> 按份之债的牵连关系</a:t>
            </a:r>
            <a:endParaRPr kumimoji="1" lang="en-US" altLang="zh-CN" dirty="0"/>
          </a:p>
          <a:p>
            <a:pPr marL="0" indent="0">
              <a:buNone/>
            </a:pPr>
            <a:endParaRPr kumimoji="1" lang="en-US" altLang="zh-CN" dirty="0"/>
          </a:p>
          <a:p>
            <a:pPr marL="0" indent="0">
              <a:buNone/>
            </a:pPr>
            <a:r>
              <a:rPr kumimoji="1" lang="zh-CN" altLang="en-US" sz="2400" dirty="0"/>
              <a:t> 问：按份之债中</a:t>
            </a:r>
            <a:r>
              <a:rPr kumimoji="1" lang="en-US" altLang="zh-CN" sz="2400" dirty="0"/>
              <a:t>1</a:t>
            </a:r>
            <a:r>
              <a:rPr kumimoji="1" lang="zh-CN" altLang="en-US" sz="2400" dirty="0"/>
              <a:t>人所生事项是否对其他按份债权人或债务人发生法律效力？</a:t>
            </a:r>
            <a:endParaRPr kumimoji="1" lang="en-US" altLang="zh-CN" sz="2400" dirty="0"/>
          </a:p>
          <a:p>
            <a:pPr marL="0" indent="0">
              <a:buNone/>
            </a:pPr>
            <a:r>
              <a:rPr kumimoji="1" lang="zh-CN" altLang="en-US" sz="2400" dirty="0"/>
              <a:t> </a:t>
            </a:r>
            <a:r>
              <a:rPr kumimoji="1" lang="zh-CN" altLang="en-US" sz="2000" dirty="0"/>
              <a:t>解除</a:t>
            </a:r>
            <a:endParaRPr kumimoji="1" lang="en-US" altLang="zh-CN" sz="2000" dirty="0"/>
          </a:p>
          <a:p>
            <a:pPr marL="0" indent="0">
              <a:buNone/>
            </a:pPr>
            <a:r>
              <a:rPr kumimoji="1" lang="zh-CN" altLang="en-US" sz="2000" dirty="0"/>
              <a:t> 撤销             标准：所生事项对其他债权和债务人    对全部债权人（债务人）发生效力</a:t>
            </a:r>
            <a:endParaRPr kumimoji="1" lang="en-US" altLang="zh-CN" sz="2000" dirty="0"/>
          </a:p>
          <a:p>
            <a:pPr marL="0" indent="0">
              <a:buNone/>
            </a:pPr>
            <a:r>
              <a:rPr kumimoji="1" lang="zh-CN" altLang="en-US" sz="2000" dirty="0"/>
              <a:t> 无效                       的合法利益是否产生影响         仅对</a:t>
            </a:r>
            <a:r>
              <a:rPr kumimoji="1" lang="en-US" altLang="zh-CN" sz="2000" dirty="0"/>
              <a:t>1</a:t>
            </a:r>
            <a:r>
              <a:rPr kumimoji="1" lang="zh-CN" altLang="en-US" sz="2000" dirty="0"/>
              <a:t>人发生效力</a:t>
            </a:r>
            <a:endParaRPr kumimoji="1" lang="en-US" altLang="zh-CN" sz="2000" dirty="0"/>
          </a:p>
          <a:p>
            <a:pPr marL="0" indent="0">
              <a:buNone/>
            </a:pPr>
            <a:r>
              <a:rPr kumimoji="1" lang="zh-CN" altLang="en-US" sz="2000" dirty="0"/>
              <a:t> 效力待定</a:t>
            </a:r>
            <a:endParaRPr kumimoji="1" lang="en-US" altLang="zh-CN" sz="2400" dirty="0"/>
          </a:p>
          <a:p>
            <a:pPr marL="0" indent="0">
              <a:buNone/>
            </a:pPr>
            <a:r>
              <a:rPr kumimoji="1" lang="zh-CN" altLang="en-US" sz="2000" dirty="0"/>
              <a:t>抵销</a:t>
            </a:r>
            <a:endParaRPr kumimoji="1" lang="en-US" altLang="zh-CN" sz="2000" dirty="0"/>
          </a:p>
          <a:p>
            <a:pPr marL="0" indent="0">
              <a:buNone/>
            </a:pPr>
            <a:r>
              <a:rPr kumimoji="1" lang="zh-CN" altLang="en-US" sz="2000" dirty="0"/>
              <a:t>免除        仅对</a:t>
            </a:r>
            <a:r>
              <a:rPr kumimoji="1" lang="en-US" altLang="zh-CN" sz="2000" dirty="0"/>
              <a:t>1</a:t>
            </a:r>
            <a:r>
              <a:rPr kumimoji="1" lang="zh-CN" altLang="en-US" sz="2000" dirty="0"/>
              <a:t>人发生法律效力，对其他按份债权人或债务人不发生效力，无牵连关系</a:t>
            </a:r>
            <a:endParaRPr kumimoji="1" lang="en-US" altLang="zh-CN" sz="2000" dirty="0"/>
          </a:p>
          <a:p>
            <a:pPr marL="0" indent="0">
              <a:buNone/>
            </a:pPr>
            <a:r>
              <a:rPr kumimoji="1" lang="zh-CN" altLang="en-US" sz="2000" dirty="0"/>
              <a:t>混同</a:t>
            </a:r>
            <a:endParaRPr kumimoji="1" lang="en-US" altLang="zh-CN" sz="2000" dirty="0"/>
          </a:p>
          <a:p>
            <a:pPr marL="0" indent="0">
              <a:buNone/>
            </a:pPr>
            <a:r>
              <a:rPr kumimoji="1" lang="zh-CN" altLang="en-US" sz="2000" dirty="0"/>
              <a:t>抗辩</a:t>
            </a:r>
            <a:endParaRPr kumimoji="1" lang="en-US" altLang="zh-CN" sz="2000" dirty="0"/>
          </a:p>
          <a:p>
            <a:pPr marL="0" indent="0">
              <a:buNone/>
            </a:pPr>
            <a:endParaRPr kumimoji="1" lang="zh-CN" altLang="en-US" dirty="0"/>
          </a:p>
        </p:txBody>
      </p:sp>
      <p:sp>
        <p:nvSpPr>
          <p:cNvPr id="4" name="右大括号 3"/>
          <p:cNvSpPr/>
          <p:nvPr/>
        </p:nvSpPr>
        <p:spPr>
          <a:xfrm>
            <a:off x="1967948" y="2471529"/>
            <a:ext cx="424069" cy="1577009"/>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p>
        </p:txBody>
      </p:sp>
      <p:sp>
        <p:nvSpPr>
          <p:cNvPr id="5" name="左大括号 4"/>
          <p:cNvSpPr/>
          <p:nvPr/>
        </p:nvSpPr>
        <p:spPr>
          <a:xfrm>
            <a:off x="7146234" y="2915476"/>
            <a:ext cx="251791" cy="689113"/>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6" name="右大括号 5"/>
          <p:cNvSpPr/>
          <p:nvPr/>
        </p:nvSpPr>
        <p:spPr>
          <a:xfrm>
            <a:off x="1537253" y="4303643"/>
            <a:ext cx="424069" cy="1577009"/>
          </a:xfrm>
          <a:prstGeom prst="rightBrace">
            <a:avLst>
              <a:gd name="adj1" fmla="val 8333"/>
              <a:gd name="adj2" fmla="val 48319"/>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flipV="1">
            <a:off x="1011936" y="-1808921"/>
            <a:ext cx="10168128" cy="926327"/>
          </a:xfrm>
        </p:spPr>
        <p:txBody>
          <a:bodyPr/>
          <a:lstStyle/>
          <a:p>
            <a:endParaRPr kumimoji="1" lang="zh-CN" altLang="en-US" dirty="0"/>
          </a:p>
        </p:txBody>
      </p:sp>
      <p:sp>
        <p:nvSpPr>
          <p:cNvPr id="3" name="内容占位符 2"/>
          <p:cNvSpPr>
            <a:spLocks noGrp="1"/>
          </p:cNvSpPr>
          <p:nvPr>
            <p:ph idx="1"/>
          </p:nvPr>
        </p:nvSpPr>
        <p:spPr>
          <a:xfrm>
            <a:off x="198782" y="417442"/>
            <a:ext cx="11993217" cy="6221897"/>
          </a:xfrm>
        </p:spPr>
        <p:txBody>
          <a:bodyPr/>
          <a:lstStyle/>
          <a:p>
            <a:r>
              <a:rPr kumimoji="1" lang="zh-CN" altLang="en-US" dirty="0"/>
              <a:t>第五百一十七条　债权人为二人以上，标的可分，按照份额各自享有债权的，为按份债权；债务人为二人以上，标的可分，按照份额各自负担债务的，为按份债务。</a:t>
            </a:r>
            <a:endParaRPr kumimoji="1" lang="zh-CN" altLang="en-US" dirty="0"/>
          </a:p>
          <a:p>
            <a:r>
              <a:rPr kumimoji="1" lang="zh-CN" altLang="en-US" dirty="0"/>
              <a:t>按份债权人或者按份债务人的份额难以确定的，视为份额相同。</a:t>
            </a:r>
            <a:endParaRPr kumimoji="1" lang="zh-CN" altLang="en-US" dirty="0"/>
          </a:p>
          <a:p>
            <a:endParaRPr kumimoji="1" lang="zh-CN" alt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9226" y="0"/>
            <a:ext cx="11213548" cy="6583570"/>
          </a:xfrm>
        </p:spPr>
        <p:txBody>
          <a:bodyPr/>
          <a:lstStyle/>
          <a:p>
            <a:pPr marL="0" indent="0">
              <a:buNone/>
            </a:pPr>
            <a:r>
              <a:rPr kumimoji="1" lang="zh-CN" altLang="en-US" dirty="0"/>
              <a:t>（三）连带之债</a:t>
            </a:r>
            <a:endParaRPr kumimoji="1" lang="en-US" altLang="zh-CN" dirty="0"/>
          </a:p>
          <a:p>
            <a:pPr marL="0" indent="0">
              <a:buNone/>
            </a:pPr>
            <a:r>
              <a:rPr kumimoji="1" lang="zh-CN" altLang="en-US" dirty="0"/>
              <a:t>连带债权：债权人为二人以上，部分或全部债权人均可以请求债务人履行债务的，为连带债权。（</a:t>
            </a:r>
            <a:r>
              <a:rPr kumimoji="1" lang="en-US" altLang="zh-CN" dirty="0"/>
              <a:t>518.1</a:t>
            </a:r>
            <a:r>
              <a:rPr kumimoji="1" lang="zh-CN" altLang="en-US" dirty="0"/>
              <a:t>）</a:t>
            </a:r>
            <a:endParaRPr kumimoji="1" lang="en-US" altLang="zh-CN" dirty="0"/>
          </a:p>
          <a:p>
            <a:pPr marL="0" indent="0">
              <a:buNone/>
            </a:pPr>
            <a:r>
              <a:rPr kumimoji="1" lang="en-US" altLang="zh-CN" dirty="0"/>
              <a:t>1.</a:t>
            </a:r>
            <a:r>
              <a:rPr kumimoji="1" lang="zh-CN" altLang="en-US" dirty="0"/>
              <a:t>连带债务（</a:t>
            </a:r>
            <a:r>
              <a:rPr kumimoji="1" lang="en-US" altLang="zh-CN" dirty="0"/>
              <a:t>518.1</a:t>
            </a:r>
            <a:r>
              <a:rPr kumimoji="1" lang="zh-CN" altLang="en-US" dirty="0"/>
              <a:t>）</a:t>
            </a:r>
            <a:endParaRPr kumimoji="1" lang="en-US" altLang="zh-CN" dirty="0"/>
          </a:p>
          <a:p>
            <a:pPr marL="0" indent="0">
              <a:buNone/>
            </a:pPr>
            <a:r>
              <a:rPr kumimoji="1" lang="zh-CN" altLang="en-US" sz="2400" dirty="0"/>
              <a:t>（</a:t>
            </a:r>
            <a:r>
              <a:rPr kumimoji="1" lang="en-US" altLang="zh-CN" sz="2400" dirty="0"/>
              <a:t>1</a:t>
            </a:r>
            <a:r>
              <a:rPr kumimoji="1" lang="zh-CN" altLang="en-US" sz="2400" dirty="0"/>
              <a:t>）定义：债务人为二人以上，债权人可以请求部分或者全部债务人履行全部债务的，为连带债务。</a:t>
            </a:r>
            <a:endParaRPr kumimoji="1" lang="en-US" altLang="zh-CN" sz="2400" dirty="0"/>
          </a:p>
          <a:p>
            <a:pPr marL="0" indent="0">
              <a:buNone/>
            </a:pPr>
            <a:r>
              <a:rPr kumimoji="1" lang="zh-CN" altLang="en-US" sz="2400" dirty="0"/>
              <a:t>（</a:t>
            </a:r>
            <a:r>
              <a:rPr kumimoji="1" lang="en-US" altLang="zh-CN" sz="2400" dirty="0"/>
              <a:t>2</a:t>
            </a:r>
            <a:r>
              <a:rPr kumimoji="1" lang="zh-CN" altLang="en-US" sz="2400" dirty="0"/>
              <a:t>）发生原因</a:t>
            </a:r>
            <a:endParaRPr kumimoji="1" lang="en-US" altLang="zh-CN" sz="2400" dirty="0"/>
          </a:p>
          <a:p>
            <a:pPr marL="0" indent="0">
              <a:buNone/>
            </a:pPr>
            <a:r>
              <a:rPr kumimoji="1" lang="zh-CN" altLang="en-US" sz="2400" dirty="0"/>
              <a:t>      ①基于约定</a:t>
            </a:r>
            <a:endParaRPr kumimoji="1" lang="en-US" altLang="zh-CN" sz="2400" dirty="0"/>
          </a:p>
          <a:p>
            <a:pPr marL="0" indent="0">
              <a:buNone/>
            </a:pPr>
            <a:r>
              <a:rPr kumimoji="1" lang="zh-CN" altLang="en-US" sz="2400" dirty="0"/>
              <a:t>      ②基于法定</a:t>
            </a:r>
            <a:r>
              <a:rPr kumimoji="1" lang="en-US" altLang="zh-CN" sz="2400" dirty="0"/>
              <a:t>(</a:t>
            </a:r>
            <a:r>
              <a:rPr kumimoji="1" lang="en-US" altLang="zh-CN" sz="2400" dirty="0">
                <a:solidFill>
                  <a:srgbClr val="00B050"/>
                </a:solidFill>
              </a:rPr>
              <a:t>67,75,83,164,167,178,307,552,786,791,834,932,973,1168,1169,</a:t>
            </a:r>
            <a:endParaRPr kumimoji="1" lang="en-US" altLang="zh-CN" sz="2400" dirty="0">
              <a:solidFill>
                <a:srgbClr val="00B050"/>
              </a:solidFill>
            </a:endParaRPr>
          </a:p>
          <a:p>
            <a:pPr marL="0" indent="0">
              <a:buNone/>
            </a:pPr>
            <a:r>
              <a:rPr kumimoji="1" lang="en-US" altLang="zh-CN" sz="2400" dirty="0">
                <a:solidFill>
                  <a:srgbClr val="00B050"/>
                </a:solidFill>
              </a:rPr>
              <a:t>1170,1171,1197,1211,1214,1215,1242,1252</a:t>
            </a:r>
            <a:r>
              <a:rPr kumimoji="1" lang="en-US" altLang="zh-CN" sz="2400" dirty="0"/>
              <a:t>)</a:t>
            </a:r>
            <a:endParaRPr kumimoji="1" lang="en-US" altLang="zh-CN" sz="2400" dirty="0"/>
          </a:p>
          <a:p>
            <a:pPr marL="0" indent="0">
              <a:buNone/>
            </a:pPr>
            <a:r>
              <a:rPr kumimoji="1" lang="zh-CN" altLang="en-US" sz="2400" dirty="0"/>
              <a:t>     注：如果没有约定，法律没有规定，推定为按份之债。</a:t>
            </a:r>
            <a:endParaRPr kumimoji="1" lang="en-US" altLang="zh-CN" sz="2400" dirty="0"/>
          </a:p>
          <a:p>
            <a:pPr marL="0" indent="0">
              <a:buNone/>
            </a:pPr>
            <a:r>
              <a:rPr kumimoji="1" lang="zh-CN" altLang="en-US" sz="2400" dirty="0"/>
              <a:t>     ③有时法院判决会创设连带债务</a:t>
            </a:r>
            <a:endParaRPr kumimoji="1" lang="en-US" altLang="zh-CN" sz="2400" dirty="0"/>
          </a:p>
          <a:p>
            <a:pPr marL="0" indent="0">
              <a:buNone/>
            </a:pPr>
            <a:endParaRPr kumimoji="1" lang="en-US" altLang="zh-CN" sz="2400" dirty="0"/>
          </a:p>
          <a:p>
            <a:pPr marL="0" indent="0">
              <a:buNone/>
            </a:pPr>
            <a:r>
              <a:rPr kumimoji="1" lang="zh-CN" altLang="en-US" dirty="0"/>
              <a:t> </a:t>
            </a:r>
            <a:endParaRPr kumimoji="1" lang="zh-CN" alt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936" y="583660"/>
            <a:ext cx="10602760" cy="5588540"/>
          </a:xfrm>
        </p:spPr>
        <p:txBody>
          <a:bodyPr/>
          <a:lstStyle/>
          <a:p>
            <a:pPr marL="0" indent="0">
              <a:buNone/>
            </a:pPr>
            <a:endParaRPr kumimoji="1" lang="en-US" altLang="zh-CN" dirty="0"/>
          </a:p>
          <a:p>
            <a:pPr marL="0" indent="0">
              <a:buNone/>
            </a:pPr>
            <a:r>
              <a:rPr kumimoji="1" lang="zh-CN" altLang="en-US" dirty="0"/>
              <a:t>（</a:t>
            </a:r>
            <a:r>
              <a:rPr kumimoji="1" lang="en-US" altLang="zh-CN" dirty="0"/>
              <a:t>3</a:t>
            </a:r>
            <a:r>
              <a:rPr kumimoji="1" lang="zh-CN" altLang="en-US" dirty="0"/>
              <a:t>）连带之债的对外效力</a:t>
            </a:r>
            <a:endParaRPr kumimoji="1" lang="en-US" altLang="zh-CN" dirty="0"/>
          </a:p>
          <a:p>
            <a:pPr marL="0" indent="0">
              <a:buNone/>
            </a:pPr>
            <a:r>
              <a:rPr kumimoji="1" lang="zh-CN" altLang="en-US" dirty="0"/>
              <a:t>   ①每个连带债务人都对债务负有全部清偿的义务。</a:t>
            </a:r>
            <a:endParaRPr kumimoji="1" lang="en-US" altLang="zh-CN" dirty="0"/>
          </a:p>
          <a:p>
            <a:pPr marL="0" indent="0">
              <a:buNone/>
            </a:pPr>
            <a:endParaRPr kumimoji="1" lang="en-US" altLang="zh-CN" dirty="0"/>
          </a:p>
          <a:p>
            <a:pPr marL="0" indent="0">
              <a:buNone/>
            </a:pPr>
            <a:r>
              <a:rPr kumimoji="1" lang="zh-CN" altLang="en-US" sz="2400" dirty="0"/>
              <a:t>   </a:t>
            </a:r>
            <a:endParaRPr kumimoji="1" lang="zh-CN" altLang="en-US" sz="24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2365" y="437322"/>
            <a:ext cx="10581331" cy="5734878"/>
          </a:xfrm>
        </p:spPr>
        <p:txBody>
          <a:bodyPr/>
          <a:lstStyle/>
          <a:p>
            <a:pPr marL="0" indent="0">
              <a:buNone/>
            </a:pPr>
            <a:r>
              <a:rPr kumimoji="1" lang="zh-CN" altLang="en-US" dirty="0"/>
              <a:t>②连带债务的牵连关系（</a:t>
            </a:r>
            <a:r>
              <a:rPr kumimoji="1" lang="en-US" altLang="zh-CN" sz="2400" dirty="0"/>
              <a:t>1</a:t>
            </a:r>
            <a:r>
              <a:rPr kumimoji="1" lang="zh-CN" altLang="en-US" sz="2400" dirty="0"/>
              <a:t>人所生事项对其他债务人的法律后果</a:t>
            </a:r>
            <a:r>
              <a:rPr kumimoji="1" lang="zh-CN" altLang="en-US" dirty="0"/>
              <a:t>）（</a:t>
            </a:r>
            <a:r>
              <a:rPr kumimoji="1" lang="en-US" altLang="zh-CN" dirty="0"/>
              <a:t>520</a:t>
            </a:r>
            <a:r>
              <a:rPr kumimoji="1" lang="zh-CN" altLang="en-US" dirty="0"/>
              <a:t>）</a:t>
            </a:r>
            <a:endParaRPr kumimoji="1" lang="en-US" altLang="zh-CN" dirty="0"/>
          </a:p>
          <a:p>
            <a:pPr marL="0" indent="0">
              <a:buNone/>
            </a:pPr>
            <a:endParaRPr kumimoji="1" lang="en-US" altLang="zh-CN" dirty="0"/>
          </a:p>
          <a:p>
            <a:pPr marL="0" indent="0">
              <a:buNone/>
            </a:pPr>
            <a:endParaRPr kumimoji="1" lang="zh-CN" altLang="en-US" dirty="0"/>
          </a:p>
        </p:txBody>
      </p:sp>
      <p:pic>
        <p:nvPicPr>
          <p:cNvPr id="8" name="图片 7"/>
          <p:cNvPicPr>
            <a:picLocks noChangeAspect="1"/>
          </p:cNvPicPr>
          <p:nvPr/>
        </p:nvPicPr>
        <p:blipFill>
          <a:blip r:embed="rId1"/>
          <a:stretch>
            <a:fillRect/>
          </a:stretch>
        </p:blipFill>
        <p:spPr>
          <a:xfrm>
            <a:off x="702365" y="1431838"/>
            <a:ext cx="11296079" cy="4640746"/>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167589" y="3065271"/>
            <a:ext cx="10274300" cy="3263900"/>
          </a:xfrm>
          <a:prstGeom prst="rect">
            <a:avLst/>
          </a:prstGeom>
        </p:spPr>
      </p:pic>
      <p:pic>
        <p:nvPicPr>
          <p:cNvPr id="2" name="图片 1"/>
          <p:cNvPicPr>
            <a:picLocks noChangeAspect="1"/>
          </p:cNvPicPr>
          <p:nvPr/>
        </p:nvPicPr>
        <p:blipFill>
          <a:blip r:embed="rId2"/>
          <a:stretch>
            <a:fillRect/>
          </a:stretch>
        </p:blipFill>
        <p:spPr>
          <a:xfrm>
            <a:off x="940836" y="331499"/>
            <a:ext cx="10342859" cy="19895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024" y="508635"/>
            <a:ext cx="10375392" cy="5623560"/>
          </a:xfrm>
        </p:spPr>
        <p:txBody>
          <a:bodyPr/>
          <a:lstStyle/>
          <a:p>
            <a:r>
              <a:rPr kumimoji="1" lang="zh-CN" altLang="en-US" dirty="0"/>
              <a:t>（七）预约和本约</a:t>
            </a:r>
            <a:r>
              <a:rPr kumimoji="1" lang="en-US" altLang="zh-CN" dirty="0"/>
              <a:t>——</a:t>
            </a:r>
            <a:r>
              <a:rPr kumimoji="1" lang="zh-CN" altLang="en-US" dirty="0"/>
              <a:t>以合同目的为标准</a:t>
            </a:r>
            <a:endParaRPr kumimoji="1" lang="en-US" altLang="zh-CN" dirty="0"/>
          </a:p>
          <a:p>
            <a:r>
              <a:rPr kumimoji="1" lang="en-US" altLang="zh-CN" dirty="0"/>
              <a:t>1.</a:t>
            </a:r>
            <a:r>
              <a:rPr kumimoji="1" lang="zh-CN" altLang="en-US" dirty="0"/>
              <a:t>定义</a:t>
            </a:r>
            <a:endParaRPr kumimoji="1" lang="en-US" altLang="zh-CN" dirty="0"/>
          </a:p>
          <a:p>
            <a:r>
              <a:rPr kumimoji="1" lang="zh-CN" altLang="en-US" dirty="0"/>
              <a:t>预约：约定将来订立一定合同的合同；</a:t>
            </a:r>
            <a:endParaRPr kumimoji="1" lang="en-US" altLang="zh-CN" dirty="0"/>
          </a:p>
          <a:p>
            <a:r>
              <a:rPr kumimoji="1" lang="zh-CN" altLang="en-US" dirty="0"/>
              <a:t>本约：基于预约而订立的合同</a:t>
            </a:r>
            <a:endParaRPr kumimoji="1" lang="en-US" altLang="zh-CN" dirty="0"/>
          </a:p>
          <a:p>
            <a:endParaRPr kumimoji="1" lang="zh-CN" alt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302" y="700391"/>
            <a:ext cx="10544394" cy="5471809"/>
          </a:xfrm>
        </p:spPr>
        <p:txBody>
          <a:bodyPr/>
          <a:lstStyle/>
          <a:p>
            <a:r>
              <a:rPr kumimoji="1" lang="zh-CN" altLang="en-US" dirty="0"/>
              <a:t>（</a:t>
            </a:r>
            <a:r>
              <a:rPr kumimoji="1" lang="en-US" altLang="zh-CN" dirty="0"/>
              <a:t>4</a:t>
            </a:r>
            <a:r>
              <a:rPr kumimoji="1" lang="zh-CN" altLang="en-US" dirty="0"/>
              <a:t>）连带债务的对内效力</a:t>
            </a:r>
            <a:endParaRPr kumimoji="1" lang="en-US" altLang="zh-CN" dirty="0"/>
          </a:p>
          <a:p>
            <a:r>
              <a:rPr kumimoji="1" lang="zh-CN" altLang="en-US" dirty="0"/>
              <a:t>①内部份额的确定（</a:t>
            </a:r>
            <a:r>
              <a:rPr kumimoji="1" lang="en-US" altLang="zh-CN" dirty="0"/>
              <a:t>519</a:t>
            </a:r>
            <a:r>
              <a:rPr kumimoji="1" lang="zh-CN" altLang="en-US" dirty="0"/>
              <a:t>）</a:t>
            </a:r>
            <a:endParaRPr kumimoji="1" lang="en-US" altLang="zh-CN" dirty="0"/>
          </a:p>
          <a:p>
            <a:r>
              <a:rPr kumimoji="1" lang="zh-CN" altLang="en-US" dirty="0"/>
              <a:t>有约定按约定</a:t>
            </a:r>
            <a:endParaRPr kumimoji="1" lang="en-US" altLang="zh-CN" dirty="0"/>
          </a:p>
          <a:p>
            <a:r>
              <a:rPr kumimoji="1" lang="zh-CN" altLang="en-US" dirty="0"/>
              <a:t>有规定按规定</a:t>
            </a:r>
            <a:endParaRPr kumimoji="1" lang="en-US" altLang="zh-CN" dirty="0"/>
          </a:p>
          <a:p>
            <a:r>
              <a:rPr kumimoji="1" lang="zh-CN" altLang="en-US" dirty="0"/>
              <a:t>无规定无约定，平均分担</a:t>
            </a:r>
            <a:endParaRPr kumimoji="1" lang="en-US" altLang="zh-CN"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847" y="642026"/>
            <a:ext cx="10563849" cy="5530174"/>
          </a:xfrm>
        </p:spPr>
        <p:txBody>
          <a:bodyPr/>
          <a:lstStyle/>
          <a:p>
            <a:pPr marL="0" indent="0">
              <a:buNone/>
            </a:pPr>
            <a:r>
              <a:rPr kumimoji="1" lang="zh-CN" altLang="en-US" dirty="0"/>
              <a:t>②求偿权</a:t>
            </a:r>
            <a:endParaRPr kumimoji="1" lang="en-US" altLang="zh-CN" dirty="0"/>
          </a:p>
          <a:p>
            <a:pPr marL="0" indent="0">
              <a:buNone/>
            </a:pPr>
            <a:r>
              <a:rPr kumimoji="1" lang="zh-CN" altLang="en-US" dirty="0"/>
              <a:t>部分债务人因清偿、代物清偿、抵销、混同等原因使其他债务人同样免除责任的，就超出自己份额部分可以向其他连带债务人追偿。</a:t>
            </a:r>
            <a:endParaRPr kumimoji="1" lang="en-US" altLang="zh-CN" dirty="0"/>
          </a:p>
          <a:p>
            <a:pPr marL="0" indent="0">
              <a:buNone/>
            </a:pPr>
            <a:r>
              <a:rPr kumimoji="1" lang="zh-CN" altLang="en-US" sz="2400" dirty="0"/>
              <a:t>问：向其他债务人的追偿，是基于连带责任内部关系的求偿权？</a:t>
            </a:r>
            <a:endParaRPr kumimoji="1" lang="en-US" altLang="zh-CN" sz="2400" dirty="0"/>
          </a:p>
          <a:p>
            <a:pPr marL="0" indent="0">
              <a:buNone/>
            </a:pPr>
            <a:r>
              <a:rPr kumimoji="1" lang="zh-CN" altLang="en-US" sz="2400" dirty="0"/>
              <a:t>                                    还是基于连带关系替其他债务人履行债 </a:t>
            </a:r>
            <a:endParaRPr kumimoji="1" lang="en-US" altLang="zh-CN" sz="2400" dirty="0"/>
          </a:p>
          <a:p>
            <a:pPr marL="0" indent="0">
              <a:buNone/>
            </a:pPr>
            <a:r>
              <a:rPr kumimoji="1" lang="zh-CN" altLang="en-US" sz="2400" dirty="0"/>
              <a:t>                                    务后获得的代位债权人的权利？</a:t>
            </a:r>
            <a:endParaRPr kumimoji="1" lang="en-US" altLang="zh-CN" sz="2400" dirty="0"/>
          </a:p>
          <a:p>
            <a:pPr marL="0" indent="0">
              <a:buNone/>
            </a:pPr>
            <a:r>
              <a:rPr kumimoji="1" lang="zh-CN" altLang="en-US" sz="2400" dirty="0"/>
              <a:t>问：其中一个债务人代物清偿，如何向其他债务人追偿？</a:t>
            </a:r>
            <a:endParaRPr kumimoji="1" lang="en-US" altLang="zh-CN" sz="2400" dirty="0"/>
          </a:p>
          <a:p>
            <a:pPr marL="0" indent="0">
              <a:buNone/>
            </a:pPr>
            <a:r>
              <a:rPr kumimoji="1" lang="zh-CN" altLang="en-US" sz="2400" dirty="0"/>
              <a:t>问：求偿权是否以超过自己份额为限？</a:t>
            </a:r>
            <a:endParaRPr kumimoji="1" lang="en-US" altLang="zh-CN" sz="2400" dirty="0"/>
          </a:p>
          <a:p>
            <a:pPr marL="0" indent="0">
              <a:buNone/>
            </a:pPr>
            <a:endParaRPr kumimoji="1" lang="zh-CN" altLang="en-US"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374" y="728870"/>
            <a:ext cx="10528322" cy="5443330"/>
          </a:xfrm>
        </p:spPr>
        <p:txBody>
          <a:bodyPr/>
          <a:lstStyle/>
          <a:p>
            <a:pPr marL="0" indent="0">
              <a:buNone/>
            </a:pPr>
            <a:endParaRPr kumimoji="1" lang="en-US" altLang="zh-CN" dirty="0"/>
          </a:p>
          <a:p>
            <a:pPr marL="0" indent="0">
              <a:buNone/>
            </a:pPr>
            <a:r>
              <a:rPr kumimoji="1" lang="zh-CN" altLang="en-US" dirty="0"/>
              <a:t>③求偿权扩大（</a:t>
            </a:r>
            <a:r>
              <a:rPr kumimoji="1" lang="en-US" altLang="zh-CN" dirty="0"/>
              <a:t>519.3</a:t>
            </a:r>
            <a:r>
              <a:rPr kumimoji="1" lang="zh-CN" altLang="en-US" dirty="0"/>
              <a:t>）</a:t>
            </a:r>
            <a:endParaRPr kumimoji="1" lang="en-US" altLang="zh-CN" dirty="0"/>
          </a:p>
          <a:p>
            <a:pPr marL="0" indent="0">
              <a:buNone/>
            </a:pPr>
            <a:r>
              <a:rPr kumimoji="1" lang="zh-CN" altLang="en-US" dirty="0">
                <a:solidFill>
                  <a:srgbClr val="00B050"/>
                </a:solidFill>
              </a:rPr>
              <a:t>被追偿的债务人不能履行其应分担份额的，其他连带债务人应当在相应范围内按比例分担。</a:t>
            </a:r>
            <a:endParaRPr kumimoji="1" lang="en-US" altLang="zh-CN" dirty="0">
              <a:solidFill>
                <a:srgbClr val="00B050"/>
              </a:solidFill>
            </a:endParaRPr>
          </a:p>
          <a:p>
            <a:pPr marL="0" indent="0">
              <a:buNone/>
            </a:pPr>
            <a:endParaRPr kumimoji="1" lang="en-US" altLang="zh-CN" dirty="0"/>
          </a:p>
          <a:p>
            <a:pPr marL="0" indent="0">
              <a:buNone/>
            </a:pPr>
            <a:endParaRPr kumimoji="1" lang="zh-CN" altLang="en-US" dirty="0"/>
          </a:p>
          <a:p>
            <a:pPr marL="0" indent="0">
              <a:buNone/>
            </a:pPr>
            <a:endParaRPr kumimoji="1" lang="zh-CN" alt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685800"/>
            <a:ext cx="10597896" cy="5486400"/>
          </a:xfrm>
        </p:spPr>
        <p:txBody>
          <a:bodyPr/>
          <a:lstStyle/>
          <a:p>
            <a:pPr marL="0" indent="0">
              <a:buNone/>
            </a:pPr>
            <a:r>
              <a:rPr kumimoji="1" lang="en-US" altLang="zh-CN" dirty="0"/>
              <a:t>2.</a:t>
            </a:r>
            <a:r>
              <a:rPr kumimoji="1" lang="zh-CN" altLang="en-US" dirty="0"/>
              <a:t> 连带债权</a:t>
            </a:r>
            <a:endParaRPr kumimoji="1" lang="en-US" altLang="zh-CN" dirty="0"/>
          </a:p>
          <a:p>
            <a:pPr marL="0" indent="0">
              <a:buNone/>
            </a:pPr>
            <a:r>
              <a:rPr kumimoji="1" lang="zh-CN" altLang="en-US" dirty="0"/>
              <a:t>（</a:t>
            </a:r>
            <a:r>
              <a:rPr kumimoji="1" lang="en-US" altLang="zh-CN" dirty="0"/>
              <a:t>1</a:t>
            </a:r>
            <a:r>
              <a:rPr kumimoji="1" lang="zh-CN" altLang="en-US" dirty="0"/>
              <a:t>）定义：债权人为二人以上，部分或全部债权人均可以请求债务人履行债务的，为连带债债权。（</a:t>
            </a:r>
            <a:r>
              <a:rPr kumimoji="1" lang="en-US" altLang="zh-CN" dirty="0"/>
              <a:t>518.1</a:t>
            </a:r>
            <a:r>
              <a:rPr kumimoji="1" lang="zh-CN" altLang="en-US" dirty="0"/>
              <a:t>）</a:t>
            </a:r>
            <a:endParaRPr kumimoji="1" lang="en-US" altLang="zh-CN" dirty="0"/>
          </a:p>
          <a:p>
            <a:pPr marL="0" indent="0">
              <a:buNone/>
            </a:pPr>
            <a:r>
              <a:rPr kumimoji="1" lang="zh-CN" altLang="en-US" dirty="0"/>
              <a:t>（</a:t>
            </a:r>
            <a:r>
              <a:rPr kumimoji="1" lang="en-US" altLang="zh-CN" dirty="0"/>
              <a:t>2</a:t>
            </a:r>
            <a:r>
              <a:rPr kumimoji="1" lang="zh-CN" altLang="en-US" dirty="0"/>
              <a:t>）内容：连带债权参照适用本章连带债务的有关规定。（</a:t>
            </a:r>
            <a:r>
              <a:rPr kumimoji="1" lang="en-US" altLang="zh-CN" dirty="0"/>
              <a:t>521.2</a:t>
            </a:r>
            <a:r>
              <a:rPr kumimoji="1" lang="zh-CN" altLang="en-US" dirty="0"/>
              <a:t>）</a:t>
            </a:r>
            <a:endParaRPr kumimoji="1" lang="zh-CN" altLang="en-US" dirty="0"/>
          </a:p>
          <a:p>
            <a:pPr marL="0" indent="0">
              <a:buNone/>
            </a:pPr>
            <a:endParaRPr kumimoji="1" lang="zh-CN" altLang="en-US"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6600" y="762000"/>
            <a:ext cx="10547096" cy="5410200"/>
          </a:xfrm>
        </p:spPr>
        <p:txBody>
          <a:bodyPr/>
          <a:lstStyle/>
          <a:p>
            <a:r>
              <a:rPr kumimoji="1" lang="zh-CN" altLang="en-US" dirty="0"/>
              <a:t>（</a:t>
            </a:r>
            <a:r>
              <a:rPr kumimoji="1" lang="en-US" altLang="zh-CN" dirty="0"/>
              <a:t>2</a:t>
            </a:r>
            <a:r>
              <a:rPr kumimoji="1" lang="zh-CN" altLang="en-US" dirty="0"/>
              <a:t>）连带债权的对外效力</a:t>
            </a:r>
            <a:endParaRPr kumimoji="1" lang="en-US" altLang="zh-CN" dirty="0"/>
          </a:p>
          <a:p>
            <a:r>
              <a:rPr kumimoji="1" lang="zh-CN" altLang="en-US" dirty="0"/>
              <a:t>①关于履行、提存</a:t>
            </a:r>
            <a:r>
              <a:rPr kumimoji="1" lang="en-US" altLang="zh-CN" dirty="0"/>
              <a:t>——</a:t>
            </a:r>
            <a:r>
              <a:rPr kumimoji="1" lang="zh-CN" altLang="en-US" dirty="0"/>
              <a:t>履行多少，总债务消灭多少</a:t>
            </a:r>
            <a:endParaRPr kumimoji="1" lang="en-US" altLang="zh-CN" dirty="0"/>
          </a:p>
          <a:p>
            <a:r>
              <a:rPr kumimoji="1" lang="zh-CN" altLang="en-US" dirty="0"/>
              <a:t>②关于抵销</a:t>
            </a:r>
            <a:endParaRPr kumimoji="1" lang="en-US" altLang="zh-CN" dirty="0"/>
          </a:p>
          <a:p>
            <a:r>
              <a:rPr kumimoji="1" lang="zh-CN" altLang="en-US" sz="2400" dirty="0">
                <a:latin typeface="楷体" panose="02010609060101010101" pitchFamily="49" charset="-122"/>
                <a:ea typeface="楷体" panose="02010609060101010101" pitchFamily="49" charset="-122"/>
              </a:rPr>
              <a:t>是否允许某一连带债权人对超出自己份额的部分主张抵销？</a:t>
            </a:r>
            <a:endParaRPr kumimoji="1" lang="en-US" altLang="zh-CN" sz="2400" dirty="0">
              <a:latin typeface="楷体" panose="02010609060101010101" pitchFamily="49" charset="-122"/>
              <a:ea typeface="楷体" panose="02010609060101010101" pitchFamily="49" charset="-122"/>
            </a:endParaRPr>
          </a:p>
          <a:p>
            <a:r>
              <a:rPr kumimoji="1" lang="zh-CN" altLang="en-US" sz="2400" dirty="0">
                <a:latin typeface="楷体" panose="02010609060101010101" pitchFamily="49" charset="-122"/>
                <a:ea typeface="楷体" panose="02010609060101010101" pitchFamily="49" charset="-122"/>
              </a:rPr>
              <a:t>部分连带债权人主张抵销后，对其他债权人是否负担返还义务？</a:t>
            </a:r>
            <a:endParaRPr kumimoji="1" lang="en-US" altLang="zh-CN" sz="2400" dirty="0">
              <a:latin typeface="楷体" panose="02010609060101010101" pitchFamily="49" charset="-122"/>
              <a:ea typeface="楷体" panose="02010609060101010101" pitchFamily="49" charset="-122"/>
            </a:endParaRPr>
          </a:p>
          <a:p>
            <a:r>
              <a:rPr kumimoji="1" lang="zh-CN" altLang="en-US" sz="2400" dirty="0">
                <a:latin typeface="楷体" panose="02010609060101010101" pitchFamily="49" charset="-122"/>
                <a:ea typeface="楷体" panose="02010609060101010101" pitchFamily="49" charset="-122"/>
              </a:rPr>
              <a:t>债务人对某一债权人主张抵销，是否应以该债权人的份额为限？</a:t>
            </a:r>
            <a:endParaRPr kumimoji="1" lang="en-US" altLang="zh-CN" sz="2400" dirty="0">
              <a:latin typeface="楷体" panose="02010609060101010101" pitchFamily="49" charset="-122"/>
              <a:ea typeface="楷体" panose="02010609060101010101" pitchFamily="49" charset="-122"/>
            </a:endParaRPr>
          </a:p>
          <a:p>
            <a:r>
              <a:rPr kumimoji="1" lang="zh-CN" altLang="en-US" sz="2400" dirty="0">
                <a:latin typeface="楷体" panose="02010609060101010101" pitchFamily="49" charset="-122"/>
                <a:ea typeface="楷体" panose="02010609060101010101" pitchFamily="49" charset="-122"/>
              </a:rPr>
              <a:t>债务人对某一债权人主张抵销后，该债权人是否对其他债权人负返还义务？</a:t>
            </a:r>
            <a:endParaRPr kumimoji="1" lang="en-US" altLang="zh-CN" sz="2400" dirty="0">
              <a:latin typeface="楷体" panose="02010609060101010101" pitchFamily="49" charset="-122"/>
              <a:ea typeface="楷体" panose="02010609060101010101" pitchFamily="49" charset="-122"/>
            </a:endParaRPr>
          </a:p>
          <a:p>
            <a:r>
              <a:rPr kumimoji="1" lang="zh-CN" altLang="en-US" sz="2400" dirty="0">
                <a:latin typeface="楷体" panose="02010609060101010101" pitchFamily="49" charset="-122"/>
                <a:ea typeface="楷体" panose="02010609060101010101" pitchFamily="49" charset="-122"/>
              </a:rPr>
              <a:t>③</a:t>
            </a:r>
            <a:r>
              <a:rPr kumimoji="1" lang="zh-CN" altLang="en-US" dirty="0"/>
              <a:t>关于免除</a:t>
            </a:r>
            <a:endParaRPr kumimoji="1" lang="en-US" altLang="zh-CN" dirty="0"/>
          </a:p>
          <a:p>
            <a:endParaRPr kumimoji="1" lang="zh-CN" altLang="en-US" sz="2400" dirty="0">
              <a:latin typeface="楷体" panose="02010609060101010101" pitchFamily="49" charset="-122"/>
              <a:ea typeface="楷体" panose="02010609060101010101" pitchFamily="49" charset="-122"/>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a:t>（</a:t>
            </a:r>
            <a:r>
              <a:rPr kumimoji="1" lang="en-US" altLang="zh-CN" dirty="0"/>
              <a:t>3</a:t>
            </a:r>
            <a:r>
              <a:rPr kumimoji="1" lang="zh-CN" altLang="en-US" dirty="0"/>
              <a:t>）连带债权的内部效力</a:t>
            </a:r>
            <a:endParaRPr kumimoji="1" lang="zh-CN" altLang="en-US"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568" y="-496957"/>
            <a:ext cx="9777719" cy="278296"/>
          </a:xfrm>
        </p:spPr>
        <p:txBody>
          <a:bodyPr>
            <a:normAutofit fontScale="90000"/>
          </a:bodyPr>
          <a:lstStyle/>
          <a:p>
            <a:endParaRPr kumimoji="1" lang="zh-CN" altLang="en-US" dirty="0"/>
          </a:p>
        </p:txBody>
      </p:sp>
      <p:sp>
        <p:nvSpPr>
          <p:cNvPr id="3" name="内容占位符 2"/>
          <p:cNvSpPr>
            <a:spLocks noGrp="1"/>
          </p:cNvSpPr>
          <p:nvPr>
            <p:ph idx="1"/>
          </p:nvPr>
        </p:nvSpPr>
        <p:spPr>
          <a:xfrm>
            <a:off x="417443" y="377687"/>
            <a:ext cx="11350487" cy="6182139"/>
          </a:xfrm>
        </p:spPr>
        <p:txBody>
          <a:bodyPr/>
          <a:lstStyle/>
          <a:p>
            <a:r>
              <a:rPr kumimoji="1" lang="zh-CN" altLang="en-US" dirty="0"/>
              <a:t>第五百一十九条　连带债务人之间的份额难以确定的，视为份额相同。</a:t>
            </a:r>
            <a:endParaRPr kumimoji="1" lang="zh-CN" altLang="en-US" dirty="0"/>
          </a:p>
          <a:p>
            <a:r>
              <a:rPr kumimoji="1" lang="zh-CN" altLang="en-US" dirty="0"/>
              <a:t>实际承担债务超过自己份额的连带债务人，有权就超出部分在其他连带债务人未履行的份额范围内向其追偿，并相应地享有债权人的权利，但是不得损害债权人的利益。其他连带债务人对债权人的抗辩，可以向该债务人主张。</a:t>
            </a:r>
            <a:endParaRPr kumimoji="1" lang="zh-CN" altLang="en-US" dirty="0"/>
          </a:p>
          <a:p>
            <a:r>
              <a:rPr kumimoji="1" lang="zh-CN" altLang="en-US" dirty="0"/>
              <a:t>被追偿的连带债务人不能履行其应分担份额的，其他连带债务人应当在相应范围内按比例分担。</a:t>
            </a:r>
            <a:endParaRPr kumimoji="1" lang="zh-CN" altLang="en-US" dirty="0"/>
          </a:p>
          <a:p>
            <a:endParaRPr kumimoji="1" lang="zh-CN" altLang="en-US"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035" y="-244503"/>
            <a:ext cx="10309661" cy="45719"/>
          </a:xfrm>
        </p:spPr>
        <p:txBody>
          <a:bodyPr>
            <a:normAutofit fontScale="90000"/>
          </a:bodyPr>
          <a:lstStyle/>
          <a:p>
            <a:endParaRPr kumimoji="1" lang="zh-CN" altLang="en-US" dirty="0"/>
          </a:p>
        </p:txBody>
      </p:sp>
      <p:sp>
        <p:nvSpPr>
          <p:cNvPr id="3" name="内容占位符 2"/>
          <p:cNvSpPr>
            <a:spLocks noGrp="1"/>
          </p:cNvSpPr>
          <p:nvPr>
            <p:ph idx="1"/>
          </p:nvPr>
        </p:nvSpPr>
        <p:spPr>
          <a:xfrm>
            <a:off x="337930" y="204745"/>
            <a:ext cx="11854070" cy="6408753"/>
          </a:xfrm>
        </p:spPr>
        <p:txBody>
          <a:bodyPr/>
          <a:lstStyle/>
          <a:p>
            <a:r>
              <a:rPr kumimoji="1" lang="zh-CN" altLang="en-US" dirty="0"/>
              <a:t>第五百二十条　部分连带债务人履行、抵销债务或者提存标的物的，其他债务人对债权人的债务在相应范围内消灭；该债务人可以依据前条规定向其他债务人追偿。</a:t>
            </a:r>
            <a:endParaRPr kumimoji="1" lang="zh-CN" altLang="en-US" dirty="0"/>
          </a:p>
          <a:p>
            <a:r>
              <a:rPr kumimoji="1" lang="zh-CN" altLang="en-US" dirty="0"/>
              <a:t>部分连带债务人的债务被债权人免除的，在该连带债务人应当承担的份额范围内，其他债务人对债权人的债务消灭。</a:t>
            </a:r>
            <a:endParaRPr kumimoji="1" lang="zh-CN" altLang="en-US" dirty="0"/>
          </a:p>
          <a:p>
            <a:r>
              <a:rPr kumimoji="1" lang="zh-CN" altLang="en-US" dirty="0"/>
              <a:t>部分连带债务人的债务与债权人的债权同归于一人的，在扣除该债务人应当承担的份额后，债权人对其他债务人的债权继续存在。</a:t>
            </a:r>
            <a:endParaRPr kumimoji="1" lang="zh-CN" altLang="en-US" dirty="0"/>
          </a:p>
          <a:p>
            <a:r>
              <a:rPr kumimoji="1" lang="zh-CN" altLang="en-US" dirty="0"/>
              <a:t>债权人对部分连带债务人的给付受领迟延的，对其他连带债务人发生效力。</a:t>
            </a:r>
            <a:endParaRPr kumimoji="1" lang="zh-CN" altLang="en-US" dirty="0"/>
          </a:p>
          <a:p>
            <a:r>
              <a:rPr kumimoji="1" lang="zh-CN" altLang="en-US" dirty="0"/>
              <a:t>第五百二十一条　连带债权人之间的份额难以确定的，视为份额相同。</a:t>
            </a:r>
            <a:endParaRPr kumimoji="1" lang="zh-CN" altLang="en-US" dirty="0"/>
          </a:p>
          <a:p>
            <a:r>
              <a:rPr kumimoji="1" lang="zh-CN" altLang="en-US" dirty="0"/>
              <a:t>实际受领债权的连带债权人，应当按比例向其他连带债权人返还。</a:t>
            </a:r>
            <a:endParaRPr kumimoji="1" lang="zh-CN" altLang="en-US" dirty="0"/>
          </a:p>
          <a:p>
            <a:r>
              <a:rPr kumimoji="1" lang="zh-CN" altLang="en-US" dirty="0"/>
              <a:t>连带债权参照适用本章连带债务的有关规定。</a:t>
            </a:r>
            <a:endParaRPr kumimoji="1" lang="zh-CN" altLang="en-US"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6104" y="530087"/>
            <a:ext cx="10647592" cy="5642113"/>
          </a:xfrm>
        </p:spPr>
        <p:txBody>
          <a:bodyPr/>
          <a:lstStyle/>
          <a:p>
            <a:pPr marL="0" indent="0">
              <a:buNone/>
            </a:pPr>
            <a:r>
              <a:rPr kumimoji="1" lang="en-US" altLang="zh-CN" dirty="0"/>
              <a:t>5.</a:t>
            </a:r>
            <a:r>
              <a:rPr kumimoji="1" lang="zh-CN" altLang="en-US" dirty="0"/>
              <a:t>不真正连带责任</a:t>
            </a:r>
            <a:endParaRPr kumimoji="1" lang="en-US" altLang="zh-CN" dirty="0"/>
          </a:p>
          <a:p>
            <a:pPr marL="0" indent="0">
              <a:buNone/>
            </a:pPr>
            <a:r>
              <a:rPr kumimoji="1" lang="zh-CN" altLang="en-US" dirty="0"/>
              <a:t>     是指各债务人基于不同的发生原因而对于同一债权人负有以同一给付为标的的数个债务，因一个债务人的履行而使全体债务均归于消灭，此时数个债务人之间所负的责任即为不真正连带责任。</a:t>
            </a:r>
            <a:endParaRPr kumimoji="1" lang="en-US" altLang="zh-CN" dirty="0"/>
          </a:p>
          <a:p>
            <a:pPr marL="0" indent="0">
              <a:buNone/>
            </a:pPr>
            <a:r>
              <a:rPr kumimoji="1" lang="zh-CN" altLang="en-US" dirty="0"/>
              <a:t>如产品责任</a:t>
            </a:r>
            <a:endParaRPr kumimoji="1" lang="en-US" altLang="zh-CN" dirty="0"/>
          </a:p>
          <a:p>
            <a:pPr marL="0" indent="0">
              <a:buNone/>
            </a:pPr>
            <a:r>
              <a:rPr kumimoji="1" lang="zh-CN" altLang="en-US" sz="2000" dirty="0">
                <a:solidFill>
                  <a:srgbClr val="00B050"/>
                </a:solidFill>
                <a:latin typeface="宋体" panose="02010600030101010101" pitchFamily="2" charset="-122"/>
                <a:ea typeface="宋体" panose="02010600030101010101" pitchFamily="2" charset="-122"/>
              </a:rPr>
              <a:t>第</a:t>
            </a:r>
            <a:r>
              <a:rPr kumimoji="1" lang="en-US" altLang="zh-CN" sz="2000" dirty="0">
                <a:solidFill>
                  <a:srgbClr val="00B050"/>
                </a:solidFill>
                <a:latin typeface="宋体" panose="02010600030101010101" pitchFamily="2" charset="-122"/>
                <a:ea typeface="宋体" panose="02010600030101010101" pitchFamily="2" charset="-122"/>
              </a:rPr>
              <a:t>1203</a:t>
            </a:r>
            <a:r>
              <a:rPr kumimoji="1" lang="zh-CN" altLang="en-US" sz="2000" dirty="0">
                <a:solidFill>
                  <a:srgbClr val="00B050"/>
                </a:solidFill>
                <a:latin typeface="宋体" panose="02010600030101010101" pitchFamily="2" charset="-122"/>
                <a:ea typeface="宋体" panose="02010600030101010101" pitchFamily="2" charset="-122"/>
              </a:rPr>
              <a:t>条　因产品存在缺陷造成他人损害的，被侵权人可以向产品的生产者请求赔偿，也可以向产品的销售者请求赔偿。</a:t>
            </a:r>
            <a:endParaRPr kumimoji="1" lang="zh-CN" altLang="en-US" sz="2000" dirty="0">
              <a:solidFill>
                <a:srgbClr val="00B050"/>
              </a:solidFill>
              <a:latin typeface="宋体" panose="02010600030101010101" pitchFamily="2" charset="-122"/>
              <a:ea typeface="宋体" panose="02010600030101010101" pitchFamily="2" charset="-122"/>
            </a:endParaRPr>
          </a:p>
          <a:p>
            <a:pPr marL="0" indent="0">
              <a:buNone/>
            </a:pPr>
            <a:r>
              <a:rPr kumimoji="1" lang="zh-CN" altLang="en-US" sz="2000" dirty="0">
                <a:solidFill>
                  <a:srgbClr val="00B050"/>
                </a:solidFill>
                <a:latin typeface="宋体" panose="02010600030101010101" pitchFamily="2" charset="-122"/>
                <a:ea typeface="宋体" panose="02010600030101010101" pitchFamily="2" charset="-122"/>
              </a:rPr>
              <a:t>产品缺陷由生产者造成的，销售者赔偿后，有权向生产者追偿。因销售者的过错使产品存在缺陷的，生产者赔偿后，有权向销售者追偿。</a:t>
            </a:r>
            <a:endParaRPr kumimoji="1" lang="zh-CN" altLang="en-US" sz="2000" dirty="0">
              <a:solidFill>
                <a:srgbClr val="00B050"/>
              </a:solidFill>
              <a:latin typeface="宋体" panose="02010600030101010101" pitchFamily="2" charset="-122"/>
              <a:ea typeface="宋体" panose="02010600030101010101" pitchFamily="2" charset="-122"/>
            </a:endParaRPr>
          </a:p>
          <a:p>
            <a:pPr marL="0" indent="0">
              <a:buNone/>
            </a:pPr>
            <a:r>
              <a:rPr kumimoji="1" lang="zh-CN" altLang="en-US" sz="2000" dirty="0">
                <a:solidFill>
                  <a:srgbClr val="00B050"/>
                </a:solidFill>
                <a:latin typeface="宋体" panose="02010600030101010101" pitchFamily="2" charset="-122"/>
                <a:ea typeface="宋体" panose="02010600030101010101" pitchFamily="2" charset="-122"/>
              </a:rPr>
              <a:t>第</a:t>
            </a:r>
            <a:r>
              <a:rPr kumimoji="1" lang="en-US" altLang="zh-CN" sz="2000" dirty="0">
                <a:solidFill>
                  <a:srgbClr val="00B050"/>
                </a:solidFill>
                <a:latin typeface="宋体" panose="02010600030101010101" pitchFamily="2" charset="-122"/>
                <a:ea typeface="宋体" panose="02010600030101010101" pitchFamily="2" charset="-122"/>
              </a:rPr>
              <a:t>1204</a:t>
            </a:r>
            <a:r>
              <a:rPr kumimoji="1" lang="zh-CN" altLang="en-US" sz="2000" dirty="0">
                <a:solidFill>
                  <a:srgbClr val="00B050"/>
                </a:solidFill>
                <a:latin typeface="宋体" panose="02010600030101010101" pitchFamily="2" charset="-122"/>
                <a:ea typeface="宋体" panose="02010600030101010101" pitchFamily="2" charset="-122"/>
              </a:rPr>
              <a:t>条　因运输者、仓储者等第三人的过错使产品存在缺陷，造成他人损害的，产品的生产者、销售者赔偿后，有权向第三人追偿。</a:t>
            </a:r>
            <a:endParaRPr kumimoji="1" lang="en-US" altLang="zh-CN" sz="2000" dirty="0">
              <a:solidFill>
                <a:srgbClr val="00B050"/>
              </a:solidFill>
              <a:latin typeface="宋体" panose="02010600030101010101" pitchFamily="2" charset="-122"/>
              <a:ea typeface="宋体" panose="02010600030101010101" pitchFamily="2" charset="-122"/>
            </a:endParaRPr>
          </a:p>
          <a:p>
            <a:pPr marL="0" indent="0">
              <a:buNone/>
            </a:pPr>
            <a:endParaRPr kumimoji="1" lang="zh-CN" altLang="en-US"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6270" y="605641"/>
            <a:ext cx="11018408" cy="6060201"/>
          </a:xfrm>
        </p:spPr>
        <p:txBody>
          <a:bodyPr/>
          <a:lstStyle/>
          <a:p>
            <a:pPr marL="0" indent="0">
              <a:buNone/>
            </a:pPr>
            <a:r>
              <a:rPr kumimoji="1" lang="zh-CN" altLang="en-US" dirty="0"/>
              <a:t>七、双务合同的履行抗辩权</a:t>
            </a:r>
            <a:endParaRPr kumimoji="1" lang="en-US" altLang="zh-CN" dirty="0"/>
          </a:p>
          <a:p>
            <a:pPr marL="0" indent="0">
              <a:buNone/>
            </a:pPr>
            <a:r>
              <a:rPr kumimoji="1" lang="zh-CN" altLang="en-US" dirty="0"/>
              <a:t>    抗辩（对事实的否认）与抗辩权（具有对抗请求权正当性的权利）</a:t>
            </a:r>
            <a:endParaRPr kumimoji="1" lang="en-US" altLang="zh-CN" dirty="0"/>
          </a:p>
          <a:p>
            <a:pPr marL="0" indent="0">
              <a:buNone/>
            </a:pPr>
            <a:endParaRPr kumimoji="1" lang="en-US" altLang="zh-CN" dirty="0"/>
          </a:p>
          <a:p>
            <a:pPr marL="0" indent="0">
              <a:buNone/>
            </a:pPr>
            <a:r>
              <a:rPr kumimoji="1" lang="zh-CN" altLang="en-US" dirty="0"/>
              <a:t>（一）同时履行抗辩权 （</a:t>
            </a:r>
            <a:r>
              <a:rPr kumimoji="1" lang="en-US" altLang="zh-CN" dirty="0"/>
              <a:t>525</a:t>
            </a:r>
            <a:r>
              <a:rPr kumimoji="1" lang="zh-CN" altLang="en-US" dirty="0"/>
              <a:t>）</a:t>
            </a:r>
            <a:endParaRPr kumimoji="1" lang="en-US" altLang="zh-CN" dirty="0"/>
          </a:p>
          <a:p>
            <a:pPr marL="0" indent="0">
              <a:buNone/>
            </a:pPr>
            <a:r>
              <a:rPr kumimoji="1" lang="en-US" altLang="zh-CN" dirty="0"/>
              <a:t>1.</a:t>
            </a:r>
            <a:r>
              <a:rPr kumimoji="1" lang="zh-CN" altLang="en-US" dirty="0"/>
              <a:t> 定义：当事人互负债务，没有先后履行顺序的，一方在对方未履行对待给付或者履行不符合约定时，有拒绝履行相应对待给付义务的权利。</a:t>
            </a:r>
            <a:endParaRPr kumimoji="1" lang="en-US" altLang="zh-CN" dirty="0"/>
          </a:p>
          <a:p>
            <a:pPr marL="0" indent="0">
              <a:buNone/>
            </a:pPr>
            <a:endParaRPr kumimoji="1" lang="en-US" altLang="zh-CN" dirty="0"/>
          </a:p>
          <a:p>
            <a:pPr marL="514350" indent="-514350">
              <a:buAutoNum type="arabicPeriod"/>
            </a:pPr>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8304" y="926592"/>
            <a:ext cx="10375392" cy="5245608"/>
          </a:xfrm>
        </p:spPr>
        <p:txBody>
          <a:bodyPr/>
          <a:lstStyle/>
          <a:p>
            <a:r>
              <a:rPr kumimoji="1" lang="en-US" altLang="zh-CN" dirty="0"/>
              <a:t>2.</a:t>
            </a:r>
            <a:r>
              <a:rPr kumimoji="1" lang="zh-CN" altLang="en-US" dirty="0"/>
              <a:t> 区别的意义</a:t>
            </a:r>
            <a:endParaRPr kumimoji="1" lang="en-US" altLang="zh-CN" dirty="0"/>
          </a:p>
          <a:p>
            <a:r>
              <a:rPr kumimoji="1" lang="zh-CN" altLang="en-US" dirty="0"/>
              <a:t>主要是违约责任</a:t>
            </a:r>
            <a:endParaRPr kumimoji="1" lang="en-US" altLang="zh-CN" dirty="0"/>
          </a:p>
          <a:p>
            <a:r>
              <a:rPr kumimoji="1" lang="zh-CN" altLang="en-US" dirty="0"/>
              <a:t>（</a:t>
            </a:r>
            <a:r>
              <a:rPr kumimoji="1" lang="en-US" altLang="zh-CN" dirty="0"/>
              <a:t>1</a:t>
            </a:r>
            <a:r>
              <a:rPr kumimoji="1" lang="zh-CN" altLang="en-US" dirty="0"/>
              <a:t>）原则上，如果有定金条款，就适用定金条款；</a:t>
            </a:r>
            <a:endParaRPr kumimoji="1" lang="en-US" altLang="zh-CN" dirty="0"/>
          </a:p>
          <a:p>
            <a:r>
              <a:rPr kumimoji="1" lang="zh-CN" altLang="en-US" dirty="0"/>
              <a:t>（</a:t>
            </a:r>
            <a:r>
              <a:rPr kumimoji="1" lang="en-US" altLang="zh-CN" dirty="0"/>
              <a:t>2</a:t>
            </a:r>
            <a:r>
              <a:rPr kumimoji="1" lang="zh-CN" altLang="en-US" dirty="0"/>
              <a:t>）预约合同不能强制履行，本约可以强制履行；</a:t>
            </a:r>
            <a:endParaRPr kumimoji="1" lang="en-US" altLang="zh-CN" dirty="0"/>
          </a:p>
          <a:p>
            <a:r>
              <a:rPr kumimoji="1" lang="zh-CN" altLang="en-US" dirty="0"/>
              <a:t>（</a:t>
            </a:r>
            <a:r>
              <a:rPr kumimoji="1" lang="en-US" altLang="zh-CN" dirty="0"/>
              <a:t>3</a:t>
            </a:r>
            <a:r>
              <a:rPr kumimoji="1" lang="zh-CN" altLang="en-US" dirty="0"/>
              <a:t>）损害赔偿的确定</a:t>
            </a:r>
            <a:endParaRPr kumimoji="1" lang="en-US" altLang="zh-CN" dirty="0"/>
          </a:p>
          <a:p>
            <a:endParaRPr kumimoji="1" lang="zh-CN" alt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1878" y="795130"/>
            <a:ext cx="10501818" cy="5897218"/>
          </a:xfrm>
        </p:spPr>
        <p:txBody>
          <a:bodyPr/>
          <a:lstStyle/>
          <a:p>
            <a:r>
              <a:rPr kumimoji="1" lang="en-US" altLang="zh-CN" dirty="0"/>
              <a:t>2.</a:t>
            </a:r>
            <a:r>
              <a:rPr kumimoji="1" lang="zh-CN" altLang="en-US" dirty="0"/>
              <a:t> 条件</a:t>
            </a:r>
            <a:endParaRPr kumimoji="1" lang="en-US" altLang="zh-CN" sz="2800" dirty="0"/>
          </a:p>
          <a:p>
            <a:pPr marL="0" indent="0">
              <a:buNone/>
            </a:pPr>
            <a:r>
              <a:rPr kumimoji="1" lang="zh-CN" altLang="en-US" sz="2400" dirty="0"/>
              <a:t>（</a:t>
            </a:r>
            <a:r>
              <a:rPr kumimoji="1" lang="en-US" altLang="zh-CN" sz="2400" dirty="0"/>
              <a:t>1</a:t>
            </a:r>
            <a:r>
              <a:rPr kumimoji="1" lang="zh-CN" altLang="en-US" sz="2400" dirty="0"/>
              <a:t>）基于同一双务合同</a:t>
            </a:r>
            <a:endParaRPr kumimoji="1" lang="en-US" altLang="zh-CN" sz="2400" dirty="0"/>
          </a:p>
          <a:p>
            <a:pPr marL="0" indent="0">
              <a:buNone/>
            </a:pPr>
            <a:r>
              <a:rPr kumimoji="1" lang="zh-CN" altLang="en-US" sz="2400" dirty="0"/>
              <a:t>（</a:t>
            </a:r>
            <a:r>
              <a:rPr kumimoji="1" lang="en-US" altLang="zh-CN" sz="2400" dirty="0"/>
              <a:t>2</a:t>
            </a:r>
            <a:r>
              <a:rPr kumimoji="1" lang="zh-CN" altLang="en-US" sz="2400" dirty="0"/>
              <a:t>）双方义务没有先后履行顺序，且已届清偿期</a:t>
            </a:r>
            <a:endParaRPr kumimoji="1" lang="en-US" altLang="zh-CN" sz="2400" dirty="0"/>
          </a:p>
          <a:p>
            <a:pPr marL="0" indent="0">
              <a:buNone/>
            </a:pPr>
            <a:r>
              <a:rPr kumimoji="1" lang="zh-CN" altLang="en-US" sz="2000" dirty="0"/>
              <a:t>   如无约定、无法定，无习惯</a:t>
            </a:r>
            <a:endParaRPr kumimoji="1" lang="en-US" altLang="zh-CN" sz="2000" dirty="0"/>
          </a:p>
          <a:p>
            <a:pPr marL="0" indent="0">
              <a:buNone/>
            </a:pPr>
            <a:r>
              <a:rPr kumimoji="1" lang="zh-CN" altLang="en-US" sz="2000" dirty="0"/>
              <a:t>            只约定一方履行期限     推定同时履行</a:t>
            </a:r>
            <a:endParaRPr kumimoji="1" lang="en-US" altLang="zh-CN" sz="2000" dirty="0"/>
          </a:p>
          <a:p>
            <a:pPr marL="0" indent="0">
              <a:buNone/>
            </a:pPr>
            <a:r>
              <a:rPr kumimoji="1" lang="zh-CN" altLang="en-US" sz="2000" dirty="0"/>
              <a:t>         约定在一段期限内履行</a:t>
            </a:r>
            <a:endParaRPr kumimoji="1" lang="en-US" altLang="zh-CN" sz="2000" dirty="0"/>
          </a:p>
          <a:p>
            <a:pPr marL="0" indent="0">
              <a:buNone/>
            </a:pPr>
            <a:r>
              <a:rPr kumimoji="1" lang="zh-CN" altLang="en-US" sz="2000" dirty="0"/>
              <a:t>订立时依性质不能同时履行的，但后来可以同时履行的</a:t>
            </a:r>
            <a:r>
              <a:rPr kumimoji="1" lang="en-US" altLang="zh-CN" sz="2000" dirty="0"/>
              <a:t>——</a:t>
            </a:r>
            <a:r>
              <a:rPr kumimoji="1" lang="zh-CN" altLang="en-US" sz="2000" dirty="0"/>
              <a:t>应同时履行</a:t>
            </a:r>
            <a:endParaRPr kumimoji="1" lang="en-US" altLang="zh-CN" sz="2400" dirty="0"/>
          </a:p>
          <a:p>
            <a:pPr marL="0" indent="0">
              <a:buNone/>
            </a:pPr>
            <a:r>
              <a:rPr kumimoji="1" lang="zh-CN" altLang="en-US" sz="2400" dirty="0"/>
              <a:t>（</a:t>
            </a:r>
            <a:r>
              <a:rPr kumimoji="1" lang="en-US" altLang="zh-CN" sz="2400" dirty="0"/>
              <a:t>3</a:t>
            </a:r>
            <a:r>
              <a:rPr kumimoji="1" lang="zh-CN" altLang="en-US" sz="2400" dirty="0"/>
              <a:t>）对方当事人未履行或未按约定履行其债务</a:t>
            </a:r>
            <a:endParaRPr kumimoji="1" lang="en-US" altLang="zh-CN" sz="2400" dirty="0"/>
          </a:p>
          <a:p>
            <a:pPr marL="0" indent="0">
              <a:buNone/>
            </a:pPr>
            <a:r>
              <a:rPr kumimoji="1" lang="zh-CN" altLang="en-US" sz="2400" dirty="0"/>
              <a:t>     </a:t>
            </a:r>
            <a:r>
              <a:rPr kumimoji="1" lang="zh-CN" altLang="en-US" sz="2000" dirty="0"/>
              <a:t>致使合同目的不能实现</a:t>
            </a:r>
            <a:endParaRPr kumimoji="1" lang="en-US" altLang="zh-CN" sz="2000" dirty="0"/>
          </a:p>
          <a:p>
            <a:pPr marL="0" indent="0">
              <a:buNone/>
            </a:pPr>
            <a:r>
              <a:rPr kumimoji="1" lang="zh-CN" altLang="en-US" sz="2000" dirty="0"/>
              <a:t>      部分履行是否为符合约定？</a:t>
            </a:r>
            <a:endParaRPr kumimoji="1" lang="en-US" altLang="zh-CN" sz="2000" dirty="0"/>
          </a:p>
          <a:p>
            <a:pPr marL="0" indent="0">
              <a:buNone/>
            </a:pPr>
            <a:r>
              <a:rPr kumimoji="1" lang="zh-CN" altLang="en-US" sz="2000" dirty="0"/>
              <a:t>      从给付义务、附随义务不履行呢？</a:t>
            </a:r>
            <a:endParaRPr kumimoji="1" lang="en-US" altLang="zh-CN" sz="2000" dirty="0"/>
          </a:p>
          <a:p>
            <a:pPr marL="0" indent="0">
              <a:buNone/>
            </a:pPr>
            <a:r>
              <a:rPr kumimoji="1" lang="zh-CN" altLang="en-US" sz="2400" dirty="0"/>
              <a:t>（</a:t>
            </a:r>
            <a:r>
              <a:rPr kumimoji="1" lang="en-US" altLang="zh-CN" sz="2400" dirty="0"/>
              <a:t>4</a:t>
            </a:r>
            <a:r>
              <a:rPr kumimoji="1" lang="zh-CN" altLang="en-US" sz="2400" dirty="0"/>
              <a:t>）对方的对待给付是可能的</a:t>
            </a:r>
            <a:endParaRPr kumimoji="1" lang="en-US" altLang="zh-CN" sz="2400" dirty="0"/>
          </a:p>
          <a:p>
            <a:endParaRPr kumimoji="1" lang="zh-CN" altLang="en-US" dirty="0"/>
          </a:p>
        </p:txBody>
      </p:sp>
      <p:sp>
        <p:nvSpPr>
          <p:cNvPr id="4" name="右大括号 3"/>
          <p:cNvSpPr/>
          <p:nvPr/>
        </p:nvSpPr>
        <p:spPr>
          <a:xfrm>
            <a:off x="4505739" y="2610678"/>
            <a:ext cx="278296" cy="9939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26434" y="848139"/>
            <a:ext cx="10157261" cy="5324061"/>
          </a:xfrm>
        </p:spPr>
        <p:txBody>
          <a:bodyPr/>
          <a:lstStyle/>
          <a:p>
            <a:pPr marL="0" indent="0">
              <a:buNone/>
            </a:pPr>
            <a:r>
              <a:rPr kumimoji="1" lang="en-US" altLang="zh-CN" dirty="0"/>
              <a:t>3.</a:t>
            </a:r>
            <a:r>
              <a:rPr kumimoji="1" lang="zh-CN" altLang="en-US" dirty="0"/>
              <a:t> 适用范围</a:t>
            </a:r>
            <a:endParaRPr kumimoji="1" lang="en-US" altLang="zh-CN" dirty="0"/>
          </a:p>
          <a:p>
            <a:pPr marL="0" indent="0">
              <a:buNone/>
            </a:pPr>
            <a:r>
              <a:rPr kumimoji="1" lang="zh-CN" altLang="en-US" dirty="0"/>
              <a:t>适用于双务合同</a:t>
            </a:r>
            <a:endParaRPr kumimoji="1" lang="en-US" altLang="zh-CN" dirty="0"/>
          </a:p>
          <a:p>
            <a:pPr marL="0" indent="0">
              <a:buNone/>
            </a:pPr>
            <a:r>
              <a:rPr kumimoji="1" lang="zh-CN" altLang="en-US" dirty="0"/>
              <a:t>按份和连带合同有没有同时履行抗辩？</a:t>
            </a:r>
            <a:endParaRPr kumimoji="1" lang="zh-CN" alt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a:t>第五百二十五条　当事人互负债务，没有先后履行顺序的，应当同时履行。一方在对方履行之前有权拒绝其履行请求。一方在对方履行债务不符合约定时，有权拒绝其相应的履行请求。</a:t>
            </a:r>
            <a:endParaRPr kumimoji="1" lang="zh-CN" altLang="en-US"/>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5647" y="712519"/>
            <a:ext cx="10488049" cy="5459681"/>
          </a:xfrm>
        </p:spPr>
        <p:txBody>
          <a:bodyPr/>
          <a:lstStyle/>
          <a:p>
            <a:pPr marL="0" indent="0">
              <a:buNone/>
            </a:pPr>
            <a:endParaRPr kumimoji="1" lang="en-US" altLang="zh-CN" dirty="0"/>
          </a:p>
          <a:p>
            <a:pPr marL="0" indent="0">
              <a:buNone/>
            </a:pPr>
            <a:r>
              <a:rPr kumimoji="1" lang="zh-CN" altLang="en-US" dirty="0"/>
              <a:t>（二）先履行抗辩权（</a:t>
            </a:r>
            <a:r>
              <a:rPr kumimoji="1" lang="en-US" altLang="zh-CN" dirty="0"/>
              <a:t>526</a:t>
            </a:r>
            <a:r>
              <a:rPr kumimoji="1" lang="zh-CN" altLang="en-US" dirty="0"/>
              <a:t>）</a:t>
            </a:r>
            <a:endParaRPr kumimoji="1" lang="en-US" altLang="zh-CN" dirty="0"/>
          </a:p>
          <a:p>
            <a:pPr marL="0" indent="0">
              <a:buNone/>
            </a:pPr>
            <a:endParaRPr kumimoji="1" lang="en-US" altLang="zh-CN" dirty="0"/>
          </a:p>
          <a:p>
            <a:pPr marL="0" indent="0">
              <a:buNone/>
            </a:pPr>
            <a:r>
              <a:rPr kumimoji="1" lang="en-US" altLang="zh-CN" dirty="0"/>
              <a:t>1.</a:t>
            </a:r>
            <a:r>
              <a:rPr kumimoji="1" lang="zh-CN" altLang="en-US" dirty="0"/>
              <a:t> 定义：当事人互负债务，有先后履行顺序，应当先履行债务一方未履行对待给付或履行不符合约定的，后履行一方有拒绝履行相应对待给付的权利。</a:t>
            </a:r>
            <a:endParaRPr kumimoji="1" lang="en-US" altLang="zh-CN" dirty="0"/>
          </a:p>
          <a:p>
            <a:pPr marL="0" indent="0">
              <a:buNone/>
            </a:pPr>
            <a:endParaRPr kumimoji="1" lang="zh-CN" alt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007165" y="1033670"/>
            <a:ext cx="10276531" cy="5138530"/>
          </a:xfrm>
        </p:spPr>
        <p:txBody>
          <a:bodyPr/>
          <a:lstStyle/>
          <a:p>
            <a:pPr marL="0" indent="0">
              <a:buNone/>
            </a:pPr>
            <a:r>
              <a:rPr kumimoji="1" lang="en-US" altLang="zh-CN" dirty="0"/>
              <a:t>2.</a:t>
            </a:r>
            <a:r>
              <a:rPr kumimoji="1" lang="zh-CN" altLang="en-US" dirty="0"/>
              <a:t> 条件： </a:t>
            </a:r>
            <a:endParaRPr kumimoji="1" lang="en-US" altLang="zh-CN" dirty="0"/>
          </a:p>
          <a:p>
            <a:pPr marL="514350" indent="-514350">
              <a:buAutoNum type="arabicPeriod"/>
            </a:pPr>
            <a:r>
              <a:rPr kumimoji="1" lang="zh-CN" altLang="en-US" dirty="0"/>
              <a:t>基于同一双务合同</a:t>
            </a:r>
            <a:endParaRPr kumimoji="1" lang="en-US" altLang="zh-CN" dirty="0"/>
          </a:p>
          <a:p>
            <a:pPr marL="514350" indent="-514350">
              <a:buAutoNum type="arabicPeriod"/>
            </a:pPr>
            <a:r>
              <a:rPr kumimoji="1" lang="zh-CN" altLang="en-US" dirty="0"/>
              <a:t>双方义务有先后履行顺序</a:t>
            </a:r>
            <a:endParaRPr kumimoji="1" lang="en-US" altLang="zh-CN" dirty="0"/>
          </a:p>
          <a:p>
            <a:pPr marL="514350" indent="-514350">
              <a:buAutoNum type="arabicPeriod"/>
            </a:pPr>
            <a:r>
              <a:rPr kumimoji="1" lang="zh-CN" altLang="en-US" dirty="0"/>
              <a:t>应先履行的一方未履行或未按约定履行其债务</a:t>
            </a:r>
            <a:endParaRPr kumimoji="1" lang="en-US" altLang="zh-CN" dirty="0"/>
          </a:p>
          <a:p>
            <a:endParaRPr kumimoji="1" lang="zh-CN" altLang="en-US"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1878" y="596348"/>
            <a:ext cx="10501818" cy="5575852"/>
          </a:xfrm>
        </p:spPr>
        <p:txBody>
          <a:bodyPr/>
          <a:lstStyle/>
          <a:p>
            <a:r>
              <a:rPr kumimoji="1" lang="zh-CN" altLang="en-US" dirty="0"/>
              <a:t>案例：</a:t>
            </a:r>
            <a:endParaRPr kumimoji="1" lang="en-US" altLang="zh-CN" dirty="0"/>
          </a:p>
          <a:p>
            <a:pPr marL="0" indent="0">
              <a:buNone/>
            </a:pPr>
            <a:r>
              <a:rPr kumimoji="1" lang="zh-CN" altLang="en-US" dirty="0"/>
              <a:t> 甲乙约定，</a:t>
            </a:r>
            <a:r>
              <a:rPr kumimoji="1" lang="en-US" altLang="zh-CN" dirty="0"/>
              <a:t>6</a:t>
            </a:r>
            <a:r>
              <a:rPr kumimoji="1" lang="zh-CN" altLang="en-US" dirty="0"/>
              <a:t>月</a:t>
            </a:r>
            <a:r>
              <a:rPr kumimoji="1" lang="en-US" altLang="zh-CN" dirty="0"/>
              <a:t>3</a:t>
            </a:r>
            <a:r>
              <a:rPr kumimoji="1" lang="zh-CN" altLang="en-US" dirty="0"/>
              <a:t>日甲向乙交付</a:t>
            </a:r>
            <a:r>
              <a:rPr kumimoji="1" lang="en-US" altLang="zh-CN" dirty="0"/>
              <a:t>100</a:t>
            </a:r>
            <a:r>
              <a:rPr kumimoji="1" lang="zh-CN" altLang="en-US" dirty="0"/>
              <a:t>公斤苹果，</a:t>
            </a:r>
            <a:r>
              <a:rPr kumimoji="1" lang="en-US" altLang="zh-CN" dirty="0"/>
              <a:t>6</a:t>
            </a:r>
            <a:r>
              <a:rPr kumimoji="1" lang="zh-CN" altLang="en-US" dirty="0"/>
              <a:t>月</a:t>
            </a:r>
            <a:r>
              <a:rPr kumimoji="1" lang="en-US" altLang="zh-CN" dirty="0"/>
              <a:t>10</a:t>
            </a:r>
            <a:r>
              <a:rPr kumimoji="1" lang="zh-CN" altLang="en-US" dirty="0"/>
              <a:t>日乙向甲支付</a:t>
            </a:r>
            <a:r>
              <a:rPr kumimoji="1" lang="en-US" altLang="zh-CN" dirty="0"/>
              <a:t>1000</a:t>
            </a:r>
            <a:r>
              <a:rPr kumimoji="1" lang="zh-CN" altLang="en-US" dirty="0"/>
              <a:t>元货款。到了</a:t>
            </a:r>
            <a:r>
              <a:rPr kumimoji="1" lang="en-US" altLang="zh-CN" dirty="0"/>
              <a:t>6</a:t>
            </a:r>
            <a:r>
              <a:rPr kumimoji="1" lang="zh-CN" altLang="en-US" dirty="0"/>
              <a:t>月</a:t>
            </a:r>
            <a:r>
              <a:rPr kumimoji="1" lang="en-US" altLang="zh-CN" dirty="0"/>
              <a:t>11</a:t>
            </a:r>
            <a:r>
              <a:rPr kumimoji="1" lang="zh-CN" altLang="en-US" dirty="0"/>
              <a:t>日，双方都未向对方履行。乙要求甲先交付苹果，甲认为双方履行期都已届至，应同时履行，行使同时履行抗辩权。</a:t>
            </a:r>
            <a:endParaRPr kumimoji="1" lang="zh-CN" altLang="en-US"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a:t>第五百二十六条　当事人互负债务，有先后履行顺序，应当先履行债务一方未履行的，后履行一方有权拒绝其履行请求。先履行一方履行债务不符合约定的，后履行一方有权拒绝其相应的履行请求。</a:t>
            </a:r>
            <a:endParaRPr kumimoji="1" lang="zh-CN" altLang="en-US"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5861" y="331304"/>
            <a:ext cx="11065565" cy="6374296"/>
          </a:xfrm>
        </p:spPr>
        <p:txBody>
          <a:bodyPr/>
          <a:lstStyle/>
          <a:p>
            <a:r>
              <a:rPr kumimoji="1" lang="zh-CN" altLang="en-US" dirty="0"/>
              <a:t>（三）不安抗辩权（</a:t>
            </a:r>
            <a:r>
              <a:rPr kumimoji="1" lang="en-US" altLang="zh-CN" dirty="0"/>
              <a:t>527</a:t>
            </a:r>
            <a:r>
              <a:rPr kumimoji="1" lang="zh-CN" altLang="en-US" dirty="0"/>
              <a:t>）</a:t>
            </a:r>
            <a:endParaRPr kumimoji="1" lang="en-US" altLang="zh-CN" dirty="0"/>
          </a:p>
          <a:p>
            <a:r>
              <a:rPr kumimoji="1" lang="zh-CN" altLang="en-US" dirty="0"/>
              <a:t>指双务合同双方债务异时履行的，应先履行债务的当事人一方有确切证据证明在自己履行债务后将不能或不会得到对方履行的，有权中止履行自己债务的权利。</a:t>
            </a:r>
            <a:endParaRPr kumimoji="1" lang="en-US" altLang="zh-CN" dirty="0"/>
          </a:p>
          <a:p>
            <a:pPr marL="0" indent="0">
              <a:buNone/>
            </a:pPr>
            <a:r>
              <a:rPr kumimoji="1" lang="en-US" altLang="zh-CN" dirty="0"/>
              <a:t>1.</a:t>
            </a:r>
            <a:r>
              <a:rPr kumimoji="1" lang="zh-CN" altLang="en-US" dirty="0"/>
              <a:t> 条件：</a:t>
            </a:r>
            <a:endParaRPr kumimoji="1" lang="en-US" altLang="zh-CN" dirty="0"/>
          </a:p>
          <a:p>
            <a:pPr marL="0" indent="0">
              <a:buNone/>
            </a:pPr>
            <a:r>
              <a:rPr kumimoji="1" lang="zh-CN" altLang="en-US" sz="2400" dirty="0"/>
              <a:t>（</a:t>
            </a:r>
            <a:r>
              <a:rPr kumimoji="1" lang="en-US" altLang="zh-CN" sz="2400" dirty="0"/>
              <a:t>1</a:t>
            </a:r>
            <a:r>
              <a:rPr kumimoji="1" lang="zh-CN" altLang="en-US" sz="2400" dirty="0"/>
              <a:t>）基于同一双务合同</a:t>
            </a:r>
            <a:endParaRPr kumimoji="1" lang="en-US" altLang="zh-CN" sz="2400" dirty="0"/>
          </a:p>
          <a:p>
            <a:pPr marL="0" indent="0">
              <a:buNone/>
            </a:pPr>
            <a:r>
              <a:rPr kumimoji="1" lang="zh-CN" altLang="en-US" sz="2400" dirty="0"/>
              <a:t>（</a:t>
            </a:r>
            <a:r>
              <a:rPr kumimoji="1" lang="en-US" altLang="zh-CN" sz="2400" dirty="0"/>
              <a:t>2</a:t>
            </a:r>
            <a:r>
              <a:rPr kumimoji="1" lang="zh-CN" altLang="en-US" sz="2400" dirty="0"/>
              <a:t>）当事人一方应先履行义务且债务已届清偿期</a:t>
            </a:r>
            <a:endParaRPr kumimoji="1" lang="en-US" altLang="zh-CN" sz="2400" dirty="0"/>
          </a:p>
          <a:p>
            <a:pPr marL="0" indent="0">
              <a:buNone/>
            </a:pPr>
            <a:r>
              <a:rPr kumimoji="1" lang="zh-CN" altLang="en-US" sz="2400" dirty="0"/>
              <a:t>（</a:t>
            </a:r>
            <a:r>
              <a:rPr kumimoji="1" lang="en-US" altLang="zh-CN" sz="2400" dirty="0"/>
              <a:t>3</a:t>
            </a:r>
            <a:r>
              <a:rPr kumimoji="1" lang="zh-CN" altLang="en-US" sz="2400" dirty="0"/>
              <a:t>）后履行的一方有丧失或可能丧失债务履行能力的情形</a:t>
            </a:r>
            <a:endParaRPr kumimoji="1" lang="en-US" altLang="zh-CN" sz="2400" dirty="0"/>
          </a:p>
          <a:p>
            <a:pPr marL="0" indent="0">
              <a:buNone/>
            </a:pPr>
            <a:r>
              <a:rPr kumimoji="1" lang="zh-CN" altLang="en-US" sz="2000" dirty="0"/>
              <a:t> ①经营状况严重恶化；</a:t>
            </a:r>
            <a:endParaRPr kumimoji="1" lang="en-US" altLang="zh-CN" sz="2000" dirty="0"/>
          </a:p>
          <a:p>
            <a:pPr marL="0" indent="0">
              <a:buNone/>
            </a:pPr>
            <a:r>
              <a:rPr kumimoji="1" lang="zh-CN" altLang="en-US" sz="2000" dirty="0"/>
              <a:t> ②转移财产、抽逃资金，以逃避债务；</a:t>
            </a:r>
            <a:endParaRPr kumimoji="1" lang="en-US" altLang="zh-CN" sz="2000" dirty="0"/>
          </a:p>
          <a:p>
            <a:pPr marL="0" indent="0">
              <a:buNone/>
            </a:pPr>
            <a:r>
              <a:rPr kumimoji="1" lang="zh-CN" altLang="en-US" sz="2000" dirty="0"/>
              <a:t> ③丧失商业信誉；</a:t>
            </a:r>
            <a:endParaRPr kumimoji="1" lang="en-US" altLang="zh-CN" sz="2000" dirty="0"/>
          </a:p>
          <a:p>
            <a:pPr marL="0" indent="0">
              <a:buNone/>
            </a:pPr>
            <a:r>
              <a:rPr kumimoji="1" lang="zh-CN" altLang="en-US" sz="2000" dirty="0"/>
              <a:t> ④有丧失或可能丧失债务履行能力的其他情形</a:t>
            </a:r>
            <a:endParaRPr kumimoji="1" lang="en-US" altLang="zh-CN" sz="2000" dirty="0"/>
          </a:p>
          <a:p>
            <a:pPr marL="0" indent="0">
              <a:buNone/>
            </a:pPr>
            <a:r>
              <a:rPr kumimoji="1" lang="zh-CN" altLang="en-US" sz="2400" dirty="0"/>
              <a:t>   </a:t>
            </a:r>
            <a:endParaRPr kumimoji="1" lang="en-US" altLang="zh-CN" sz="2400" dirty="0"/>
          </a:p>
          <a:p>
            <a:pPr marL="0" indent="0">
              <a:buNone/>
            </a:pPr>
            <a:endParaRPr kumimoji="1" lang="en-US" altLang="zh-CN" sz="2400" dirty="0"/>
          </a:p>
          <a:p>
            <a:pPr marL="0" indent="0">
              <a:buNone/>
            </a:pPr>
            <a:endParaRPr kumimoji="1" lang="en-US" altLang="zh-CN" dirty="0"/>
          </a:p>
          <a:p>
            <a:endParaRPr kumimoji="1" lang="en-US" altLang="zh-CN" dirty="0"/>
          </a:p>
          <a:p>
            <a:endParaRPr kumimoji="1" lang="zh-CN" altLang="en-US"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dirty="0"/>
          </a:p>
        </p:txBody>
      </p:sp>
      <p:pic>
        <p:nvPicPr>
          <p:cNvPr id="6" name="图片 5"/>
          <p:cNvPicPr>
            <a:picLocks noChangeAspect="1"/>
          </p:cNvPicPr>
          <p:nvPr/>
        </p:nvPicPr>
        <p:blipFill>
          <a:blip r:embed="rId1"/>
          <a:stretch>
            <a:fillRect/>
          </a:stretch>
        </p:blipFill>
        <p:spPr>
          <a:xfrm>
            <a:off x="776493" y="1138427"/>
            <a:ext cx="11209040" cy="3694175"/>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8769" y="569843"/>
            <a:ext cx="10973144" cy="5602357"/>
          </a:xfrm>
        </p:spPr>
        <p:txBody>
          <a:bodyPr/>
          <a:lstStyle/>
          <a:p>
            <a:pPr marL="0" indent="0">
              <a:buNone/>
            </a:pPr>
            <a:r>
              <a:rPr kumimoji="1" lang="en-US" altLang="zh-CN" sz="2800" dirty="0"/>
              <a:t>2.</a:t>
            </a:r>
            <a:r>
              <a:rPr kumimoji="1" lang="zh-CN" altLang="en-US" sz="2800" dirty="0"/>
              <a:t> 行使和效力（</a:t>
            </a:r>
            <a:r>
              <a:rPr kumimoji="1" lang="en-US" altLang="zh-CN" sz="2800" dirty="0"/>
              <a:t>528</a:t>
            </a:r>
            <a:r>
              <a:rPr kumimoji="1" lang="zh-CN" altLang="en-US" sz="2800" dirty="0"/>
              <a:t>）</a:t>
            </a:r>
            <a:endParaRPr kumimoji="1" lang="en-US" altLang="zh-CN" sz="2800" dirty="0"/>
          </a:p>
          <a:p>
            <a:pPr marL="0" indent="0">
              <a:buNone/>
            </a:pPr>
            <a:r>
              <a:rPr kumimoji="1" lang="zh-CN" altLang="en-US" sz="2800" dirty="0"/>
              <a:t>（</a:t>
            </a:r>
            <a:r>
              <a:rPr kumimoji="1" lang="en-US" altLang="zh-CN" sz="2800" dirty="0"/>
              <a:t>1</a:t>
            </a:r>
            <a:r>
              <a:rPr kumimoji="1" lang="zh-CN" altLang="en-US" sz="2800" dirty="0"/>
              <a:t>）行使方式：中止履行自己的债务</a:t>
            </a:r>
            <a:endParaRPr kumimoji="1" lang="en-US" altLang="zh-CN" sz="2800" dirty="0"/>
          </a:p>
          <a:p>
            <a:pPr marL="0" indent="0">
              <a:buNone/>
            </a:pPr>
            <a:endParaRPr kumimoji="1" lang="en-US" altLang="zh-CN" sz="2800" dirty="0"/>
          </a:p>
          <a:p>
            <a:pPr marL="0" indent="0">
              <a:buNone/>
            </a:pPr>
            <a:r>
              <a:rPr kumimoji="1" lang="zh-CN" altLang="en-US" sz="2800" dirty="0"/>
              <a:t>（</a:t>
            </a:r>
            <a:r>
              <a:rPr kumimoji="1" lang="en-US" altLang="zh-CN" sz="2800" dirty="0"/>
              <a:t>2</a:t>
            </a:r>
            <a:r>
              <a:rPr kumimoji="1" lang="zh-CN" altLang="en-US" sz="2800" dirty="0"/>
              <a:t>）行使不安抗辩权人的义务：</a:t>
            </a:r>
            <a:endParaRPr kumimoji="1" lang="en-US" altLang="zh-CN" sz="2800" dirty="0"/>
          </a:p>
          <a:p>
            <a:pPr marL="0" indent="0">
              <a:buNone/>
            </a:pPr>
            <a:r>
              <a:rPr kumimoji="1" lang="zh-CN" altLang="en-US" sz="2400" dirty="0"/>
              <a:t>  ①举证义务（没有确切证据中止履行的，应当承担违约责任）</a:t>
            </a:r>
            <a:endParaRPr kumimoji="1" lang="en-US" altLang="zh-CN" sz="2400" dirty="0"/>
          </a:p>
          <a:p>
            <a:pPr marL="0" indent="0">
              <a:buNone/>
            </a:pPr>
            <a:r>
              <a:rPr kumimoji="1" lang="zh-CN" altLang="en-US" sz="2400" dirty="0"/>
              <a:t>  ②通知义务</a:t>
            </a:r>
            <a:endParaRPr kumimoji="1" lang="en-US" altLang="zh-CN" sz="2400" dirty="0"/>
          </a:p>
          <a:p>
            <a:pPr marL="0" indent="0">
              <a:buNone/>
            </a:pPr>
            <a:endParaRPr kumimoji="1" lang="en-US" altLang="zh-CN" sz="2400" dirty="0"/>
          </a:p>
          <a:p>
            <a:pPr marL="0" indent="0">
              <a:buNone/>
            </a:pPr>
            <a:r>
              <a:rPr kumimoji="1" lang="zh-CN" altLang="en-US" sz="2400" dirty="0"/>
              <a:t>效力：</a:t>
            </a:r>
            <a:endParaRPr kumimoji="1" lang="en-US" altLang="zh-CN" sz="2400" dirty="0"/>
          </a:p>
          <a:p>
            <a:pPr marL="0" indent="0">
              <a:buNone/>
            </a:pPr>
            <a:r>
              <a:rPr kumimoji="1" lang="zh-CN" altLang="en-US" sz="2000" dirty="0"/>
              <a:t>先履行一方中止合同的履行，促使对方恢复履行能力或者提供担保。</a:t>
            </a:r>
            <a:endParaRPr kumimoji="1" lang="en-US" altLang="zh-CN" sz="2000" dirty="0"/>
          </a:p>
          <a:p>
            <a:pPr marL="0" indent="0">
              <a:buNone/>
            </a:pPr>
            <a:r>
              <a:rPr kumimoji="1" lang="zh-CN" altLang="en-US" sz="2000" dirty="0"/>
              <a:t>不具有直接消灭对方请求权的权力。</a:t>
            </a:r>
            <a:endParaRPr kumimoji="1" lang="en-US" altLang="zh-CN" sz="2000" dirty="0"/>
          </a:p>
          <a:p>
            <a:pPr marL="0" indent="0">
              <a:buNone/>
            </a:pPr>
            <a:endParaRPr kumimoji="1" lang="en-US" altLang="zh-CN" sz="2800" dirty="0"/>
          </a:p>
          <a:p>
            <a:pPr marL="0" indent="0">
              <a:buNone/>
            </a:pPr>
            <a:endParaRPr kumimoji="1" lang="en-US" altLang="zh-CN" sz="2800" dirty="0"/>
          </a:p>
          <a:p>
            <a:pPr marL="0" indent="0">
              <a:buNone/>
            </a:pPr>
            <a:endParaRPr kumimoji="1"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9113" y="424070"/>
            <a:ext cx="11304103" cy="6294782"/>
          </a:xfrm>
        </p:spPr>
        <p:txBody>
          <a:bodyPr/>
          <a:lstStyle/>
          <a:p>
            <a:pPr marL="0" indent="0">
              <a:buNone/>
            </a:pPr>
            <a:r>
              <a:rPr kumimoji="1" lang="en-US" altLang="zh-CN" dirty="0"/>
              <a:t>1.《</a:t>
            </a:r>
            <a:r>
              <a:rPr kumimoji="1" lang="zh-CN" altLang="en-US" dirty="0"/>
              <a:t>购房协议书</a:t>
            </a:r>
            <a:r>
              <a:rPr kumimoji="1" lang="en-US" altLang="zh-CN" dirty="0"/>
              <a:t>》</a:t>
            </a:r>
            <a:r>
              <a:rPr kumimoji="1" lang="zh-CN" altLang="en-US" dirty="0"/>
              <a:t>是预约还是本约？（预约合同的认定）</a:t>
            </a:r>
            <a:endParaRPr kumimoji="1" lang="en-US" altLang="zh-CN" dirty="0"/>
          </a:p>
          <a:p>
            <a:pPr marL="0" indent="0">
              <a:buNone/>
            </a:pPr>
            <a:r>
              <a:rPr kumimoji="1" lang="zh-CN" altLang="en-US" dirty="0"/>
              <a:t>第</a:t>
            </a:r>
            <a:r>
              <a:rPr kumimoji="1" lang="en-US" altLang="zh-CN" dirty="0"/>
              <a:t>495</a:t>
            </a:r>
            <a:r>
              <a:rPr kumimoji="1" lang="zh-CN" altLang="en-US" dirty="0"/>
              <a:t>条 </a:t>
            </a:r>
            <a:r>
              <a:rPr kumimoji="1" lang="zh-CN" altLang="en-US" sz="2400" dirty="0"/>
              <a:t>当事人约定在将来一定期限内订立合同的认购书、订购书、预订书等，构成预约合同。</a:t>
            </a:r>
            <a:endParaRPr kumimoji="1" lang="zh-CN" altLang="en-US" sz="2400" dirty="0"/>
          </a:p>
          <a:p>
            <a:pPr marL="0" indent="0">
              <a:buNone/>
            </a:pPr>
            <a:r>
              <a:rPr kumimoji="1" lang="zh-CN" altLang="en-US" sz="2400" dirty="0"/>
              <a:t>当事人一方不履行预约合同约定的订立合同义务的，对方可以请求其承担预约合同的违约责任。</a:t>
            </a:r>
            <a:endParaRPr kumimoji="1" lang="en-US" altLang="zh-CN" sz="2400" dirty="0"/>
          </a:p>
          <a:p>
            <a:pPr marL="0" indent="0">
              <a:buNone/>
            </a:pPr>
            <a:r>
              <a:rPr kumimoji="1" lang="en-US" altLang="zh-CN" sz="2400" dirty="0"/>
              <a:t>《</a:t>
            </a:r>
            <a:r>
              <a:rPr kumimoji="1" lang="zh-CN" altLang="en-US" sz="2400" dirty="0"/>
              <a:t>合同编通则司法解释</a:t>
            </a:r>
            <a:r>
              <a:rPr kumimoji="1" lang="en-US" altLang="zh-CN" sz="2400" dirty="0"/>
              <a:t>》</a:t>
            </a:r>
            <a:r>
              <a:rPr kumimoji="1" lang="zh-CN" altLang="en-US" sz="2400" dirty="0"/>
              <a:t>（征求意见稿）</a:t>
            </a:r>
            <a:endParaRPr kumimoji="1" lang="en-US" altLang="zh-CN" sz="2400" dirty="0"/>
          </a:p>
          <a:p>
            <a:pPr marL="0" indent="0">
              <a:buNone/>
            </a:pPr>
            <a:r>
              <a:rPr kumimoji="1" lang="zh-CN" altLang="en-US" sz="2000" dirty="0"/>
              <a:t>第七条</a:t>
            </a:r>
            <a:r>
              <a:rPr kumimoji="1" lang="en-US" altLang="zh-CN" sz="2000" dirty="0"/>
              <a:t>【</a:t>
            </a:r>
            <a:r>
              <a:rPr kumimoji="1" lang="zh-CN" altLang="en-US" sz="2000" dirty="0"/>
              <a:t>预约合同的认定</a:t>
            </a:r>
            <a:r>
              <a:rPr kumimoji="1" lang="en-US" altLang="zh-CN" sz="2000" dirty="0"/>
              <a:t>】</a:t>
            </a:r>
            <a:r>
              <a:rPr kumimoji="1" lang="zh-CN" altLang="en-US" sz="2000" dirty="0"/>
              <a:t>当事人以认购书、订购书、预订书等形式约定将来一定期限内订立合同，或者为担保将来一定期限内订立合同交付了定金，能够确定将来所要订立合同的主体、标的等内容，表明当事人受意思表示约束的，人民法院应当认定预约合同成立。</a:t>
            </a:r>
            <a:endParaRPr kumimoji="1" lang="zh-CN" altLang="en-US" sz="2000" dirty="0"/>
          </a:p>
          <a:p>
            <a:pPr marL="0" indent="0">
              <a:buNone/>
            </a:pPr>
            <a:r>
              <a:rPr kumimoji="1" lang="zh-CN" altLang="en-US" sz="2000" dirty="0"/>
              <a:t>当事人主张双方之间订立的意向书、备忘录等构成预约合同的，人民法院不予支持，但是符合前款规定情形的除外。</a:t>
            </a:r>
            <a:endParaRPr kumimoji="1" lang="zh-CN" altLang="en-US" sz="2000" dirty="0"/>
          </a:p>
          <a:p>
            <a:pPr marL="0" indent="0">
              <a:buNone/>
            </a:pPr>
            <a:r>
              <a:rPr kumimoji="1" lang="zh-CN" altLang="en-US" sz="2000" dirty="0"/>
              <a:t>当事人订立的认购书、订购书、预订书、意向书、备忘录等已就合同标的、数量、价款或者报酬等主要内容达成合意，符合本解释第三条第一款规定的合同成立条件，如当事人未明确约定将来一定期限内另行订立合同，或者虽有约定但当事人一方已实施履行行为且对方接受的，人民法院应当认定本约合同成立。</a:t>
            </a:r>
            <a:endParaRPr kumimoji="1" lang="zh-CN" altLang="en-US" sz="2000" dirty="0"/>
          </a:p>
          <a:p>
            <a:pPr marL="0" indent="0">
              <a:buNone/>
            </a:pPr>
            <a:endParaRPr kumimoji="1" lang="zh-CN" altLang="en-US" sz="2000" dirty="0"/>
          </a:p>
          <a:p>
            <a:pPr marL="0" indent="0">
              <a:buNone/>
            </a:pPr>
            <a:endParaRPr kumimoji="1" lang="en-US" altLang="zh-CN" sz="2400"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8139" y="1046922"/>
            <a:ext cx="10435557" cy="5125278"/>
          </a:xfrm>
        </p:spPr>
        <p:txBody>
          <a:bodyPr/>
          <a:lstStyle/>
          <a:p>
            <a:endParaRPr kumimoji="1" lang="zh-CN" altLang="en-US" dirty="0"/>
          </a:p>
        </p:txBody>
      </p:sp>
      <p:pic>
        <p:nvPicPr>
          <p:cNvPr id="5" name="图片 4"/>
          <p:cNvPicPr>
            <a:picLocks noChangeAspect="1"/>
          </p:cNvPicPr>
          <p:nvPr/>
        </p:nvPicPr>
        <p:blipFill>
          <a:blip r:embed="rId1"/>
          <a:stretch>
            <a:fillRect/>
          </a:stretch>
        </p:blipFill>
        <p:spPr>
          <a:xfrm>
            <a:off x="285627" y="1381327"/>
            <a:ext cx="11615206" cy="3991639"/>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45719"/>
            <a:ext cx="9912096" cy="45719"/>
          </a:xfrm>
        </p:spPr>
        <p:txBody>
          <a:bodyPr>
            <a:normAutofit fontScale="90000"/>
          </a:bodyPr>
          <a:lstStyle/>
          <a:p>
            <a:endParaRPr kumimoji="1" lang="zh-CN" altLang="en-US" dirty="0"/>
          </a:p>
        </p:txBody>
      </p:sp>
      <p:sp>
        <p:nvSpPr>
          <p:cNvPr id="3" name="内容占位符 2"/>
          <p:cNvSpPr>
            <a:spLocks noGrp="1"/>
          </p:cNvSpPr>
          <p:nvPr>
            <p:ph idx="1"/>
          </p:nvPr>
        </p:nvSpPr>
        <p:spPr>
          <a:xfrm>
            <a:off x="198783" y="290221"/>
            <a:ext cx="11847443" cy="6522060"/>
          </a:xfrm>
        </p:spPr>
        <p:txBody>
          <a:bodyPr/>
          <a:lstStyle/>
          <a:p>
            <a:r>
              <a:rPr kumimoji="1" lang="zh-CN" altLang="en-US" dirty="0"/>
              <a:t>第五百二十七条　应当先履行债务的当事人，有确切证据证明对方有下列情形之一的，可以中止履行：</a:t>
            </a:r>
            <a:endParaRPr kumimoji="1" lang="zh-CN" altLang="en-US" dirty="0"/>
          </a:p>
          <a:p>
            <a:r>
              <a:rPr kumimoji="1" lang="zh-CN" altLang="en-US" dirty="0"/>
              <a:t>（一）经营状况严重恶化；</a:t>
            </a:r>
            <a:endParaRPr kumimoji="1" lang="zh-CN" altLang="en-US" dirty="0"/>
          </a:p>
          <a:p>
            <a:r>
              <a:rPr kumimoji="1" lang="zh-CN" altLang="en-US" dirty="0"/>
              <a:t>（二）转移财产、抽逃资金，以逃避债务；</a:t>
            </a:r>
            <a:endParaRPr kumimoji="1" lang="zh-CN" altLang="en-US" dirty="0"/>
          </a:p>
          <a:p>
            <a:r>
              <a:rPr kumimoji="1" lang="zh-CN" altLang="en-US" dirty="0"/>
              <a:t>（三）丧失商业信誉；</a:t>
            </a:r>
            <a:endParaRPr kumimoji="1" lang="zh-CN" altLang="en-US" dirty="0"/>
          </a:p>
          <a:p>
            <a:r>
              <a:rPr kumimoji="1" lang="zh-CN" altLang="en-US" dirty="0"/>
              <a:t>（四）有丧失或者可能丧失履行债务能力的其他情形。</a:t>
            </a:r>
            <a:endParaRPr kumimoji="1" lang="zh-CN" altLang="en-US" dirty="0"/>
          </a:p>
          <a:p>
            <a:r>
              <a:rPr kumimoji="1" lang="zh-CN" altLang="en-US" dirty="0"/>
              <a:t>当事人没有确切证据中止履行的，应当承担违约责任。</a:t>
            </a:r>
            <a:endParaRPr kumimoji="1" lang="zh-CN" altLang="en-US" dirty="0"/>
          </a:p>
          <a:p>
            <a:r>
              <a:rPr kumimoji="1" lang="zh-CN" altLang="en-US" dirty="0"/>
              <a:t>第五百二十八条　当事人依据前条规定中止履行的，应当及时通知对方。对方提供适当担保的，应当恢复履行。中止履行后，对方在合理期限内未恢复履行能力且未提供适当担保的，视为以自己的行为表明不履行主要债务，中止履行的一方可以解除合同并可以请求对方承担违约责任。</a:t>
            </a:r>
            <a:endParaRPr kumimoji="1" lang="zh-CN" altLang="en-US"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14932" b="32265"/>
          <a:stretch>
            <a:fillRect/>
          </a:stretch>
        </p:blipFill>
        <p:spPr>
          <a:xfrm>
            <a:off x="4038939" y="204280"/>
            <a:ext cx="8411303" cy="6653719"/>
          </a:xfrm>
          <a:prstGeom prst="rect">
            <a:avLst/>
          </a:prstGeom>
        </p:spPr>
      </p:pic>
      <p:sp>
        <p:nvSpPr>
          <p:cNvPr id="2" name="标题 1"/>
          <p:cNvSpPr>
            <a:spLocks noGrp="1"/>
          </p:cNvSpPr>
          <p:nvPr>
            <p:ph type="title"/>
          </p:nvPr>
        </p:nvSpPr>
        <p:spPr>
          <a:xfrm>
            <a:off x="371094" y="1161288"/>
            <a:ext cx="3438144" cy="1124712"/>
          </a:xfrm>
        </p:spPr>
        <p:txBody>
          <a:bodyPr anchor="b">
            <a:normAutofit/>
          </a:bodyPr>
          <a:lstStyle/>
          <a:p>
            <a:r>
              <a:rPr kumimoji="1" lang="zh-CN" altLang="en-US" sz="2800" dirty="0"/>
              <a:t>第七章 违约责任</a:t>
            </a:r>
            <a:endParaRPr kumimoji="1" lang="zh-CN" altLang="en-US" sz="2800" dirty="0"/>
          </a:p>
        </p:txBody>
      </p:sp>
      <p:sp>
        <p:nvSpPr>
          <p:cNvPr id="3" name="内容占位符 2"/>
          <p:cNvSpPr>
            <a:spLocks noGrp="1"/>
          </p:cNvSpPr>
          <p:nvPr>
            <p:ph idx="1"/>
          </p:nvPr>
        </p:nvSpPr>
        <p:spPr>
          <a:xfrm>
            <a:off x="371093" y="2718054"/>
            <a:ext cx="4356549" cy="3512316"/>
          </a:xfrm>
        </p:spPr>
        <p:txBody>
          <a:bodyPr anchor="t">
            <a:normAutofit/>
          </a:bodyPr>
          <a:lstStyle/>
          <a:p>
            <a:r>
              <a:rPr kumimoji="1" lang="zh-CN" altLang="en-US" sz="2000" dirty="0"/>
              <a:t>一、违约责任</a:t>
            </a:r>
            <a:endParaRPr kumimoji="1" lang="en-US" altLang="zh-CN" sz="2000" dirty="0"/>
          </a:p>
          <a:p>
            <a:r>
              <a:rPr kumimoji="1" lang="zh-CN" altLang="en-US" sz="2000" dirty="0"/>
              <a:t>二、违约责任的归责原则</a:t>
            </a:r>
            <a:endParaRPr kumimoji="1" lang="en-US" altLang="zh-CN" sz="2000" dirty="0"/>
          </a:p>
          <a:p>
            <a:r>
              <a:rPr kumimoji="1" lang="zh-CN" altLang="en-US" sz="2000" dirty="0"/>
              <a:t>三、违约责任的立法模式</a:t>
            </a:r>
            <a:endParaRPr kumimoji="1" lang="en-US" altLang="zh-CN" sz="2000" dirty="0"/>
          </a:p>
          <a:p>
            <a:r>
              <a:rPr kumimoji="1" lang="zh-CN" altLang="en-US" sz="2000" dirty="0"/>
              <a:t>四、违约行为形态</a:t>
            </a:r>
            <a:endParaRPr kumimoji="1" lang="en-US" altLang="zh-CN" sz="2000" dirty="0"/>
          </a:p>
          <a:p>
            <a:r>
              <a:rPr kumimoji="1" lang="zh-CN" altLang="en-US" sz="2000" dirty="0"/>
              <a:t>五、违约责任形式</a:t>
            </a:r>
            <a:endParaRPr kumimoji="1" lang="en-US" altLang="zh-CN" sz="2000" dirty="0"/>
          </a:p>
          <a:p>
            <a:r>
              <a:rPr kumimoji="1" lang="zh-CN" altLang="en-US" sz="2000" dirty="0"/>
              <a:t>六、违约责任免责事由</a:t>
            </a:r>
            <a:endParaRPr kumimoji="1" lang="en-US" altLang="zh-CN" sz="20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2800" dirty="0"/>
              <a:t>一、违约责任</a:t>
            </a:r>
            <a:endParaRPr kumimoji="1" lang="zh-CN" altLang="en-US" sz="2800" dirty="0"/>
          </a:p>
        </p:txBody>
      </p:sp>
      <p:sp>
        <p:nvSpPr>
          <p:cNvPr id="3" name="内容占位符 2"/>
          <p:cNvSpPr>
            <a:spLocks noGrp="1"/>
          </p:cNvSpPr>
          <p:nvPr>
            <p:ph idx="1"/>
          </p:nvPr>
        </p:nvSpPr>
        <p:spPr/>
        <p:txBody>
          <a:bodyPr/>
          <a:lstStyle/>
          <a:p>
            <a:pPr marL="0" indent="0">
              <a:buNone/>
            </a:pPr>
            <a:r>
              <a:rPr kumimoji="1" lang="zh-CN" altLang="en-US" dirty="0"/>
              <a:t>（一）什么是违约责任</a:t>
            </a:r>
            <a:endParaRPr kumimoji="1" lang="en-US" altLang="zh-CN" dirty="0"/>
          </a:p>
          <a:p>
            <a:pPr marL="0" indent="0">
              <a:buNone/>
            </a:pPr>
            <a:r>
              <a:rPr kumimoji="1" lang="zh-CN" altLang="en-US" dirty="0"/>
              <a:t>违约责任是指当事人一方不履行合同义务或者履行合同义务不符合约定而应当承担的民事责任。（</a:t>
            </a:r>
            <a:r>
              <a:rPr kumimoji="1" lang="en-US" altLang="zh-CN" dirty="0"/>
              <a:t>577</a:t>
            </a:r>
            <a:r>
              <a:rPr kumimoji="1" lang="zh-CN" altLang="en-US" dirty="0"/>
              <a:t>）</a:t>
            </a:r>
            <a:endParaRPr kumimoji="1" lang="zh-CN" altLang="en-US"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5130" y="622852"/>
            <a:ext cx="10488566" cy="5549348"/>
          </a:xfrm>
        </p:spPr>
        <p:txBody>
          <a:bodyPr/>
          <a:lstStyle/>
          <a:p>
            <a:r>
              <a:rPr kumimoji="1" lang="zh-CN" altLang="en-US" dirty="0"/>
              <a:t>（二）违约责任、合同责任、债务不履行责任、履行障碍</a:t>
            </a:r>
            <a:endParaRPr kumimoji="1" lang="en-US" altLang="zh-CN" dirty="0"/>
          </a:p>
          <a:p>
            <a:pPr marL="0" indent="0">
              <a:buNone/>
            </a:pPr>
            <a:endParaRPr kumimoji="1" lang="en-US" altLang="zh-CN" dirty="0"/>
          </a:p>
          <a:p>
            <a:pPr marL="0" indent="0">
              <a:buNone/>
            </a:pPr>
            <a:endParaRPr kumimoji="1" lang="en-US" altLang="zh-CN" dirty="0"/>
          </a:p>
        </p:txBody>
      </p:sp>
      <p:pic>
        <p:nvPicPr>
          <p:cNvPr id="4" name="图片 3"/>
          <p:cNvPicPr>
            <a:picLocks noChangeAspect="1"/>
          </p:cNvPicPr>
          <p:nvPr/>
        </p:nvPicPr>
        <p:blipFill>
          <a:blip r:embed="rId1"/>
          <a:stretch>
            <a:fillRect/>
          </a:stretch>
        </p:blipFill>
        <p:spPr>
          <a:xfrm>
            <a:off x="1641070" y="1288503"/>
            <a:ext cx="8909860" cy="5395074"/>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8757" y="797668"/>
            <a:ext cx="10524939" cy="5374532"/>
          </a:xfrm>
        </p:spPr>
        <p:txBody>
          <a:bodyPr/>
          <a:lstStyle/>
          <a:p>
            <a:pPr marL="0" indent="0">
              <a:buNone/>
            </a:pPr>
            <a:r>
              <a:rPr kumimoji="1" lang="zh-CN" altLang="en-US" dirty="0"/>
              <a:t>（三）违约责任的性质</a:t>
            </a:r>
            <a:endParaRPr kumimoji="1" lang="en-US" altLang="zh-CN" dirty="0"/>
          </a:p>
          <a:p>
            <a:pPr marL="0" indent="0">
              <a:buNone/>
            </a:pPr>
            <a:r>
              <a:rPr kumimoji="1" lang="en-US" altLang="zh-CN" dirty="0"/>
              <a:t>1.</a:t>
            </a:r>
            <a:r>
              <a:rPr kumimoji="1" lang="zh-CN" altLang="en-US" dirty="0"/>
              <a:t>违反合同义务产生的责任</a:t>
            </a:r>
            <a:endParaRPr kumimoji="1" lang="en-US" altLang="zh-CN" dirty="0"/>
          </a:p>
          <a:p>
            <a:pPr marL="0" indent="0">
              <a:buNone/>
            </a:pPr>
            <a:r>
              <a:rPr kumimoji="1" lang="en-US" altLang="zh-CN" dirty="0"/>
              <a:t>2.</a:t>
            </a:r>
            <a:r>
              <a:rPr kumimoji="1" lang="zh-CN" altLang="en-US" dirty="0"/>
              <a:t>以填补损害为原则</a:t>
            </a:r>
            <a:endParaRPr kumimoji="1" lang="en-US" altLang="zh-CN" dirty="0"/>
          </a:p>
          <a:p>
            <a:pPr marL="0" indent="0">
              <a:buNone/>
            </a:pPr>
            <a:r>
              <a:rPr kumimoji="1" lang="zh-CN" altLang="en-US" dirty="0"/>
              <a:t>例外：</a:t>
            </a:r>
            <a:endParaRPr kumimoji="1" lang="en-US" altLang="zh-CN" dirty="0"/>
          </a:p>
          <a:p>
            <a:pPr marL="0" indent="0">
              <a:buNone/>
            </a:pPr>
            <a:r>
              <a:rPr kumimoji="1" lang="zh-CN" altLang="en-US" dirty="0"/>
              <a:t>（</a:t>
            </a:r>
            <a:r>
              <a:rPr kumimoji="1" lang="en-US" altLang="zh-CN" dirty="0"/>
              <a:t>1</a:t>
            </a:r>
            <a:r>
              <a:rPr kumimoji="1" lang="zh-CN" altLang="en-US" dirty="0"/>
              <a:t>）法律例外规定一些情形适用惩性赔偿</a:t>
            </a:r>
            <a:endParaRPr kumimoji="1" lang="en-US" altLang="zh-CN" dirty="0"/>
          </a:p>
          <a:p>
            <a:pPr marL="0" indent="0">
              <a:buNone/>
            </a:pPr>
            <a:r>
              <a:rPr kumimoji="1" lang="zh-CN" altLang="en-US" dirty="0"/>
              <a:t>（</a:t>
            </a:r>
            <a:r>
              <a:rPr kumimoji="1" lang="en-US" altLang="zh-CN" dirty="0"/>
              <a:t>2</a:t>
            </a:r>
            <a:r>
              <a:rPr kumimoji="1" lang="zh-CN" altLang="en-US" dirty="0"/>
              <a:t>）约定的违约金可以超出实际损失（但不能超过</a:t>
            </a:r>
            <a:r>
              <a:rPr kumimoji="1" lang="en-US" altLang="zh-CN" dirty="0"/>
              <a:t>30%</a:t>
            </a:r>
            <a:r>
              <a:rPr kumimoji="1" lang="zh-CN" altLang="en-US" dirty="0"/>
              <a:t>）</a:t>
            </a:r>
            <a:endParaRPr kumimoji="1" lang="en-US" altLang="zh-CN" dirty="0"/>
          </a:p>
          <a:p>
            <a:pPr marL="0" indent="0">
              <a:buNone/>
            </a:pPr>
            <a:r>
              <a:rPr kumimoji="1" lang="zh-CN" altLang="en-US" dirty="0"/>
              <a:t>（</a:t>
            </a:r>
            <a:r>
              <a:rPr kumimoji="1" lang="en-US" altLang="zh-CN" dirty="0"/>
              <a:t>3</a:t>
            </a:r>
            <a:r>
              <a:rPr kumimoji="1" lang="zh-CN" altLang="en-US" dirty="0"/>
              <a:t>）在违约中是否允许精神损害赔偿，存在争议（</a:t>
            </a:r>
            <a:r>
              <a:rPr kumimoji="1" lang="en-US" altLang="zh-CN" dirty="0"/>
              <a:t>186</a:t>
            </a:r>
            <a:r>
              <a:rPr kumimoji="1" lang="zh-CN" altLang="en-US" dirty="0"/>
              <a:t>，</a:t>
            </a:r>
            <a:r>
              <a:rPr kumimoji="1" lang="en-US" altLang="zh-CN" dirty="0"/>
              <a:t>996</a:t>
            </a:r>
            <a:r>
              <a:rPr kumimoji="1" lang="zh-CN" altLang="en-US" dirty="0"/>
              <a:t>）</a:t>
            </a:r>
            <a:endParaRPr kumimoji="1" lang="zh-CN" altLang="en-US" dirty="0"/>
          </a:p>
          <a:p>
            <a:pPr marL="0" indent="0">
              <a:buNone/>
            </a:pPr>
            <a:endParaRPr kumimoji="1" lang="en-US" altLang="zh-CN"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6582" y="900545"/>
            <a:ext cx="10577114" cy="5271655"/>
          </a:xfrm>
        </p:spPr>
        <p:txBody>
          <a:bodyPr/>
          <a:lstStyle/>
          <a:p>
            <a:r>
              <a:rPr kumimoji="1" lang="zh-CN" altLang="en-US" sz="2400" dirty="0"/>
              <a:t>第</a:t>
            </a:r>
            <a:r>
              <a:rPr kumimoji="1" lang="en-US" altLang="zh-CN" sz="2400" dirty="0"/>
              <a:t>584</a:t>
            </a:r>
            <a:r>
              <a:rPr kumimoji="1" lang="zh-CN" altLang="en-US" sz="2400" dirty="0"/>
              <a:t>条　当事人一方不履行合同义务或者履行合同义务不符合约定，造成对方损失的，损失赔偿额应当相当于因违约所造成的损失，包括合同履行后可以获得的利益；但是，不得超过违约一方订立合同时预见到或者应当预见到的因违约可能造成的损失。</a:t>
            </a:r>
            <a:endParaRPr kumimoji="1" lang="en-US" altLang="zh-CN" sz="2400" dirty="0"/>
          </a:p>
          <a:p>
            <a:r>
              <a:rPr kumimoji="1" lang="zh-CN" altLang="en-US" sz="2400" dirty="0"/>
              <a:t>第</a:t>
            </a:r>
            <a:r>
              <a:rPr kumimoji="1" lang="en-US" altLang="zh-CN" sz="2400" dirty="0"/>
              <a:t>585</a:t>
            </a:r>
            <a:r>
              <a:rPr kumimoji="1" lang="zh-CN" altLang="en-US" sz="2400" dirty="0"/>
              <a:t>条　当事人可以约定一方违约时应当根据违约情况向对方支付一定数额的违约金，也可以约定因违约产生的损失赔偿额的计算方法。</a:t>
            </a:r>
            <a:endParaRPr kumimoji="1" lang="zh-CN" altLang="en-US" sz="2400" dirty="0"/>
          </a:p>
          <a:p>
            <a:r>
              <a:rPr kumimoji="1" lang="zh-CN" altLang="en-US" sz="2400" dirty="0"/>
              <a:t>　　约定的违约金低于造成的损失的，人民法院或者仲裁机构可以根据当事人的请求予以增加；约定的违约金过分高于造成的损失的，人民法院或者仲裁机构可以根据当事人的请求予以适当减少。</a:t>
            </a:r>
            <a:endParaRPr kumimoji="1" lang="zh-CN" altLang="en-US" sz="2400" dirty="0"/>
          </a:p>
          <a:p>
            <a:r>
              <a:rPr kumimoji="1" lang="zh-CN" altLang="en-US" sz="2400" dirty="0"/>
              <a:t>　　当事人就迟延履行约定违约金的，违约方支付违约金后，还应当履行债务。</a:t>
            </a:r>
            <a:endParaRPr kumimoji="1" lang="zh-CN" altLang="en-US" sz="2400"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2121" y="463826"/>
            <a:ext cx="11198087" cy="6122503"/>
          </a:xfrm>
        </p:spPr>
        <p:txBody>
          <a:bodyPr/>
          <a:lstStyle/>
          <a:p>
            <a:pPr marL="0" indent="0">
              <a:buNone/>
            </a:pPr>
            <a:r>
              <a:rPr kumimoji="1" lang="zh-CN" altLang="en-US" dirty="0"/>
              <a:t>惩罚性赔偿</a:t>
            </a:r>
            <a:endParaRPr kumimoji="1" lang="en-US" altLang="zh-CN" dirty="0"/>
          </a:p>
          <a:p>
            <a:pPr marL="0" indent="0">
              <a:buNone/>
            </a:pPr>
            <a:r>
              <a:rPr kumimoji="1" lang="en-US" altLang="zh-CN" sz="2000" dirty="0"/>
              <a:t>《</a:t>
            </a:r>
            <a:r>
              <a:rPr kumimoji="1" lang="zh-CN" altLang="en-US" sz="2000" dirty="0"/>
              <a:t>消保法</a:t>
            </a:r>
            <a:r>
              <a:rPr kumimoji="1" lang="en-US" altLang="zh-CN" sz="2000" dirty="0"/>
              <a:t>》55</a:t>
            </a:r>
            <a:r>
              <a:rPr kumimoji="1" lang="zh-CN" altLang="en-US" sz="2000" dirty="0"/>
              <a:t>条：</a:t>
            </a:r>
            <a:r>
              <a:rPr kumimoji="1" lang="zh-CN" altLang="en-US" sz="1800" dirty="0"/>
              <a:t>经营者提供商品或者服务有欺诈行为的，应当按照消费者的要求增加赔偿其受到的损失，增加赔偿的金额为消费者购买商品的价款或者接受服务的费用的三倍；增加赔偿的金额不足五百元的，为五百元。法律另有规定的，依照其规定。</a:t>
            </a:r>
            <a:endParaRPr kumimoji="1" lang="zh-CN" altLang="en-US" sz="1800" dirty="0"/>
          </a:p>
          <a:p>
            <a:pPr marL="0" indent="0">
              <a:buNone/>
            </a:pPr>
            <a:r>
              <a:rPr kumimoji="1" lang="zh-CN" altLang="en-US" sz="1800" dirty="0"/>
              <a:t>经营者明知商品或者服务存在缺陷，仍然向消费者提供，造成消费者或者其他受害人死亡或者健康严重损害的，受害人有权要求经营者依照本法第四十九条、第五十一条等法律规定赔偿损失，并有权要求所受损失二倍以下的惩罚性赔偿。</a:t>
            </a:r>
            <a:endParaRPr kumimoji="1" lang="en-US" altLang="zh-CN" sz="1800" dirty="0"/>
          </a:p>
          <a:p>
            <a:pPr marL="0" indent="0">
              <a:buNone/>
            </a:pPr>
            <a:endParaRPr kumimoji="1" lang="en-US" altLang="zh-CN" sz="1800" dirty="0"/>
          </a:p>
          <a:p>
            <a:pPr marL="0" indent="0">
              <a:buNone/>
            </a:pPr>
            <a:endParaRPr kumimoji="1" lang="en-US" altLang="zh-CN" sz="18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568" y="834887"/>
            <a:ext cx="10168128" cy="5337313"/>
          </a:xfrm>
        </p:spPr>
        <p:txBody>
          <a:bodyPr/>
          <a:lstStyle/>
          <a:p>
            <a:pPr marL="0" indent="0">
              <a:buNone/>
            </a:pPr>
            <a:r>
              <a:rPr lang="en-US" altLang="zh-CN" sz="2400" dirty="0"/>
              <a:t>《</a:t>
            </a:r>
            <a:r>
              <a:rPr lang="zh-CN" altLang="en-US" sz="2400" dirty="0"/>
              <a:t>民法典</a:t>
            </a:r>
            <a:r>
              <a:rPr lang="en-US" altLang="zh-CN" sz="2400" dirty="0"/>
              <a:t>》186</a:t>
            </a:r>
            <a:r>
              <a:rPr lang="zh-CN" altLang="en-US" sz="2400" dirty="0"/>
              <a:t> 因当事人一方的违约行为，损害对方人身权益、财产权益的，受损害方有权选择请求其承担违约责任或者侵权责任。</a:t>
            </a:r>
            <a:endParaRPr lang="en-US" altLang="zh-CN" sz="2400" dirty="0"/>
          </a:p>
          <a:p>
            <a:pPr marL="0" indent="0">
              <a:buNone/>
            </a:pPr>
            <a:endParaRPr lang="en-US" altLang="zh-CN" sz="2400" dirty="0"/>
          </a:p>
          <a:p>
            <a:pPr marL="0" indent="0">
              <a:buNone/>
            </a:pPr>
            <a:r>
              <a:rPr kumimoji="1" lang="en-US" altLang="zh-CN" sz="2400" dirty="0"/>
              <a:t>《</a:t>
            </a:r>
            <a:r>
              <a:rPr kumimoji="1" lang="zh-CN" altLang="en-US" sz="2400" dirty="0"/>
              <a:t>民法典</a:t>
            </a:r>
            <a:r>
              <a:rPr kumimoji="1" lang="en-US" altLang="zh-CN" sz="2400" dirty="0"/>
              <a:t>》996</a:t>
            </a:r>
            <a:r>
              <a:rPr kumimoji="1" lang="zh-CN" altLang="en-US" sz="2400" dirty="0"/>
              <a:t> 因当事人一方的违约行为，损害对方人格权并造成严重精神损害，受损害方选择请求其承担违约责任的，不影响受损害方请求精神损害赔偿。</a:t>
            </a:r>
            <a:endParaRPr kumimoji="1" lang="en-US" altLang="zh-CN" sz="2400" dirty="0"/>
          </a:p>
          <a:p>
            <a:pPr marL="0" indent="0">
              <a:buNone/>
            </a:pPr>
            <a:r>
              <a:rPr kumimoji="1" lang="en-US" altLang="zh-CN" sz="2400" dirty="0"/>
              <a:t>《</a:t>
            </a:r>
            <a:r>
              <a:rPr kumimoji="1" lang="zh-CN" altLang="en-US" sz="2400" dirty="0"/>
              <a:t>旅游法</a:t>
            </a:r>
            <a:r>
              <a:rPr kumimoji="1" lang="en-US" altLang="zh-CN" sz="2400" dirty="0"/>
              <a:t>》70.1</a:t>
            </a:r>
            <a:r>
              <a:rPr kumimoji="1" lang="zh-CN" altLang="en-US" sz="2400" dirty="0"/>
              <a:t>：旅行社不履行包价旅游合同义务或者履行合同义务不符合约定的，应当依法承担继续履行、采取补救措施或者赔偿损失等违约责任；造成旅游者人身损害、财产损失的，应当依法承担赔偿责任。旅行社具备履行条件，经旅游者要求仍拒绝履行合同，造成旅游者人身损害、滞留等严重后果的，旅游者还可以要求旅行社支付旅游费用一倍以上三倍以下的赔偿金。</a:t>
            </a:r>
            <a:endParaRPr kumimoji="1" lang="zh-CN" altLang="en-US" sz="2400" dirty="0"/>
          </a:p>
          <a:p>
            <a:pPr marL="0" indent="0">
              <a:buNone/>
            </a:pPr>
            <a:endParaRPr kumimoji="1" lang="zh-CN" altLang="en-US" sz="24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二、违约责任的归责原则</a:t>
            </a:r>
            <a:endParaRPr kumimoji="1" lang="zh-CN" altLang="en-US" dirty="0"/>
          </a:p>
        </p:txBody>
      </p:sp>
      <p:sp>
        <p:nvSpPr>
          <p:cNvPr id="3" name="内容占位符 2"/>
          <p:cNvSpPr>
            <a:spLocks noGrp="1"/>
          </p:cNvSpPr>
          <p:nvPr>
            <p:ph idx="1"/>
          </p:nvPr>
        </p:nvSpPr>
        <p:spPr>
          <a:xfrm>
            <a:off x="856035" y="1926077"/>
            <a:ext cx="10758792" cy="4572000"/>
          </a:xfrm>
        </p:spPr>
        <p:txBody>
          <a:bodyPr/>
          <a:lstStyle/>
          <a:p>
            <a:r>
              <a:rPr kumimoji="1" lang="zh-CN" altLang="en-US" dirty="0"/>
              <a:t>归责原则，是指基于一定的归责事由而确定责任成立的法律准则。</a:t>
            </a:r>
            <a:endParaRPr kumimoji="1" lang="en-US" altLang="zh-CN" dirty="0"/>
          </a:p>
          <a:p>
            <a:r>
              <a:rPr kumimoji="1" lang="zh-CN" altLang="en-US" dirty="0"/>
              <a:t>违约责任的归责原则，就是基于一定事由而确定违约责任是否成立的法律准则。</a:t>
            </a:r>
            <a:endParaRPr kumimoji="1" lang="en-US" altLang="zh-CN" dirty="0"/>
          </a:p>
          <a:p>
            <a:r>
              <a:rPr kumimoji="1" lang="zh-CN" altLang="en-US" dirty="0"/>
              <a:t>归责原则的作用：</a:t>
            </a:r>
            <a:endParaRPr kumimoji="1" lang="en-US" altLang="zh-CN" dirty="0"/>
          </a:p>
          <a:p>
            <a:r>
              <a:rPr kumimoji="1" lang="zh-CN" altLang="en-US" dirty="0"/>
              <a:t>（</a:t>
            </a:r>
            <a:r>
              <a:rPr kumimoji="1" lang="en-US" altLang="zh-CN" dirty="0"/>
              <a:t>1</a:t>
            </a:r>
            <a:r>
              <a:rPr kumimoji="1" lang="zh-CN" altLang="en-US" dirty="0"/>
              <a:t>）决定构成要件</a:t>
            </a:r>
            <a:endParaRPr kumimoji="1" lang="en-US" altLang="zh-CN" dirty="0"/>
          </a:p>
          <a:p>
            <a:r>
              <a:rPr kumimoji="1" lang="zh-CN" altLang="en-US" dirty="0"/>
              <a:t>（</a:t>
            </a:r>
            <a:r>
              <a:rPr kumimoji="1" lang="en-US" altLang="zh-CN" dirty="0"/>
              <a:t>2</a:t>
            </a:r>
            <a:r>
              <a:rPr kumimoji="1" lang="zh-CN" altLang="en-US" dirty="0"/>
              <a:t>）决定举证责任的内容 </a:t>
            </a:r>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9300" y="889000"/>
            <a:ext cx="11150600" cy="5486400"/>
          </a:xfrm>
        </p:spPr>
        <p:txBody>
          <a:bodyPr/>
          <a:lstStyle/>
          <a:p>
            <a:pPr marL="0" indent="0">
              <a:buNone/>
            </a:pPr>
            <a:r>
              <a:rPr kumimoji="1" lang="en-US" altLang="zh-CN" dirty="0"/>
              <a:t>2.</a:t>
            </a:r>
            <a:r>
              <a:rPr kumimoji="1" lang="zh-CN" altLang="en-US" dirty="0"/>
              <a:t> 房屋买卖关系是否成立？</a:t>
            </a:r>
            <a:endParaRPr kumimoji="1" lang="en-US" altLang="zh-CN" dirty="0"/>
          </a:p>
          <a:p>
            <a:pPr marL="0" indent="0">
              <a:buNone/>
            </a:pPr>
            <a:r>
              <a:rPr kumimoji="1" lang="zh-CN" altLang="en-US" sz="2800" dirty="0"/>
              <a:t>第</a:t>
            </a:r>
            <a:r>
              <a:rPr kumimoji="1" lang="en-US" altLang="zh-CN" sz="2800" dirty="0"/>
              <a:t>480</a:t>
            </a:r>
            <a:r>
              <a:rPr kumimoji="1" lang="zh-CN" altLang="en-US" sz="2800" dirty="0"/>
              <a:t>条 承诺应当以通知的方式作出；但是，根据交易习惯或者要约表明可以通过行为作出承诺的除外。</a:t>
            </a:r>
            <a:endParaRPr kumimoji="1" lang="en-US" altLang="zh-CN" sz="2800" dirty="0"/>
          </a:p>
          <a:p>
            <a:pPr marL="0" indent="0">
              <a:buNone/>
            </a:pPr>
            <a:r>
              <a:rPr kumimoji="1" lang="zh-CN" altLang="en-US" sz="2800" dirty="0"/>
              <a:t>第</a:t>
            </a:r>
            <a:r>
              <a:rPr kumimoji="1" lang="en-US" altLang="zh-CN" sz="2800" dirty="0"/>
              <a:t>490</a:t>
            </a:r>
            <a:r>
              <a:rPr kumimoji="1" lang="zh-CN" altLang="en-US" sz="2800" dirty="0"/>
              <a:t>条 当事人采用合同书形式订立合同的，自当事人均签名、盖章或者按指印时合同成立。在签名、盖章或者按指印之前，当事人一方已经履行主要义务，对方接受时，该合同成立。</a:t>
            </a:r>
            <a:endParaRPr kumimoji="1" lang="zh-CN" altLang="en-US" sz="2800" dirty="0"/>
          </a:p>
          <a:p>
            <a:pPr marL="0" indent="0">
              <a:buNone/>
            </a:pPr>
            <a:r>
              <a:rPr kumimoji="1" lang="zh-CN" altLang="en-US" sz="2800" dirty="0"/>
              <a:t>法律、行政法规规定或者当事人约定合同应当采用书面形式订立，当事人未采用书面形式但是一方已经履行主要义务，对方接受时，该合同成立。</a:t>
            </a:r>
            <a:endParaRPr kumimoji="1" lang="en-US" altLang="zh-CN" sz="2800" dirty="0"/>
          </a:p>
          <a:p>
            <a:endParaRPr kumimoji="1" lang="zh-CN" altLang="en-US" dirty="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a:xfrm>
            <a:off x="755374" y="1020417"/>
            <a:ext cx="10528322" cy="5151783"/>
          </a:xfrm>
        </p:spPr>
        <p:txBody>
          <a:bodyPr/>
          <a:lstStyle/>
          <a:p>
            <a:pPr marL="0" indent="0">
              <a:buNone/>
            </a:pPr>
            <a:r>
              <a:rPr kumimoji="1" lang="zh-CN" altLang="en-US" dirty="0"/>
              <a:t>我国违约责任归责原则的发展：</a:t>
            </a:r>
            <a:endParaRPr kumimoji="1" lang="en-US" altLang="zh-CN" dirty="0"/>
          </a:p>
          <a:p>
            <a:pPr marL="0" indent="0">
              <a:buNone/>
            </a:pPr>
            <a:r>
              <a:rPr kumimoji="1" lang="zh-CN" altLang="en-US" dirty="0">
                <a:solidFill>
                  <a:schemeClr val="accent3">
                    <a:lumMod val="75000"/>
                  </a:schemeClr>
                </a:solidFill>
              </a:rPr>
              <a:t>过错责任原则</a:t>
            </a:r>
            <a:r>
              <a:rPr kumimoji="1" lang="en-US" altLang="zh-CN" sz="2000" dirty="0"/>
              <a:t>——《</a:t>
            </a:r>
            <a:r>
              <a:rPr kumimoji="1" lang="zh-CN" altLang="en-US" sz="2000" dirty="0"/>
              <a:t>经济合同法</a:t>
            </a:r>
            <a:r>
              <a:rPr kumimoji="1" lang="en-US" altLang="zh-CN" sz="2000" dirty="0"/>
              <a:t>》</a:t>
            </a:r>
            <a:r>
              <a:rPr kumimoji="1" lang="zh-CN" altLang="en-US" sz="2000" dirty="0"/>
              <a:t>第</a:t>
            </a:r>
            <a:r>
              <a:rPr kumimoji="1" lang="en-US" altLang="zh-CN" sz="2000" dirty="0"/>
              <a:t>29</a:t>
            </a:r>
            <a:r>
              <a:rPr kumimoji="1" lang="zh-CN" altLang="en-US" sz="2000" dirty="0"/>
              <a:t>条规定：“由于当事人一方的过错，造成经济合同不能履行或者不能完全履行，由有过错的一方承担违约责任，如属双方的过错，根据实际情况，由双方分别承担各自应负的违约责任。”</a:t>
            </a:r>
            <a:endParaRPr kumimoji="1" lang="en-US" altLang="zh-CN" sz="2000" dirty="0"/>
          </a:p>
          <a:p>
            <a:pPr marL="0" indent="0">
              <a:buNone/>
            </a:pPr>
            <a:endParaRPr kumimoji="1" lang="en-US" altLang="zh-CN" sz="2000" dirty="0"/>
          </a:p>
          <a:p>
            <a:pPr marL="0" indent="0">
              <a:buNone/>
            </a:pPr>
            <a:r>
              <a:rPr kumimoji="1" lang="zh-CN" altLang="en-US" dirty="0">
                <a:solidFill>
                  <a:schemeClr val="accent3">
                    <a:lumMod val="75000"/>
                  </a:schemeClr>
                </a:solidFill>
              </a:rPr>
              <a:t>无过错责任原则</a:t>
            </a:r>
            <a:r>
              <a:rPr kumimoji="1" lang="zh-CN" altLang="en-US" dirty="0"/>
              <a:t>（严格责任）</a:t>
            </a:r>
            <a:r>
              <a:rPr kumimoji="1" lang="en-US" altLang="zh-CN" sz="2000" dirty="0"/>
              <a:t>——《</a:t>
            </a:r>
            <a:r>
              <a:rPr kumimoji="1" lang="zh-CN" altLang="en-US" sz="2000" dirty="0"/>
              <a:t>民法典</a:t>
            </a:r>
            <a:r>
              <a:rPr kumimoji="1" lang="en-US" altLang="zh-CN" sz="2000" dirty="0"/>
              <a:t>》577</a:t>
            </a:r>
            <a:r>
              <a:rPr kumimoji="1" lang="zh-CN" altLang="en-US" sz="2000" dirty="0"/>
              <a:t> 当事人一方不履行合同义务或者履行合同义务不符合约定的，应当承担继续履行、采取补救措施或者赔偿损失等违约责任。</a:t>
            </a:r>
            <a:endParaRPr kumimoji="1" lang="en-US" altLang="zh-CN" sz="2000" dirty="0"/>
          </a:p>
          <a:p>
            <a:pPr marL="0" indent="0">
              <a:buNone/>
            </a:pPr>
            <a:endParaRPr kumimoji="1" lang="zh-CN" altLang="en-US" dirty="0"/>
          </a:p>
        </p:txBody>
      </p:sp>
      <p:cxnSp>
        <p:nvCxnSpPr>
          <p:cNvPr id="5" name="直线箭头连接符 4"/>
          <p:cNvCxnSpPr/>
          <p:nvPr/>
        </p:nvCxnSpPr>
        <p:spPr>
          <a:xfrm>
            <a:off x="1802296" y="2027583"/>
            <a:ext cx="0" cy="1401417"/>
          </a:xfrm>
          <a:prstGeom prst="straightConnector1">
            <a:avLst/>
          </a:prstGeom>
          <a:ln w="508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8870" y="901148"/>
            <a:ext cx="10554826" cy="5271051"/>
          </a:xfrm>
        </p:spPr>
        <p:txBody>
          <a:bodyPr/>
          <a:lstStyle/>
          <a:p>
            <a:pPr marL="0" indent="0">
              <a:buNone/>
            </a:pPr>
            <a:r>
              <a:rPr kumimoji="1" lang="zh-CN" altLang="en-US" dirty="0"/>
              <a:t>按照我国的规则体系来理解：</a:t>
            </a:r>
            <a:endParaRPr kumimoji="1" lang="en-US" altLang="zh-CN" dirty="0"/>
          </a:p>
          <a:p>
            <a:pPr marL="0" indent="0">
              <a:buNone/>
            </a:pPr>
            <a:endParaRPr kumimoji="1" lang="en-US" altLang="zh-CN" dirty="0"/>
          </a:p>
          <a:p>
            <a:pPr marL="0" indent="0">
              <a:buNone/>
            </a:pPr>
            <a:r>
              <a:rPr kumimoji="1" lang="zh-CN" altLang="en-US" dirty="0"/>
              <a:t>合同法   原则上采无过错责任（</a:t>
            </a:r>
            <a:r>
              <a:rPr kumimoji="1" lang="en-US" altLang="zh-CN" dirty="0"/>
              <a:t>577</a:t>
            </a:r>
            <a:r>
              <a:rPr kumimoji="1" lang="zh-CN" altLang="en-US" dirty="0"/>
              <a:t>）</a:t>
            </a:r>
            <a:endParaRPr kumimoji="1" lang="en-US" altLang="zh-CN" dirty="0"/>
          </a:p>
          <a:p>
            <a:pPr marL="0" indent="0">
              <a:buNone/>
            </a:pPr>
            <a:r>
              <a:rPr kumimoji="1" lang="zh-CN" altLang="en-US" dirty="0"/>
              <a:t>                   </a:t>
            </a:r>
            <a:r>
              <a:rPr kumimoji="1" lang="en-US" altLang="zh-CN" dirty="0"/>
              <a:t>+</a:t>
            </a:r>
            <a:r>
              <a:rPr kumimoji="1" lang="zh-CN" altLang="en-US" dirty="0"/>
              <a:t>例外过错责任</a:t>
            </a:r>
            <a:endParaRPr kumimoji="1" lang="zh-CN" altLang="en-US"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7123" y="700391"/>
            <a:ext cx="10992256" cy="5583677"/>
          </a:xfrm>
        </p:spPr>
        <p:txBody>
          <a:bodyPr/>
          <a:lstStyle/>
          <a:p>
            <a:r>
              <a:rPr kumimoji="1" lang="zh-CN" altLang="en-US" dirty="0"/>
              <a:t>例外过错责任 </a:t>
            </a:r>
            <a:endParaRPr kumimoji="1" lang="en-US" altLang="zh-CN" dirty="0"/>
          </a:p>
          <a:p>
            <a:r>
              <a:rPr kumimoji="1" lang="zh-CN" altLang="en-US" dirty="0"/>
              <a:t>供电人责任（</a:t>
            </a:r>
            <a:r>
              <a:rPr kumimoji="1" lang="en-US" altLang="zh-CN" dirty="0"/>
              <a:t>651</a:t>
            </a:r>
            <a:r>
              <a:rPr kumimoji="1" lang="zh-CN" altLang="en-US" dirty="0"/>
              <a:t>，</a:t>
            </a:r>
            <a:r>
              <a:rPr kumimoji="1" lang="en-US" altLang="zh-CN" dirty="0"/>
              <a:t>652</a:t>
            </a:r>
            <a:r>
              <a:rPr kumimoji="1" lang="zh-CN" altLang="en-US" dirty="0"/>
              <a:t>，</a:t>
            </a:r>
            <a:r>
              <a:rPr kumimoji="1" lang="en-US" altLang="zh-CN" dirty="0"/>
              <a:t>653</a:t>
            </a:r>
            <a:r>
              <a:rPr kumimoji="1" lang="zh-CN" altLang="en-US" dirty="0"/>
              <a:t>，</a:t>
            </a:r>
            <a:r>
              <a:rPr kumimoji="1" lang="en-US" altLang="zh-CN" dirty="0"/>
              <a:t>654</a:t>
            </a:r>
            <a:r>
              <a:rPr kumimoji="1" lang="zh-CN" altLang="en-US" dirty="0"/>
              <a:t>）</a:t>
            </a:r>
            <a:endParaRPr kumimoji="1" lang="en-US" altLang="zh-CN" dirty="0"/>
          </a:p>
          <a:p>
            <a:r>
              <a:rPr kumimoji="1" lang="zh-CN" altLang="en-US" dirty="0"/>
              <a:t>承租人的保管责任（</a:t>
            </a:r>
            <a:r>
              <a:rPr kumimoji="1" lang="en-US" altLang="zh-CN" dirty="0"/>
              <a:t>714</a:t>
            </a:r>
            <a:r>
              <a:rPr kumimoji="1" lang="zh-CN" altLang="en-US" dirty="0"/>
              <a:t>）</a:t>
            </a:r>
            <a:endParaRPr kumimoji="1" lang="en-US" altLang="zh-CN" dirty="0"/>
          </a:p>
          <a:p>
            <a:r>
              <a:rPr kumimoji="1" lang="zh-CN" altLang="en-US" dirty="0"/>
              <a:t>承揽人责任（</a:t>
            </a:r>
            <a:r>
              <a:rPr kumimoji="1" lang="en-US" altLang="zh-CN" dirty="0"/>
              <a:t>781</a:t>
            </a:r>
            <a:r>
              <a:rPr kumimoji="1" lang="zh-CN" altLang="en-US" dirty="0"/>
              <a:t>，</a:t>
            </a:r>
            <a:r>
              <a:rPr kumimoji="1" lang="en-US" altLang="zh-CN" dirty="0"/>
              <a:t>784</a:t>
            </a:r>
            <a:r>
              <a:rPr kumimoji="1" lang="zh-CN" altLang="en-US" dirty="0"/>
              <a:t>）</a:t>
            </a:r>
            <a:endParaRPr kumimoji="1" lang="en-US" altLang="zh-CN" dirty="0"/>
          </a:p>
          <a:p>
            <a:r>
              <a:rPr kumimoji="1" lang="zh-CN" altLang="en-US" dirty="0"/>
              <a:t>建设工程合同中的承包人的过错责任（</a:t>
            </a:r>
            <a:r>
              <a:rPr kumimoji="1" lang="en-US" altLang="zh-CN" dirty="0"/>
              <a:t>800</a:t>
            </a:r>
            <a:r>
              <a:rPr kumimoji="1" lang="zh-CN" altLang="en-US" dirty="0"/>
              <a:t>，</a:t>
            </a:r>
            <a:r>
              <a:rPr kumimoji="1" lang="en-US" altLang="zh-CN" dirty="0"/>
              <a:t>801</a:t>
            </a:r>
            <a:r>
              <a:rPr kumimoji="1" lang="zh-CN" altLang="en-US" dirty="0"/>
              <a:t>，</a:t>
            </a:r>
            <a:r>
              <a:rPr kumimoji="1" lang="en-US" altLang="zh-CN" dirty="0"/>
              <a:t>802</a:t>
            </a:r>
            <a:r>
              <a:rPr kumimoji="1" lang="zh-CN" altLang="en-US" dirty="0"/>
              <a:t>，</a:t>
            </a:r>
            <a:r>
              <a:rPr kumimoji="1" lang="en-US" altLang="zh-CN" dirty="0"/>
              <a:t>803</a:t>
            </a:r>
            <a:r>
              <a:rPr kumimoji="1" lang="zh-CN" altLang="en-US" dirty="0"/>
              <a:t>，</a:t>
            </a:r>
            <a:r>
              <a:rPr kumimoji="1" lang="en-US" altLang="zh-CN" dirty="0"/>
              <a:t>804</a:t>
            </a:r>
            <a:r>
              <a:rPr kumimoji="1" lang="zh-CN" altLang="en-US" dirty="0"/>
              <a:t>）</a:t>
            </a:r>
            <a:endParaRPr kumimoji="1" lang="en-US" altLang="zh-CN" dirty="0"/>
          </a:p>
          <a:p>
            <a:r>
              <a:rPr kumimoji="1" lang="zh-CN" altLang="en-US" dirty="0"/>
              <a:t>寄存人未履行告知义务的责任（</a:t>
            </a:r>
            <a:r>
              <a:rPr kumimoji="1" lang="en-US" altLang="zh-CN" dirty="0"/>
              <a:t>893</a:t>
            </a:r>
            <a:r>
              <a:rPr kumimoji="1" lang="zh-CN" altLang="en-US" dirty="0"/>
              <a:t>）</a:t>
            </a:r>
            <a:endParaRPr kumimoji="1" lang="en-US" altLang="zh-CN" dirty="0"/>
          </a:p>
          <a:p>
            <a:r>
              <a:rPr kumimoji="1" lang="zh-CN" altLang="en-US" dirty="0"/>
              <a:t>保管人责任（</a:t>
            </a:r>
            <a:r>
              <a:rPr kumimoji="1" lang="en-US" altLang="zh-CN" dirty="0"/>
              <a:t>894.2</a:t>
            </a:r>
            <a:r>
              <a:rPr kumimoji="1" lang="zh-CN" altLang="en-US" dirty="0"/>
              <a:t>，</a:t>
            </a:r>
            <a:r>
              <a:rPr kumimoji="1" lang="en-US" altLang="zh-CN" dirty="0"/>
              <a:t>897</a:t>
            </a:r>
            <a:r>
              <a:rPr kumimoji="1" lang="zh-CN" altLang="en-US" dirty="0"/>
              <a:t>）</a:t>
            </a:r>
            <a:endParaRPr kumimoji="1" lang="en-US" altLang="zh-CN" dirty="0"/>
          </a:p>
          <a:p>
            <a:endParaRPr kumimoji="1" lang="zh-CN" altLang="en-US"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570" y="583660"/>
            <a:ext cx="10661126" cy="5588540"/>
          </a:xfrm>
        </p:spPr>
        <p:txBody>
          <a:bodyPr/>
          <a:lstStyle/>
          <a:p>
            <a:pPr marL="0" indent="0">
              <a:buNone/>
            </a:pPr>
            <a:r>
              <a:rPr kumimoji="1" lang="zh-CN" altLang="en-US" dirty="0"/>
              <a:t>我国合同法违约责任为何从“过错”      “无过错”</a:t>
            </a:r>
            <a:endParaRPr kumimoji="1" lang="en-US" altLang="zh-CN" dirty="0"/>
          </a:p>
          <a:p>
            <a:pPr marL="0" indent="0">
              <a:buNone/>
            </a:pPr>
            <a:endParaRPr kumimoji="1" lang="en-US" altLang="zh-CN" dirty="0"/>
          </a:p>
          <a:p>
            <a:pPr marL="0" indent="0">
              <a:buNone/>
            </a:pPr>
            <a:r>
              <a:rPr kumimoji="1" lang="zh-CN" altLang="en-US" dirty="0"/>
              <a:t> 直接原因</a:t>
            </a:r>
            <a:r>
              <a:rPr kumimoji="1" lang="en-US" altLang="zh-CN" dirty="0"/>
              <a:t>——《</a:t>
            </a:r>
            <a:r>
              <a:rPr kumimoji="1" lang="zh-CN" altLang="en-US" dirty="0"/>
              <a:t>联合国国际货物销售合同公约</a:t>
            </a:r>
            <a:r>
              <a:rPr kumimoji="1" lang="en-US" altLang="zh-CN" dirty="0"/>
              <a:t>》</a:t>
            </a:r>
            <a:endParaRPr kumimoji="1" lang="en-US" altLang="zh-CN" dirty="0"/>
          </a:p>
          <a:p>
            <a:pPr marL="0" indent="0">
              <a:buNone/>
            </a:pPr>
            <a:r>
              <a:rPr kumimoji="1" lang="zh-CN" altLang="en-US" dirty="0"/>
              <a:t>                   </a:t>
            </a:r>
            <a:r>
              <a:rPr kumimoji="1" lang="en-US" altLang="zh-CN" dirty="0"/>
              <a:t>《</a:t>
            </a:r>
            <a:r>
              <a:rPr kumimoji="1" lang="zh-CN" altLang="en-US" dirty="0"/>
              <a:t>国际商事合同通则</a:t>
            </a:r>
            <a:r>
              <a:rPr kumimoji="1" lang="en-US" altLang="zh-CN" dirty="0"/>
              <a:t>》</a:t>
            </a:r>
            <a:endParaRPr kumimoji="1" lang="en-US" altLang="zh-CN" dirty="0"/>
          </a:p>
          <a:p>
            <a:pPr marL="0" indent="0">
              <a:buNone/>
            </a:pPr>
            <a:r>
              <a:rPr kumimoji="1" lang="zh-CN" altLang="en-US" dirty="0"/>
              <a:t>                   </a:t>
            </a:r>
            <a:r>
              <a:rPr kumimoji="1" lang="en-US" altLang="zh-CN" dirty="0"/>
              <a:t>《</a:t>
            </a:r>
            <a:r>
              <a:rPr kumimoji="1" lang="zh-CN" altLang="en-US" dirty="0"/>
              <a:t>欧洲合同法原则</a:t>
            </a:r>
            <a:r>
              <a:rPr kumimoji="1" lang="en-US" altLang="zh-CN" dirty="0"/>
              <a:t>》</a:t>
            </a:r>
            <a:r>
              <a:rPr kumimoji="1" lang="zh-CN" altLang="en-US" dirty="0"/>
              <a:t>均采纳了该原则</a:t>
            </a:r>
            <a:endParaRPr kumimoji="1" lang="en-US" altLang="zh-CN" dirty="0"/>
          </a:p>
          <a:p>
            <a:pPr marL="0" indent="0">
              <a:buNone/>
            </a:pPr>
            <a:endParaRPr kumimoji="1" lang="en-US" altLang="zh-CN" dirty="0"/>
          </a:p>
          <a:p>
            <a:pPr marL="0" indent="0">
              <a:buNone/>
            </a:pPr>
            <a:r>
              <a:rPr kumimoji="1" lang="zh-CN" altLang="en-US" dirty="0"/>
              <a:t>  间接原因</a:t>
            </a:r>
            <a:r>
              <a:rPr kumimoji="1" lang="en-US" altLang="zh-CN" dirty="0"/>
              <a:t>——</a:t>
            </a:r>
            <a:r>
              <a:rPr kumimoji="1" lang="zh-CN" altLang="en-US" dirty="0"/>
              <a:t>伦理规则思想向鼓励交易思想的变化</a:t>
            </a:r>
            <a:endParaRPr kumimoji="1" lang="en-US" altLang="zh-CN" dirty="0"/>
          </a:p>
          <a:p>
            <a:pPr marL="0" indent="0">
              <a:buNone/>
            </a:pPr>
            <a:r>
              <a:rPr kumimoji="1" lang="zh-CN" altLang="en-US" dirty="0"/>
              <a:t>                    以公平为核心向以效率为核心的转变</a:t>
            </a:r>
            <a:endParaRPr kumimoji="1" lang="en-US" altLang="zh-CN" dirty="0"/>
          </a:p>
          <a:p>
            <a:pPr marL="0" indent="0">
              <a:buNone/>
            </a:pPr>
            <a:r>
              <a:rPr kumimoji="1" lang="zh-CN" altLang="en-US" dirty="0"/>
              <a:t>                   </a:t>
            </a:r>
            <a:endParaRPr kumimoji="1" lang="zh-CN" altLang="en-US" dirty="0"/>
          </a:p>
        </p:txBody>
      </p:sp>
      <p:cxnSp>
        <p:nvCxnSpPr>
          <p:cNvPr id="5" name="直线箭头连接符 4"/>
          <p:cNvCxnSpPr/>
          <p:nvPr/>
        </p:nvCxnSpPr>
        <p:spPr>
          <a:xfrm>
            <a:off x="6264613" y="914399"/>
            <a:ext cx="68093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左大括号 7"/>
          <p:cNvSpPr/>
          <p:nvPr/>
        </p:nvSpPr>
        <p:spPr>
          <a:xfrm>
            <a:off x="466928" y="1945532"/>
            <a:ext cx="408561" cy="2451370"/>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三、违约责任的立法模式</a:t>
            </a:r>
            <a:endParaRPr kumimoji="1" lang="zh-CN" altLang="en-US" dirty="0"/>
          </a:p>
        </p:txBody>
      </p:sp>
      <p:sp>
        <p:nvSpPr>
          <p:cNvPr id="3" name="内容占位符 2"/>
          <p:cNvSpPr>
            <a:spLocks noGrp="1"/>
          </p:cNvSpPr>
          <p:nvPr>
            <p:ph idx="1"/>
          </p:nvPr>
        </p:nvSpPr>
        <p:spPr>
          <a:xfrm>
            <a:off x="836579" y="1728216"/>
            <a:ext cx="10758791" cy="5129783"/>
          </a:xfrm>
        </p:spPr>
        <p:txBody>
          <a:bodyPr/>
          <a:lstStyle/>
          <a:p>
            <a:r>
              <a:rPr kumimoji="1" lang="zh-CN" altLang="en-US" dirty="0"/>
              <a:t>（一）</a:t>
            </a:r>
            <a:r>
              <a:rPr kumimoji="1" lang="zh-CN" altLang="en-US" dirty="0">
                <a:solidFill>
                  <a:srgbClr val="00B050"/>
                </a:solidFill>
              </a:rPr>
              <a:t>违约行为的形态</a:t>
            </a:r>
            <a:r>
              <a:rPr kumimoji="1" lang="zh-CN" altLang="en-US" dirty="0"/>
              <a:t>与</a:t>
            </a:r>
            <a:r>
              <a:rPr kumimoji="1" lang="zh-CN" altLang="en-US" dirty="0">
                <a:solidFill>
                  <a:srgbClr val="0070C0"/>
                </a:solidFill>
              </a:rPr>
              <a:t>违约责任形态</a:t>
            </a:r>
            <a:endParaRPr kumimoji="1" lang="en-US" altLang="zh-CN" dirty="0">
              <a:solidFill>
                <a:srgbClr val="0070C0"/>
              </a:solidFill>
            </a:endParaRPr>
          </a:p>
          <a:p>
            <a:endParaRPr kumimoji="1" lang="en-US" altLang="zh-CN" dirty="0">
              <a:solidFill>
                <a:srgbClr val="00B050"/>
              </a:solidFill>
            </a:endParaRPr>
          </a:p>
          <a:p>
            <a:r>
              <a:rPr kumimoji="1" lang="zh-CN" altLang="en-US" dirty="0">
                <a:solidFill>
                  <a:srgbClr val="00B050"/>
                </a:solidFill>
              </a:rPr>
              <a:t>           </a:t>
            </a:r>
            <a:r>
              <a:rPr kumimoji="1" lang="zh-CN" altLang="en-US" sz="2000" dirty="0">
                <a:solidFill>
                  <a:srgbClr val="00B050"/>
                </a:solidFill>
              </a:rPr>
              <a:t>履行不能                     </a:t>
            </a:r>
            <a:r>
              <a:rPr kumimoji="1" lang="zh-CN" altLang="en-US" sz="2000" dirty="0">
                <a:solidFill>
                  <a:srgbClr val="0070C0"/>
                </a:solidFill>
              </a:rPr>
              <a:t>继续履行</a:t>
            </a:r>
            <a:endParaRPr kumimoji="1" lang="en-US" altLang="zh-CN" sz="2000" dirty="0">
              <a:solidFill>
                <a:srgbClr val="0070C0"/>
              </a:solidFill>
            </a:endParaRPr>
          </a:p>
          <a:p>
            <a:r>
              <a:rPr kumimoji="1" lang="zh-CN" altLang="en-US" sz="2000" dirty="0">
                <a:solidFill>
                  <a:srgbClr val="00B050"/>
                </a:solidFill>
              </a:rPr>
              <a:t>              拒绝履行</a:t>
            </a:r>
            <a:r>
              <a:rPr kumimoji="1" lang="zh-CN" altLang="en-US" sz="1600" dirty="0">
                <a:solidFill>
                  <a:srgbClr val="00B050"/>
                </a:solidFill>
              </a:rPr>
              <a:t>（包括预期违约）  </a:t>
            </a:r>
            <a:r>
              <a:rPr kumimoji="1" lang="zh-CN" altLang="en-US" sz="2000" dirty="0">
                <a:solidFill>
                  <a:srgbClr val="0070C0"/>
                </a:solidFill>
              </a:rPr>
              <a:t>违约金</a:t>
            </a:r>
            <a:endParaRPr kumimoji="1" lang="en-US" altLang="zh-CN" sz="2000" dirty="0">
              <a:solidFill>
                <a:srgbClr val="0070C0"/>
              </a:solidFill>
            </a:endParaRPr>
          </a:p>
          <a:p>
            <a:r>
              <a:rPr kumimoji="1" lang="zh-CN" altLang="en-US" sz="2000" dirty="0">
                <a:solidFill>
                  <a:srgbClr val="00B050"/>
                </a:solidFill>
              </a:rPr>
              <a:t>              不完全履行                  </a:t>
            </a:r>
            <a:r>
              <a:rPr kumimoji="1" lang="zh-CN" altLang="en-US" sz="2000" dirty="0">
                <a:solidFill>
                  <a:srgbClr val="0070C0"/>
                </a:solidFill>
              </a:rPr>
              <a:t>损害赔偿</a:t>
            </a:r>
            <a:endParaRPr kumimoji="1" lang="en-US" altLang="zh-CN" sz="2000" dirty="0">
              <a:solidFill>
                <a:srgbClr val="0070C0"/>
              </a:solidFill>
            </a:endParaRPr>
          </a:p>
          <a:p>
            <a:r>
              <a:rPr kumimoji="1" lang="zh-CN" altLang="en-US" sz="2000" dirty="0">
                <a:solidFill>
                  <a:srgbClr val="00B050"/>
                </a:solidFill>
              </a:rPr>
              <a:t>              迟延履行                     </a:t>
            </a:r>
            <a:r>
              <a:rPr kumimoji="1" lang="zh-CN" altLang="en-US" sz="2000" dirty="0">
                <a:solidFill>
                  <a:srgbClr val="0070C0"/>
                </a:solidFill>
              </a:rPr>
              <a:t>合同的解除</a:t>
            </a:r>
            <a:endParaRPr kumimoji="1" lang="en-US" altLang="zh-CN" sz="2000" dirty="0">
              <a:solidFill>
                <a:srgbClr val="0070C0"/>
              </a:solidFill>
            </a:endParaRPr>
          </a:p>
          <a:p>
            <a:r>
              <a:rPr kumimoji="1" lang="zh-CN" altLang="en-US" sz="2000" dirty="0">
                <a:solidFill>
                  <a:srgbClr val="00B050"/>
                </a:solidFill>
              </a:rPr>
              <a:t>                                               </a:t>
            </a:r>
            <a:r>
              <a:rPr kumimoji="1" lang="zh-CN" altLang="en-US" sz="2000" dirty="0">
                <a:solidFill>
                  <a:srgbClr val="0070C0"/>
                </a:solidFill>
              </a:rPr>
              <a:t>采取补救措施</a:t>
            </a:r>
            <a:endParaRPr kumimoji="1" lang="en-US" altLang="zh-CN" sz="2000" dirty="0">
              <a:solidFill>
                <a:srgbClr val="0070C0"/>
              </a:solidFill>
            </a:endParaRPr>
          </a:p>
          <a:p>
            <a:r>
              <a:rPr kumimoji="1" lang="zh-CN" altLang="en-US" dirty="0">
                <a:solidFill>
                  <a:srgbClr val="00B050"/>
                </a:solidFill>
              </a:rPr>
              <a:t>             前提                       后果</a:t>
            </a:r>
            <a:endParaRPr kumimoji="1" lang="en-US" altLang="zh-CN" dirty="0">
              <a:solidFill>
                <a:srgbClr val="00B050"/>
              </a:solidFill>
            </a:endParaRPr>
          </a:p>
          <a:p>
            <a:r>
              <a:rPr kumimoji="1" lang="zh-CN" altLang="en-US" dirty="0"/>
              <a:t>（二）  原因进路    与       结果进路（救济进路）</a:t>
            </a:r>
            <a:endParaRPr kumimoji="1" lang="zh-CN" altLang="en-US" dirty="0"/>
          </a:p>
        </p:txBody>
      </p:sp>
      <p:cxnSp>
        <p:nvCxnSpPr>
          <p:cNvPr id="5" name="直线箭头连接符 4"/>
          <p:cNvCxnSpPr/>
          <p:nvPr/>
        </p:nvCxnSpPr>
        <p:spPr>
          <a:xfrm>
            <a:off x="3054485" y="2295728"/>
            <a:ext cx="0" cy="612065"/>
          </a:xfrm>
          <a:prstGeom prst="straightConnector1">
            <a:avLst/>
          </a:prstGeom>
          <a:ln w="317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p:cNvCxnSpPr/>
          <p:nvPr/>
        </p:nvCxnSpPr>
        <p:spPr>
          <a:xfrm>
            <a:off x="6096000" y="2295728"/>
            <a:ext cx="0" cy="612065"/>
          </a:xfrm>
          <a:prstGeom prst="straightConnector1">
            <a:avLst/>
          </a:prstGeom>
          <a:ln w="317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a:off x="2393004" y="5318501"/>
            <a:ext cx="4766553"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8757" y="739302"/>
            <a:ext cx="10524939" cy="5432898"/>
          </a:xfrm>
        </p:spPr>
        <p:txBody>
          <a:bodyPr/>
          <a:lstStyle/>
          <a:p>
            <a:pPr marL="0" indent="0">
              <a:buNone/>
            </a:pPr>
            <a:endParaRPr kumimoji="1" lang="en-US" altLang="zh-CN" dirty="0"/>
          </a:p>
          <a:p>
            <a:pPr marL="0" indent="0">
              <a:buNone/>
            </a:pPr>
            <a:r>
              <a:rPr kumimoji="1" lang="zh-CN" altLang="en-US" dirty="0"/>
              <a:t>（三）我国合同法违约责任的立法模式</a:t>
            </a:r>
            <a:r>
              <a:rPr kumimoji="1" lang="en-US" altLang="zh-CN" dirty="0"/>
              <a:t>——</a:t>
            </a:r>
            <a:r>
              <a:rPr kumimoji="1" lang="zh-CN" altLang="en-US" dirty="0"/>
              <a:t>混合式</a:t>
            </a:r>
            <a:endParaRPr kumimoji="1" lang="en-US" altLang="zh-CN" dirty="0"/>
          </a:p>
          <a:p>
            <a:pPr marL="0" indent="0">
              <a:buNone/>
            </a:pPr>
            <a:endParaRPr kumimoji="1" lang="en-US" altLang="zh-CN" dirty="0"/>
          </a:p>
          <a:p>
            <a:pPr marL="0" indent="0">
              <a:buNone/>
            </a:pPr>
            <a:r>
              <a:rPr kumimoji="1" lang="zh-CN" altLang="en-US" dirty="0"/>
              <a:t>偏重于结果进路</a:t>
            </a:r>
            <a:endParaRPr kumimoji="1" lang="en-US" altLang="zh-CN" dirty="0"/>
          </a:p>
          <a:p>
            <a:pPr marL="0" indent="0">
              <a:buNone/>
            </a:pPr>
            <a:endParaRPr kumimoji="1" lang="zh-CN" alt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四、违约行为形态</a:t>
            </a:r>
            <a:endParaRPr kumimoji="1" lang="zh-CN" altLang="en-US" dirty="0"/>
          </a:p>
        </p:txBody>
      </p:sp>
      <p:sp>
        <p:nvSpPr>
          <p:cNvPr id="3" name="内容占位符 2"/>
          <p:cNvSpPr>
            <a:spLocks noGrp="1"/>
          </p:cNvSpPr>
          <p:nvPr>
            <p:ph idx="1"/>
          </p:nvPr>
        </p:nvSpPr>
        <p:spPr>
          <a:xfrm>
            <a:off x="908303" y="1728216"/>
            <a:ext cx="10764887" cy="5129784"/>
          </a:xfrm>
        </p:spPr>
        <p:txBody>
          <a:bodyPr/>
          <a:lstStyle/>
          <a:p>
            <a:r>
              <a:rPr kumimoji="1" lang="zh-CN" altLang="en-US" dirty="0"/>
              <a:t>（一）履行不能</a:t>
            </a:r>
            <a:endParaRPr kumimoji="1" lang="en-US" altLang="zh-CN" dirty="0"/>
          </a:p>
          <a:p>
            <a:pPr marL="0" indent="0">
              <a:buNone/>
            </a:pPr>
            <a:r>
              <a:rPr kumimoji="1" lang="en-US" altLang="zh-CN" dirty="0"/>
              <a:t>1.</a:t>
            </a:r>
            <a:r>
              <a:rPr kumimoji="1" lang="zh-CN" altLang="en-US" dirty="0"/>
              <a:t> 履行不能的分类</a:t>
            </a:r>
            <a:endParaRPr kumimoji="1" lang="en-US" altLang="zh-CN" dirty="0"/>
          </a:p>
          <a:p>
            <a:pPr marL="0" indent="0">
              <a:buNone/>
            </a:pPr>
            <a:r>
              <a:rPr kumimoji="1" lang="zh-CN" altLang="en-US" dirty="0"/>
              <a:t>（</a:t>
            </a:r>
            <a:r>
              <a:rPr kumimoji="1" lang="en-US" altLang="zh-CN" dirty="0"/>
              <a:t>1</a:t>
            </a:r>
            <a:r>
              <a:rPr kumimoji="1" lang="zh-CN" altLang="en-US" dirty="0"/>
              <a:t>）自始不能与嗣后不能</a:t>
            </a:r>
            <a:endParaRPr kumimoji="1" lang="en-US" altLang="zh-CN" dirty="0"/>
          </a:p>
          <a:p>
            <a:pPr marL="0" indent="0">
              <a:buNone/>
            </a:pPr>
            <a:r>
              <a:rPr kumimoji="1" lang="zh-CN" altLang="en-US" dirty="0"/>
              <a:t>自始不能是指不能履行的情况自合同成立之始即存在；嗣后不能指合同成立后发生履行不能的情况。</a:t>
            </a:r>
            <a:endParaRPr kumimoji="1" lang="en-US" altLang="zh-CN" dirty="0"/>
          </a:p>
          <a:p>
            <a:pPr marL="0" indent="0">
              <a:buNone/>
            </a:pPr>
            <a:r>
              <a:rPr kumimoji="1" lang="zh-CN" altLang="en-US" dirty="0"/>
              <a:t>（</a:t>
            </a:r>
            <a:r>
              <a:rPr kumimoji="1" lang="en-US" altLang="zh-CN" dirty="0"/>
              <a:t>2</a:t>
            </a:r>
            <a:r>
              <a:rPr kumimoji="1" lang="zh-CN" altLang="en-US" dirty="0"/>
              <a:t>）客观不能与主观不能</a:t>
            </a:r>
            <a:endParaRPr kumimoji="1" lang="en-US" altLang="zh-CN" dirty="0"/>
          </a:p>
          <a:p>
            <a:pPr marL="0" indent="0">
              <a:buNone/>
            </a:pPr>
            <a:r>
              <a:rPr kumimoji="1" lang="zh-CN" altLang="en-US" dirty="0"/>
              <a:t>（</a:t>
            </a:r>
            <a:r>
              <a:rPr kumimoji="1" lang="en-US" altLang="zh-CN" dirty="0"/>
              <a:t>3</a:t>
            </a:r>
            <a:r>
              <a:rPr kumimoji="1" lang="zh-CN" altLang="en-US" dirty="0"/>
              <a:t>）永久不能与一时不能</a:t>
            </a:r>
            <a:endParaRPr kumimoji="1" lang="en-US" altLang="zh-CN" dirty="0"/>
          </a:p>
          <a:p>
            <a:pPr marL="0" indent="0">
              <a:buNone/>
            </a:pPr>
            <a:r>
              <a:rPr kumimoji="1" lang="zh-CN" altLang="en-US" dirty="0"/>
              <a:t>（</a:t>
            </a:r>
            <a:r>
              <a:rPr kumimoji="1" lang="en-US" altLang="zh-CN" dirty="0"/>
              <a:t>4</a:t>
            </a:r>
            <a:r>
              <a:rPr kumimoji="1" lang="zh-CN" altLang="en-US" dirty="0"/>
              <a:t>）全部不能与一部不能</a:t>
            </a:r>
            <a:endParaRPr kumimoji="1" lang="en-US" altLang="zh-CN" dirty="0"/>
          </a:p>
          <a:p>
            <a:pPr marL="0" indent="0">
              <a:buNone/>
            </a:pPr>
            <a:r>
              <a:rPr kumimoji="1" lang="zh-CN" altLang="en-US" dirty="0"/>
              <a:t>（</a:t>
            </a:r>
            <a:r>
              <a:rPr kumimoji="1" lang="en-US" altLang="zh-CN" dirty="0"/>
              <a:t>5</a:t>
            </a:r>
            <a:r>
              <a:rPr kumimoji="1" lang="zh-CN" altLang="en-US" dirty="0"/>
              <a:t>）事实上不能与法律上不能</a:t>
            </a:r>
            <a:endParaRPr kumimoji="1" lang="zh-CN" altLang="en-US"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7644" y="239948"/>
            <a:ext cx="11297378" cy="6618051"/>
          </a:xfrm>
        </p:spPr>
        <p:txBody>
          <a:bodyPr/>
          <a:lstStyle/>
          <a:p>
            <a:pPr marL="0" indent="0">
              <a:buNone/>
            </a:pPr>
            <a:r>
              <a:rPr kumimoji="1" lang="en-US" altLang="zh-CN" dirty="0"/>
              <a:t>2.</a:t>
            </a:r>
            <a:r>
              <a:rPr kumimoji="1" lang="zh-CN" altLang="en-US" dirty="0"/>
              <a:t> 自始不能与合同效力</a:t>
            </a:r>
            <a:endParaRPr kumimoji="1" lang="en-US" altLang="zh-CN" dirty="0"/>
          </a:p>
          <a:p>
            <a:pPr marL="0" indent="0">
              <a:buNone/>
            </a:pPr>
            <a:r>
              <a:rPr kumimoji="1" lang="zh-CN" altLang="en-US" dirty="0"/>
              <a:t>理论的发展：</a:t>
            </a:r>
            <a:endParaRPr kumimoji="1" lang="en-US" altLang="zh-CN" dirty="0"/>
          </a:p>
          <a:p>
            <a:pPr marL="0" indent="0">
              <a:buNone/>
            </a:pPr>
            <a:r>
              <a:rPr kumimoji="1" lang="zh-CN" altLang="en-US" sz="2400" dirty="0"/>
              <a:t>🍀第一阶段</a:t>
            </a:r>
            <a:r>
              <a:rPr kumimoji="1" lang="en-US" altLang="zh-CN" sz="2400" dirty="0"/>
              <a:t>——</a:t>
            </a:r>
            <a:r>
              <a:rPr kumimoji="1" lang="zh-CN" altLang="en-US" sz="2400" dirty="0"/>
              <a:t>自始不能，合同无效</a:t>
            </a:r>
            <a:endParaRPr kumimoji="1" lang="en-US" altLang="zh-CN" sz="2400" dirty="0"/>
          </a:p>
          <a:p>
            <a:pPr marL="0" indent="0">
              <a:buNone/>
            </a:pPr>
            <a:r>
              <a:rPr kumimoji="1" lang="zh-CN" altLang="en-US" sz="2400" dirty="0"/>
              <a:t>🍀第二阶段</a:t>
            </a:r>
            <a:r>
              <a:rPr kumimoji="1" lang="en-US" altLang="zh-CN" sz="2400" dirty="0"/>
              <a:t>——</a:t>
            </a:r>
            <a:r>
              <a:rPr kumimoji="1" lang="zh-CN" altLang="en-US" sz="2400" dirty="0"/>
              <a:t>区分  自始主观不能</a:t>
            </a:r>
            <a:r>
              <a:rPr kumimoji="1" lang="en-US" altLang="zh-CN" sz="2400" dirty="0"/>
              <a:t>——</a:t>
            </a:r>
            <a:r>
              <a:rPr kumimoji="1" lang="zh-CN" altLang="en-US" sz="2400" dirty="0"/>
              <a:t>有效</a:t>
            </a:r>
            <a:endParaRPr kumimoji="1" lang="en-US" altLang="zh-CN" sz="2400" dirty="0"/>
          </a:p>
          <a:p>
            <a:pPr marL="0" indent="0">
              <a:buNone/>
            </a:pPr>
            <a:r>
              <a:rPr kumimoji="1" lang="zh-CN" altLang="en-US" sz="2400" dirty="0"/>
              <a:t>                             自始客观不能</a:t>
            </a:r>
            <a:r>
              <a:rPr kumimoji="1" lang="en-US" altLang="zh-CN" sz="2400" dirty="0"/>
              <a:t>——</a:t>
            </a:r>
            <a:r>
              <a:rPr kumimoji="1" lang="zh-CN" altLang="en-US" sz="2400" dirty="0"/>
              <a:t>无效</a:t>
            </a:r>
            <a:endParaRPr kumimoji="1" lang="en-US" altLang="zh-CN" sz="2400" dirty="0"/>
          </a:p>
          <a:p>
            <a:pPr marL="0" indent="0">
              <a:buNone/>
            </a:pPr>
            <a:r>
              <a:rPr kumimoji="1" lang="zh-CN" altLang="en-US" sz="2400" dirty="0"/>
              <a:t>🍀现阶段</a:t>
            </a:r>
            <a:r>
              <a:rPr kumimoji="1" lang="en-US" altLang="zh-CN" sz="2400" dirty="0"/>
              <a:t>——</a:t>
            </a:r>
            <a:r>
              <a:rPr kumimoji="1" lang="zh-CN" altLang="en-US" sz="2400" dirty="0"/>
              <a:t>自始不能</a:t>
            </a:r>
            <a:endParaRPr kumimoji="1" lang="en-US" altLang="zh-CN" sz="2400" dirty="0"/>
          </a:p>
          <a:p>
            <a:pPr marL="0" indent="0">
              <a:buNone/>
            </a:pPr>
            <a:r>
              <a:rPr kumimoji="1" lang="zh-CN" altLang="en-US" sz="2400" dirty="0"/>
              <a:t>                  立法上   履行不能的合同原则有效</a:t>
            </a:r>
            <a:endParaRPr kumimoji="1" lang="en-US" altLang="zh-CN" sz="2400" dirty="0"/>
          </a:p>
          <a:p>
            <a:pPr marL="0" indent="0">
              <a:buNone/>
            </a:pPr>
            <a:r>
              <a:rPr kumimoji="1" lang="zh-CN" altLang="en-US" sz="2400" dirty="0"/>
              <a:t>                               效力瑕疵为例外    一方不知</a:t>
            </a:r>
            <a:r>
              <a:rPr kumimoji="1" lang="en-US" altLang="zh-CN" sz="2400" dirty="0"/>
              <a:t>—</a:t>
            </a:r>
            <a:r>
              <a:rPr kumimoji="1" lang="zh-CN" altLang="en-US" sz="2400" dirty="0"/>
              <a:t>以欺诈规则处理</a:t>
            </a:r>
            <a:endParaRPr kumimoji="1" lang="en-US" altLang="zh-CN" sz="2400" dirty="0"/>
          </a:p>
          <a:p>
            <a:pPr marL="0" indent="0">
              <a:buNone/>
            </a:pPr>
            <a:r>
              <a:rPr kumimoji="1" lang="zh-CN" altLang="en-US" dirty="0"/>
              <a:t>                                                   </a:t>
            </a:r>
            <a:r>
              <a:rPr kumimoji="1" lang="zh-CN" altLang="en-US" sz="2400" dirty="0"/>
              <a:t>双方都不知</a:t>
            </a:r>
            <a:r>
              <a:rPr kumimoji="1" lang="en-US" altLang="zh-CN" sz="2400" dirty="0"/>
              <a:t>—</a:t>
            </a:r>
            <a:r>
              <a:rPr kumimoji="1" lang="zh-CN" altLang="en-US" sz="2400" dirty="0"/>
              <a:t>以重大误解规则处理</a:t>
            </a:r>
            <a:endParaRPr kumimoji="1" lang="en-US" altLang="zh-CN" sz="2400" dirty="0"/>
          </a:p>
          <a:p>
            <a:pPr marL="0" indent="0">
              <a:buNone/>
            </a:pPr>
            <a:endParaRPr kumimoji="1" lang="en-US" altLang="zh-CN" sz="2400" dirty="0"/>
          </a:p>
          <a:p>
            <a:pPr marL="0" indent="0">
              <a:buNone/>
            </a:pPr>
            <a:r>
              <a:rPr kumimoji="1" lang="zh-CN" altLang="en-US" dirty="0"/>
              <a:t> 还在发展中               问：双方都知情怎么办？</a:t>
            </a:r>
            <a:endParaRPr kumimoji="1" lang="en-US" altLang="zh-CN" dirty="0"/>
          </a:p>
          <a:p>
            <a:pPr marL="0" indent="0">
              <a:buNone/>
            </a:pPr>
            <a:r>
              <a:rPr kumimoji="1" lang="zh-CN" altLang="en-US" dirty="0"/>
              <a:t>                </a:t>
            </a:r>
            <a:endParaRPr kumimoji="1" lang="en-US" altLang="zh-CN" dirty="0"/>
          </a:p>
          <a:p>
            <a:pPr marL="0" indent="0">
              <a:buNone/>
            </a:pPr>
            <a:endParaRPr kumimoji="1" lang="en-US" altLang="zh-CN" dirty="0"/>
          </a:p>
          <a:p>
            <a:pPr marL="0" indent="0">
              <a:buNone/>
            </a:pPr>
            <a:endParaRPr kumimoji="1" lang="zh-CN" altLang="en-US" dirty="0"/>
          </a:p>
        </p:txBody>
      </p:sp>
      <p:sp>
        <p:nvSpPr>
          <p:cNvPr id="4" name="左大括号 3"/>
          <p:cNvSpPr/>
          <p:nvPr/>
        </p:nvSpPr>
        <p:spPr>
          <a:xfrm>
            <a:off x="3696511" y="2067131"/>
            <a:ext cx="155643" cy="778213"/>
          </a:xfrm>
          <a:prstGeom prst="leftBrac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左大括号 4"/>
          <p:cNvSpPr/>
          <p:nvPr/>
        </p:nvSpPr>
        <p:spPr>
          <a:xfrm>
            <a:off x="6448520" y="4210356"/>
            <a:ext cx="178623" cy="778213"/>
          </a:xfrm>
          <a:prstGeom prst="leftBrac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左大括号 5"/>
          <p:cNvSpPr/>
          <p:nvPr/>
        </p:nvSpPr>
        <p:spPr>
          <a:xfrm>
            <a:off x="3852154" y="3684352"/>
            <a:ext cx="109924" cy="778213"/>
          </a:xfrm>
          <a:prstGeom prst="leftBrac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左大括号 7"/>
          <p:cNvSpPr/>
          <p:nvPr/>
        </p:nvSpPr>
        <p:spPr>
          <a:xfrm>
            <a:off x="428017" y="1556426"/>
            <a:ext cx="314528" cy="4844374"/>
          </a:xfrm>
          <a:prstGeom prst="leftBrac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3591" y="443220"/>
            <a:ext cx="6803430" cy="578705"/>
          </a:xfrm>
        </p:spPr>
        <p:txBody>
          <a:bodyPr/>
          <a:lstStyle/>
          <a:p>
            <a:pPr marL="0" indent="0">
              <a:buNone/>
            </a:pPr>
            <a:r>
              <a:rPr kumimoji="1" lang="en-US" altLang="zh-CN" dirty="0"/>
              <a:t>3.</a:t>
            </a:r>
            <a:r>
              <a:rPr kumimoji="1" lang="zh-CN" altLang="en-US" dirty="0"/>
              <a:t> 履行不能的合同效力及后果</a:t>
            </a:r>
            <a:endParaRPr kumimoji="1" lang="en-US" altLang="zh-CN" dirty="0"/>
          </a:p>
          <a:p>
            <a:pPr marL="0" indent="0">
              <a:buNone/>
            </a:pPr>
            <a:endParaRPr kumimoji="1" lang="zh-CN" altLang="en-US" dirty="0"/>
          </a:p>
        </p:txBody>
      </p:sp>
      <p:sp>
        <p:nvSpPr>
          <p:cNvPr id="2" name="文本框 1"/>
          <p:cNvSpPr txBox="1"/>
          <p:nvPr/>
        </p:nvSpPr>
        <p:spPr>
          <a:xfrm>
            <a:off x="1041400" y="2632010"/>
            <a:ext cx="444500" cy="1200329"/>
          </a:xfrm>
          <a:prstGeom prst="rect">
            <a:avLst/>
          </a:prstGeom>
          <a:noFill/>
        </p:spPr>
        <p:txBody>
          <a:bodyPr wrap="square" rtlCol="0">
            <a:spAutoFit/>
          </a:bodyPr>
          <a:lstStyle/>
          <a:p>
            <a:r>
              <a:rPr kumimoji="1" lang="zh-CN" altLang="en-US" dirty="0"/>
              <a:t>履行不能</a:t>
            </a:r>
            <a:endParaRPr kumimoji="1" lang="zh-CN" altLang="en-US" dirty="0"/>
          </a:p>
        </p:txBody>
      </p:sp>
      <p:sp>
        <p:nvSpPr>
          <p:cNvPr id="4" name="文本框 3"/>
          <p:cNvSpPr txBox="1"/>
          <p:nvPr/>
        </p:nvSpPr>
        <p:spPr>
          <a:xfrm>
            <a:off x="1979622" y="2198494"/>
            <a:ext cx="1638300" cy="369332"/>
          </a:xfrm>
          <a:prstGeom prst="rect">
            <a:avLst/>
          </a:prstGeom>
          <a:noFill/>
        </p:spPr>
        <p:txBody>
          <a:bodyPr wrap="square" rtlCol="0">
            <a:spAutoFit/>
          </a:bodyPr>
          <a:lstStyle/>
          <a:p>
            <a:r>
              <a:rPr kumimoji="1" lang="zh-CN" altLang="en-US" dirty="0"/>
              <a:t>原则：有效</a:t>
            </a:r>
            <a:endParaRPr kumimoji="1" lang="zh-CN" altLang="en-US" dirty="0"/>
          </a:p>
        </p:txBody>
      </p:sp>
      <p:sp>
        <p:nvSpPr>
          <p:cNvPr id="5" name="文本框 4"/>
          <p:cNvSpPr txBox="1"/>
          <p:nvPr/>
        </p:nvSpPr>
        <p:spPr>
          <a:xfrm>
            <a:off x="2019300" y="3584689"/>
            <a:ext cx="749300" cy="369332"/>
          </a:xfrm>
          <a:prstGeom prst="rect">
            <a:avLst/>
          </a:prstGeom>
          <a:noFill/>
        </p:spPr>
        <p:txBody>
          <a:bodyPr wrap="square" rtlCol="0">
            <a:spAutoFit/>
          </a:bodyPr>
          <a:lstStyle/>
          <a:p>
            <a:r>
              <a:rPr kumimoji="1" lang="zh-CN" altLang="en-US" dirty="0"/>
              <a:t>无效</a:t>
            </a:r>
            <a:endParaRPr kumimoji="1" lang="zh-CN" altLang="en-US" dirty="0"/>
          </a:p>
        </p:txBody>
      </p:sp>
      <p:sp>
        <p:nvSpPr>
          <p:cNvPr id="6" name="文本框 5"/>
          <p:cNvSpPr txBox="1"/>
          <p:nvPr/>
        </p:nvSpPr>
        <p:spPr>
          <a:xfrm>
            <a:off x="7247106" y="3954021"/>
            <a:ext cx="1346200" cy="369332"/>
          </a:xfrm>
          <a:prstGeom prst="rect">
            <a:avLst/>
          </a:prstGeom>
          <a:noFill/>
        </p:spPr>
        <p:txBody>
          <a:bodyPr wrap="square" rtlCol="0">
            <a:spAutoFit/>
          </a:bodyPr>
          <a:lstStyle/>
          <a:p>
            <a:r>
              <a:rPr kumimoji="1" lang="zh-CN" altLang="en-US" dirty="0"/>
              <a:t>代偿请求权</a:t>
            </a:r>
            <a:endParaRPr kumimoji="1" lang="zh-CN" altLang="en-US" dirty="0"/>
          </a:p>
        </p:txBody>
      </p:sp>
      <p:sp>
        <p:nvSpPr>
          <p:cNvPr id="7" name="文本框 6"/>
          <p:cNvSpPr txBox="1"/>
          <p:nvPr/>
        </p:nvSpPr>
        <p:spPr>
          <a:xfrm>
            <a:off x="3429000" y="1945694"/>
            <a:ext cx="1638300" cy="369332"/>
          </a:xfrm>
          <a:prstGeom prst="rect">
            <a:avLst/>
          </a:prstGeom>
          <a:noFill/>
        </p:spPr>
        <p:txBody>
          <a:bodyPr wrap="square" rtlCol="0">
            <a:spAutoFit/>
          </a:bodyPr>
          <a:lstStyle/>
          <a:p>
            <a:r>
              <a:rPr kumimoji="1" lang="zh-CN" altLang="en-US" dirty="0"/>
              <a:t>有免责事由</a:t>
            </a:r>
            <a:endParaRPr kumimoji="1" lang="zh-CN" altLang="en-US" dirty="0"/>
          </a:p>
        </p:txBody>
      </p:sp>
      <p:sp>
        <p:nvSpPr>
          <p:cNvPr id="8" name="文本框 7"/>
          <p:cNvSpPr txBox="1"/>
          <p:nvPr/>
        </p:nvSpPr>
        <p:spPr>
          <a:xfrm>
            <a:off x="3429000" y="2746310"/>
            <a:ext cx="1384300" cy="369332"/>
          </a:xfrm>
          <a:prstGeom prst="rect">
            <a:avLst/>
          </a:prstGeom>
          <a:noFill/>
        </p:spPr>
        <p:txBody>
          <a:bodyPr wrap="square" rtlCol="0">
            <a:spAutoFit/>
          </a:bodyPr>
          <a:lstStyle/>
          <a:p>
            <a:r>
              <a:rPr kumimoji="1" lang="zh-CN" altLang="en-US" dirty="0"/>
              <a:t>无免责事由</a:t>
            </a:r>
            <a:endParaRPr kumimoji="1" lang="zh-CN" altLang="en-US" dirty="0"/>
          </a:p>
        </p:txBody>
      </p:sp>
      <p:sp>
        <p:nvSpPr>
          <p:cNvPr id="9" name="文本框 8"/>
          <p:cNvSpPr txBox="1"/>
          <p:nvPr/>
        </p:nvSpPr>
        <p:spPr>
          <a:xfrm>
            <a:off x="5071353" y="1945694"/>
            <a:ext cx="1164347" cy="369332"/>
          </a:xfrm>
          <a:prstGeom prst="rect">
            <a:avLst/>
          </a:prstGeom>
          <a:noFill/>
        </p:spPr>
        <p:txBody>
          <a:bodyPr wrap="square" rtlCol="0">
            <a:spAutoFit/>
          </a:bodyPr>
          <a:lstStyle/>
          <a:p>
            <a:r>
              <a:rPr kumimoji="1" lang="zh-CN" altLang="en-US" dirty="0"/>
              <a:t>风险负担</a:t>
            </a:r>
            <a:endParaRPr kumimoji="1" lang="zh-CN" altLang="en-US" dirty="0"/>
          </a:p>
        </p:txBody>
      </p:sp>
      <p:sp>
        <p:nvSpPr>
          <p:cNvPr id="10" name="文本框 9"/>
          <p:cNvSpPr txBox="1"/>
          <p:nvPr/>
        </p:nvSpPr>
        <p:spPr>
          <a:xfrm>
            <a:off x="5041900" y="2759189"/>
            <a:ext cx="1193800" cy="369332"/>
          </a:xfrm>
          <a:prstGeom prst="rect">
            <a:avLst/>
          </a:prstGeom>
          <a:noFill/>
        </p:spPr>
        <p:txBody>
          <a:bodyPr wrap="square" rtlCol="0">
            <a:spAutoFit/>
          </a:bodyPr>
          <a:lstStyle/>
          <a:p>
            <a:r>
              <a:rPr kumimoji="1" lang="zh-CN" altLang="en-US" dirty="0"/>
              <a:t>违约救济</a:t>
            </a:r>
            <a:endParaRPr kumimoji="1" lang="zh-CN" altLang="en-US" dirty="0"/>
          </a:p>
        </p:txBody>
      </p:sp>
      <p:sp>
        <p:nvSpPr>
          <p:cNvPr id="11" name="文本框 10"/>
          <p:cNvSpPr txBox="1"/>
          <p:nvPr/>
        </p:nvSpPr>
        <p:spPr>
          <a:xfrm>
            <a:off x="7239000" y="3400023"/>
            <a:ext cx="1638300" cy="369332"/>
          </a:xfrm>
          <a:prstGeom prst="rect">
            <a:avLst/>
          </a:prstGeom>
          <a:noFill/>
        </p:spPr>
        <p:txBody>
          <a:bodyPr wrap="square" rtlCol="0">
            <a:spAutoFit/>
          </a:bodyPr>
          <a:lstStyle/>
          <a:p>
            <a:r>
              <a:rPr kumimoji="1" lang="zh-CN" altLang="en-US" dirty="0"/>
              <a:t>解除</a:t>
            </a:r>
            <a:endParaRPr kumimoji="1" lang="zh-CN" altLang="en-US" dirty="0"/>
          </a:p>
        </p:txBody>
      </p:sp>
      <p:sp>
        <p:nvSpPr>
          <p:cNvPr id="12" name="文本框 11"/>
          <p:cNvSpPr txBox="1"/>
          <p:nvPr/>
        </p:nvSpPr>
        <p:spPr>
          <a:xfrm>
            <a:off x="7239000" y="2949584"/>
            <a:ext cx="1193800" cy="369332"/>
          </a:xfrm>
          <a:prstGeom prst="rect">
            <a:avLst/>
          </a:prstGeom>
          <a:noFill/>
        </p:spPr>
        <p:txBody>
          <a:bodyPr wrap="square" rtlCol="0">
            <a:spAutoFit/>
          </a:bodyPr>
          <a:lstStyle/>
          <a:p>
            <a:r>
              <a:rPr kumimoji="1" lang="zh-CN" altLang="en-US" dirty="0"/>
              <a:t>赔偿损失</a:t>
            </a:r>
            <a:endParaRPr kumimoji="1" lang="zh-CN" altLang="en-US" dirty="0"/>
          </a:p>
        </p:txBody>
      </p:sp>
      <p:sp>
        <p:nvSpPr>
          <p:cNvPr id="13" name="文本框 12"/>
          <p:cNvSpPr txBox="1"/>
          <p:nvPr/>
        </p:nvSpPr>
        <p:spPr>
          <a:xfrm>
            <a:off x="7226547" y="2431390"/>
            <a:ext cx="1638300" cy="369332"/>
          </a:xfrm>
          <a:prstGeom prst="rect">
            <a:avLst/>
          </a:prstGeom>
          <a:noFill/>
        </p:spPr>
        <p:txBody>
          <a:bodyPr wrap="square" rtlCol="0">
            <a:spAutoFit/>
          </a:bodyPr>
          <a:lstStyle/>
          <a:p>
            <a:r>
              <a:rPr kumimoji="1" lang="zh-CN" altLang="en-US" dirty="0"/>
              <a:t>违约金</a:t>
            </a:r>
            <a:r>
              <a:rPr kumimoji="1" lang="en-US" altLang="zh-CN" dirty="0"/>
              <a:t>/</a:t>
            </a:r>
            <a:r>
              <a:rPr kumimoji="1" lang="zh-CN" altLang="en-US" dirty="0"/>
              <a:t>定金</a:t>
            </a:r>
            <a:endParaRPr kumimoji="1" lang="zh-CN" altLang="en-US" dirty="0"/>
          </a:p>
        </p:txBody>
      </p:sp>
      <p:sp>
        <p:nvSpPr>
          <p:cNvPr id="14" name="文本框 13"/>
          <p:cNvSpPr txBox="1"/>
          <p:nvPr/>
        </p:nvSpPr>
        <p:spPr>
          <a:xfrm>
            <a:off x="7226547" y="1861764"/>
            <a:ext cx="2057402" cy="369332"/>
          </a:xfrm>
          <a:prstGeom prst="rect">
            <a:avLst/>
          </a:prstGeom>
          <a:noFill/>
        </p:spPr>
        <p:txBody>
          <a:bodyPr wrap="square" rtlCol="0">
            <a:spAutoFit/>
          </a:bodyPr>
          <a:lstStyle/>
          <a:p>
            <a:r>
              <a:rPr kumimoji="1" lang="zh-CN" altLang="en-US" dirty="0"/>
              <a:t>履行请求权的排除</a:t>
            </a:r>
            <a:endParaRPr kumimoji="1" lang="zh-CN" altLang="en-US" dirty="0"/>
          </a:p>
        </p:txBody>
      </p:sp>
      <p:sp>
        <p:nvSpPr>
          <p:cNvPr id="15" name="文本框 14"/>
          <p:cNvSpPr txBox="1"/>
          <p:nvPr/>
        </p:nvSpPr>
        <p:spPr>
          <a:xfrm>
            <a:off x="2019300" y="4948163"/>
            <a:ext cx="985157" cy="369332"/>
          </a:xfrm>
          <a:prstGeom prst="rect">
            <a:avLst/>
          </a:prstGeom>
          <a:noFill/>
        </p:spPr>
        <p:txBody>
          <a:bodyPr wrap="square" rtlCol="0">
            <a:spAutoFit/>
          </a:bodyPr>
          <a:lstStyle/>
          <a:p>
            <a:r>
              <a:rPr kumimoji="1" lang="zh-CN" altLang="en-US" dirty="0"/>
              <a:t>可撤销</a:t>
            </a:r>
            <a:endParaRPr kumimoji="1" lang="zh-CN" altLang="en-US" dirty="0"/>
          </a:p>
        </p:txBody>
      </p:sp>
      <p:sp>
        <p:nvSpPr>
          <p:cNvPr id="16" name="左大括号 15"/>
          <p:cNvSpPr/>
          <p:nvPr/>
        </p:nvSpPr>
        <p:spPr>
          <a:xfrm>
            <a:off x="1485900" y="2365310"/>
            <a:ext cx="509791" cy="2767519"/>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7" name="左大括号 16"/>
          <p:cNvSpPr/>
          <p:nvPr/>
        </p:nvSpPr>
        <p:spPr>
          <a:xfrm>
            <a:off x="3225529" y="2038788"/>
            <a:ext cx="326147" cy="100872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8" name="左大括号 17"/>
          <p:cNvSpPr/>
          <p:nvPr/>
        </p:nvSpPr>
        <p:spPr>
          <a:xfrm>
            <a:off x="6246609" y="1970083"/>
            <a:ext cx="992391" cy="2209495"/>
          </a:xfrm>
          <a:prstGeom prst="leftBrace">
            <a:avLst>
              <a:gd name="adj1" fmla="val 8333"/>
              <a:gd name="adj2" fmla="val 4622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9" name="文本框 18"/>
          <p:cNvSpPr txBox="1"/>
          <p:nvPr/>
        </p:nvSpPr>
        <p:spPr>
          <a:xfrm>
            <a:off x="3453505" y="3294126"/>
            <a:ext cx="1384300" cy="369332"/>
          </a:xfrm>
          <a:prstGeom prst="rect">
            <a:avLst/>
          </a:prstGeom>
          <a:noFill/>
        </p:spPr>
        <p:txBody>
          <a:bodyPr wrap="square" rtlCol="0">
            <a:spAutoFit/>
          </a:bodyPr>
          <a:lstStyle/>
          <a:p>
            <a:r>
              <a:rPr kumimoji="1" lang="zh-CN" altLang="en-US" dirty="0"/>
              <a:t>恶意串通</a:t>
            </a:r>
            <a:endParaRPr kumimoji="1" lang="zh-CN" altLang="en-US" dirty="0"/>
          </a:p>
        </p:txBody>
      </p:sp>
      <p:sp>
        <p:nvSpPr>
          <p:cNvPr id="20" name="文本框 19"/>
          <p:cNvSpPr txBox="1"/>
          <p:nvPr/>
        </p:nvSpPr>
        <p:spPr>
          <a:xfrm>
            <a:off x="3413338" y="3729239"/>
            <a:ext cx="2476394" cy="646331"/>
          </a:xfrm>
          <a:prstGeom prst="rect">
            <a:avLst/>
          </a:prstGeom>
          <a:noFill/>
        </p:spPr>
        <p:txBody>
          <a:bodyPr wrap="square" rtlCol="0">
            <a:spAutoFit/>
          </a:bodyPr>
          <a:lstStyle/>
          <a:p>
            <a:r>
              <a:rPr kumimoji="1" lang="zh-CN" altLang="en-US" dirty="0"/>
              <a:t>违反法律法规强制性规定、违反公序良俗</a:t>
            </a:r>
            <a:endParaRPr kumimoji="1" lang="zh-CN" altLang="en-US" dirty="0"/>
          </a:p>
        </p:txBody>
      </p:sp>
      <p:sp>
        <p:nvSpPr>
          <p:cNvPr id="21" name="文本框 20"/>
          <p:cNvSpPr txBox="1"/>
          <p:nvPr/>
        </p:nvSpPr>
        <p:spPr>
          <a:xfrm>
            <a:off x="3497837" y="4662929"/>
            <a:ext cx="749300" cy="369332"/>
          </a:xfrm>
          <a:prstGeom prst="rect">
            <a:avLst/>
          </a:prstGeom>
          <a:noFill/>
        </p:spPr>
        <p:txBody>
          <a:bodyPr wrap="square" rtlCol="0">
            <a:spAutoFit/>
          </a:bodyPr>
          <a:lstStyle/>
          <a:p>
            <a:r>
              <a:rPr kumimoji="1" lang="zh-CN" altLang="en-US" dirty="0"/>
              <a:t>欺诈</a:t>
            </a:r>
            <a:endParaRPr kumimoji="1" lang="zh-CN" altLang="en-US" dirty="0"/>
          </a:p>
        </p:txBody>
      </p:sp>
      <p:sp>
        <p:nvSpPr>
          <p:cNvPr id="22" name="文本框 21"/>
          <p:cNvSpPr txBox="1"/>
          <p:nvPr/>
        </p:nvSpPr>
        <p:spPr>
          <a:xfrm>
            <a:off x="3497836" y="5132829"/>
            <a:ext cx="1315463" cy="369332"/>
          </a:xfrm>
          <a:prstGeom prst="rect">
            <a:avLst/>
          </a:prstGeom>
          <a:noFill/>
        </p:spPr>
        <p:txBody>
          <a:bodyPr wrap="square" rtlCol="0">
            <a:spAutoFit/>
          </a:bodyPr>
          <a:lstStyle/>
          <a:p>
            <a:r>
              <a:rPr kumimoji="1" lang="zh-CN" altLang="en-US" dirty="0"/>
              <a:t>重大误解</a:t>
            </a:r>
            <a:endParaRPr kumimoji="1" lang="zh-CN" altLang="en-US" dirty="0"/>
          </a:p>
        </p:txBody>
      </p:sp>
      <p:sp>
        <p:nvSpPr>
          <p:cNvPr id="23" name="左大括号 22"/>
          <p:cNvSpPr/>
          <p:nvPr/>
        </p:nvSpPr>
        <p:spPr>
          <a:xfrm>
            <a:off x="3093234" y="3366850"/>
            <a:ext cx="326147" cy="100872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24" name="左大括号 23"/>
          <p:cNvSpPr/>
          <p:nvPr/>
        </p:nvSpPr>
        <p:spPr>
          <a:xfrm>
            <a:off x="3124637" y="4737959"/>
            <a:ext cx="326147" cy="87369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cxnSp>
        <p:nvCxnSpPr>
          <p:cNvPr id="26" name="直线箭头连接符 25"/>
          <p:cNvCxnSpPr>
            <a:endCxn id="9" idx="1"/>
          </p:cNvCxnSpPr>
          <p:nvPr/>
        </p:nvCxnSpPr>
        <p:spPr>
          <a:xfrm>
            <a:off x="4651535" y="2130360"/>
            <a:ext cx="419818"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4651535" y="2959933"/>
            <a:ext cx="419818"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23455" y="1139619"/>
            <a:ext cx="1315463" cy="369332"/>
          </a:xfrm>
          <a:prstGeom prst="rect">
            <a:avLst/>
          </a:prstGeom>
          <a:noFill/>
        </p:spPr>
        <p:txBody>
          <a:bodyPr wrap="square" rtlCol="0">
            <a:spAutoFit/>
          </a:bodyPr>
          <a:lstStyle/>
          <a:p>
            <a:r>
              <a:rPr kumimoji="1" lang="zh-CN" altLang="en-US" dirty="0"/>
              <a:t>合同效力</a:t>
            </a:r>
            <a:endParaRPr kumimoji="1" lang="zh-CN" altLang="en-US" dirty="0"/>
          </a:p>
        </p:txBody>
      </p:sp>
      <p:sp>
        <p:nvSpPr>
          <p:cNvPr id="30" name="文本框 29"/>
          <p:cNvSpPr txBox="1"/>
          <p:nvPr/>
        </p:nvSpPr>
        <p:spPr>
          <a:xfrm>
            <a:off x="7178168" y="1161024"/>
            <a:ext cx="1315463" cy="369332"/>
          </a:xfrm>
          <a:prstGeom prst="rect">
            <a:avLst/>
          </a:prstGeom>
          <a:noFill/>
        </p:spPr>
        <p:txBody>
          <a:bodyPr wrap="square" rtlCol="0">
            <a:spAutoFit/>
          </a:bodyPr>
          <a:lstStyle/>
          <a:p>
            <a:r>
              <a:rPr kumimoji="1" lang="zh-CN" altLang="en-US" dirty="0"/>
              <a:t>违约责任</a:t>
            </a:r>
            <a:endParaRPr kumimoji="1" lang="zh-CN" altLang="en-US" dirty="0"/>
          </a:p>
        </p:txBody>
      </p:sp>
      <p:cxnSp>
        <p:nvCxnSpPr>
          <p:cNvPr id="33" name="直线连接符 32"/>
          <p:cNvCxnSpPr/>
          <p:nvPr/>
        </p:nvCxnSpPr>
        <p:spPr>
          <a:xfrm>
            <a:off x="1755821" y="1053627"/>
            <a:ext cx="0" cy="9928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5190187" y="1013218"/>
            <a:ext cx="0" cy="9928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直线连接符 34"/>
          <p:cNvCxnSpPr/>
          <p:nvPr/>
        </p:nvCxnSpPr>
        <p:spPr>
          <a:xfrm>
            <a:off x="9581883" y="868961"/>
            <a:ext cx="0" cy="9928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直线箭头连接符 39"/>
          <p:cNvCxnSpPr/>
          <p:nvPr/>
        </p:nvCxnSpPr>
        <p:spPr>
          <a:xfrm>
            <a:off x="1783869" y="1350244"/>
            <a:ext cx="14560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flipH="1">
            <a:off x="4340180" y="1378241"/>
            <a:ext cx="8844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5224604" y="1378241"/>
            <a:ext cx="1781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p:nvPr/>
        </p:nvCxnSpPr>
        <p:spPr>
          <a:xfrm flipH="1">
            <a:off x="8161727" y="1325537"/>
            <a:ext cx="1431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570" y="603115"/>
            <a:ext cx="11171324" cy="5569085"/>
          </a:xfrm>
        </p:spPr>
        <p:txBody>
          <a:bodyPr/>
          <a:lstStyle/>
          <a:p>
            <a:pPr marL="0" indent="0">
              <a:buNone/>
            </a:pPr>
            <a:r>
              <a:rPr kumimoji="1" lang="zh-CN" altLang="en-US" dirty="0"/>
              <a:t>（二）拒绝履行</a:t>
            </a:r>
            <a:endParaRPr kumimoji="1" lang="en-US" altLang="zh-CN" dirty="0"/>
          </a:p>
          <a:p>
            <a:pPr marL="514350" indent="-514350">
              <a:buAutoNum type="arabicPeriod"/>
            </a:pPr>
            <a:endParaRPr kumimoji="1" lang="en-US" altLang="zh-CN" dirty="0"/>
          </a:p>
          <a:p>
            <a:pPr marL="514350" indent="-514350">
              <a:buAutoNum type="arabicPeriod"/>
            </a:pPr>
            <a:r>
              <a:rPr kumimoji="1" lang="zh-CN" altLang="en-US" dirty="0"/>
              <a:t>拒绝履行的行为</a:t>
            </a:r>
            <a:endParaRPr kumimoji="1" lang="en-US" altLang="zh-CN" dirty="0"/>
          </a:p>
          <a:p>
            <a:pPr marL="0" indent="0">
              <a:buNone/>
            </a:pPr>
            <a:r>
              <a:rPr kumimoji="1" lang="zh-CN" altLang="en-US" dirty="0"/>
              <a:t>（</a:t>
            </a:r>
            <a:r>
              <a:rPr kumimoji="1" lang="en-US" altLang="zh-CN" dirty="0"/>
              <a:t>1</a:t>
            </a:r>
            <a:r>
              <a:rPr kumimoji="1" lang="zh-CN" altLang="en-US" dirty="0"/>
              <a:t>）履行期届满明确表示，或以自己行为表示不履行</a:t>
            </a:r>
            <a:endParaRPr kumimoji="1" lang="en-US" altLang="zh-CN" dirty="0"/>
          </a:p>
          <a:p>
            <a:pPr marL="0" indent="0">
              <a:buNone/>
            </a:pPr>
            <a:r>
              <a:rPr kumimoji="1" lang="zh-CN" altLang="en-US" dirty="0"/>
              <a:t>（</a:t>
            </a:r>
            <a:r>
              <a:rPr kumimoji="1" lang="en-US" altLang="zh-CN" dirty="0"/>
              <a:t>2</a:t>
            </a:r>
            <a:r>
              <a:rPr kumimoji="1" lang="zh-CN" altLang="en-US" dirty="0"/>
              <a:t>）履行期尚未届满，明确表示或以自己行为表示不履行</a:t>
            </a:r>
            <a:r>
              <a:rPr kumimoji="1" lang="zh-CN" altLang="en-US" sz="2000" dirty="0"/>
              <a:t>（</a:t>
            </a:r>
            <a:r>
              <a:rPr kumimoji="1" lang="en-US" altLang="zh-CN" sz="2000" dirty="0"/>
              <a:t>578</a:t>
            </a:r>
            <a:r>
              <a:rPr kumimoji="1" lang="zh-CN" altLang="en-US" sz="2000" dirty="0"/>
              <a:t>预期违约）</a:t>
            </a:r>
            <a:endParaRPr kumimoji="1" lang="en-US" altLang="zh-CN" sz="2000" dirty="0"/>
          </a:p>
          <a:p>
            <a:pPr marL="0" indent="0">
              <a:buNone/>
            </a:pPr>
            <a:r>
              <a:rPr kumimoji="1" lang="zh-CN" altLang="en-US" dirty="0"/>
              <a:t>（</a:t>
            </a:r>
            <a:r>
              <a:rPr kumimoji="1" lang="en-US" altLang="zh-CN" dirty="0"/>
              <a:t>3</a:t>
            </a:r>
            <a:r>
              <a:rPr kumimoji="1" lang="zh-CN" altLang="en-US" dirty="0"/>
              <a:t>）不安抗辩权通知后，合理期限内未恢复、未担保</a:t>
            </a:r>
            <a:endParaRPr kumimoji="1" lang="en-US" altLang="zh-CN" dirty="0"/>
          </a:p>
          <a:p>
            <a:pPr marL="0" indent="0">
              <a:buNone/>
            </a:pPr>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660400"/>
            <a:ext cx="10597896" cy="5511800"/>
          </a:xfrm>
        </p:spPr>
        <p:txBody>
          <a:bodyPr/>
          <a:lstStyle/>
          <a:p>
            <a:pPr indent="408305" algn="just">
              <a:lnSpc>
                <a:spcPct val="150000"/>
              </a:lnSpc>
            </a:pPr>
            <a:r>
              <a:rPr lang="zh-CN" altLang="zh-CN" sz="1800" b="1" kern="100" dirty="0">
                <a:effectLst/>
                <a:latin typeface="Calibri" panose="020F0502020204030204" pitchFamily="34" charset="0"/>
                <a:ea typeface="仿宋_GB2312" panose="02010609030101010101" charset="-122"/>
                <a:cs typeface="Times New Roman" panose="02020603050405020304" pitchFamily="18" charset="0"/>
              </a:rPr>
              <a:t>第九条【违反预约合同的违约责任】</a:t>
            </a: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预约合同生效后，当事人一方不履行订立本约合同的义务，对方请求其赔偿因此造成的损失的，人民法院依法予以支持。</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06400" algn="just">
              <a:lnSpc>
                <a:spcPct val="150000"/>
              </a:lnSpc>
            </a:pP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前款规定的损失赔偿，当事人有约定的，按照约定；没有约定的，人民法院应当综合考虑订立本约合同的条件的成就程度以及本约合同履行的现实可能性等因素，在依本解释第五条确定的损失赔偿额与依本解释第六十四条至第六十七条确定的损失赔偿额之间进行酌定。</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06400" algn="just">
              <a:lnSpc>
                <a:spcPct val="150000"/>
              </a:lnSpc>
            </a:pP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预约合同已就本约合同的主体、标的、数量、价款或者报酬等主要内容达成合意，如预约合同不存在无效或者未生效的情形，当事人一方不履行订立本约合同的义务，对方请求其赔偿因违反预约合同造成的损失的，</a:t>
            </a:r>
            <a:r>
              <a:rPr lang="zh-CN" altLang="zh-CN" sz="1800" kern="100" dirty="0">
                <a:solidFill>
                  <a:srgbClr val="00B050"/>
                </a:solidFill>
                <a:effectLst/>
                <a:latin typeface="Calibri" panose="020F0502020204030204" pitchFamily="34" charset="0"/>
                <a:ea typeface="仿宋_GB2312" panose="02010609030101010101" charset="-122"/>
                <a:cs typeface="Times New Roman" panose="02020603050405020304" pitchFamily="18" charset="0"/>
              </a:rPr>
              <a:t>人民法院应当参照如本约合同成立并履行可以获得的利益</a:t>
            </a: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计算损失赔偿额，但是当事人另有约定的除外。</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0391" y="1011677"/>
            <a:ext cx="10583305" cy="5160523"/>
          </a:xfrm>
        </p:spPr>
        <p:txBody>
          <a:bodyPr/>
          <a:lstStyle/>
          <a:p>
            <a:pPr marL="0" indent="0">
              <a:buNone/>
            </a:pPr>
            <a:r>
              <a:rPr kumimoji="1" lang="en-US" altLang="zh-CN" dirty="0"/>
              <a:t>2.</a:t>
            </a:r>
            <a:r>
              <a:rPr kumimoji="1" lang="zh-CN" altLang="en-US" dirty="0"/>
              <a:t> 拒绝履行的后果</a:t>
            </a:r>
            <a:endParaRPr kumimoji="1" lang="en-US" altLang="zh-CN" dirty="0"/>
          </a:p>
          <a:p>
            <a:pPr marL="0" indent="0">
              <a:buNone/>
            </a:pPr>
            <a:r>
              <a:rPr kumimoji="1" lang="zh-CN" altLang="en-US" dirty="0"/>
              <a:t>（</a:t>
            </a:r>
            <a:r>
              <a:rPr kumimoji="1" lang="en-US" altLang="zh-CN" dirty="0"/>
              <a:t>1</a:t>
            </a:r>
            <a:r>
              <a:rPr kumimoji="1" lang="zh-CN" altLang="en-US" dirty="0"/>
              <a:t>）继续履行</a:t>
            </a:r>
            <a:endParaRPr kumimoji="1" lang="en-US" altLang="zh-CN" dirty="0"/>
          </a:p>
          <a:p>
            <a:pPr marL="0" indent="0">
              <a:buNone/>
            </a:pPr>
            <a:r>
              <a:rPr kumimoji="1" lang="zh-CN" altLang="en-US" dirty="0"/>
              <a:t>（</a:t>
            </a:r>
            <a:r>
              <a:rPr kumimoji="1" lang="en-US" altLang="zh-CN" dirty="0"/>
              <a:t>2</a:t>
            </a:r>
            <a:r>
              <a:rPr kumimoji="1" lang="zh-CN" altLang="en-US" dirty="0"/>
              <a:t>）损害赔偿</a:t>
            </a:r>
            <a:endParaRPr kumimoji="1" lang="en-US" altLang="zh-CN" dirty="0"/>
          </a:p>
          <a:p>
            <a:pPr marL="0" indent="0">
              <a:buNone/>
            </a:pPr>
            <a:r>
              <a:rPr kumimoji="1" lang="zh-CN" altLang="en-US" dirty="0"/>
              <a:t>（</a:t>
            </a:r>
            <a:r>
              <a:rPr kumimoji="1" lang="en-US" altLang="zh-CN" dirty="0"/>
              <a:t>3</a:t>
            </a:r>
            <a:r>
              <a:rPr kumimoji="1" lang="zh-CN" altLang="en-US" dirty="0"/>
              <a:t>）违约金</a:t>
            </a:r>
            <a:endParaRPr kumimoji="1" lang="en-US" altLang="zh-CN" dirty="0"/>
          </a:p>
          <a:p>
            <a:pPr marL="0" indent="0">
              <a:buNone/>
            </a:pPr>
            <a:r>
              <a:rPr kumimoji="1" lang="zh-CN" altLang="en-US" dirty="0"/>
              <a:t>（</a:t>
            </a:r>
            <a:r>
              <a:rPr kumimoji="1" lang="en-US" altLang="zh-CN" dirty="0"/>
              <a:t>4</a:t>
            </a:r>
            <a:r>
              <a:rPr kumimoji="1" lang="zh-CN" altLang="en-US" dirty="0"/>
              <a:t>）解除合同</a:t>
            </a:r>
            <a:endParaRPr kumimoji="1" lang="en-US" altLang="zh-CN" dirty="0"/>
          </a:p>
          <a:p>
            <a:pPr marL="0" indent="0">
              <a:buNone/>
            </a:pPr>
            <a:r>
              <a:rPr kumimoji="1" lang="zh-CN" altLang="en-US" dirty="0"/>
              <a:t>（</a:t>
            </a:r>
            <a:r>
              <a:rPr kumimoji="1" lang="en-US" altLang="zh-CN" dirty="0"/>
              <a:t>5</a:t>
            </a:r>
            <a:r>
              <a:rPr kumimoji="1" lang="zh-CN" altLang="en-US" dirty="0"/>
              <a:t>）（特殊）债务人拒绝履行之后，又同意履行的，</a:t>
            </a:r>
            <a:endParaRPr kumimoji="1" lang="en-US" altLang="zh-CN" dirty="0"/>
          </a:p>
          <a:p>
            <a:pPr marL="0" indent="0">
              <a:buNone/>
            </a:pPr>
            <a:r>
              <a:rPr kumimoji="1" lang="zh-CN" altLang="en-US" dirty="0"/>
              <a:t>        原则上：对债权人没有损害的，有受领义务</a:t>
            </a:r>
            <a:endParaRPr kumimoji="1" lang="en-US" altLang="zh-CN" dirty="0"/>
          </a:p>
          <a:p>
            <a:pPr marL="0" indent="0">
              <a:buNone/>
            </a:pPr>
            <a:r>
              <a:rPr kumimoji="1" lang="zh-CN" altLang="en-US" dirty="0"/>
              <a:t>                    对债权人有损害的，可以拒绝</a:t>
            </a:r>
            <a:r>
              <a:rPr kumimoji="1" lang="en-US" altLang="zh-CN" dirty="0"/>
              <a:t>——</a:t>
            </a:r>
            <a:r>
              <a:rPr kumimoji="1" lang="zh-CN" altLang="en-US" dirty="0"/>
              <a:t>产生损害赔偿</a:t>
            </a:r>
            <a:endParaRPr kumimoji="1" lang="zh-CN" altLang="en-US"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0436" y="720436"/>
            <a:ext cx="10563260" cy="5451764"/>
          </a:xfrm>
        </p:spPr>
        <p:txBody>
          <a:bodyPr/>
          <a:lstStyle/>
          <a:p>
            <a:r>
              <a:rPr kumimoji="1" lang="en-US" altLang="zh-CN" dirty="0"/>
              <a:t>3. </a:t>
            </a:r>
            <a:r>
              <a:rPr kumimoji="1" lang="zh-CN" altLang="en-US" dirty="0"/>
              <a:t>预期违约（</a:t>
            </a:r>
            <a:r>
              <a:rPr kumimoji="1" lang="en-US" altLang="zh-CN" dirty="0"/>
              <a:t>578</a:t>
            </a:r>
            <a:r>
              <a:rPr kumimoji="1" lang="zh-CN" altLang="en-US" dirty="0"/>
              <a:t>）</a:t>
            </a:r>
            <a:endParaRPr kumimoji="1" lang="en-US" altLang="zh-CN" dirty="0"/>
          </a:p>
          <a:p>
            <a:endParaRPr kumimoji="1" lang="en-US" altLang="zh-CN" dirty="0"/>
          </a:p>
          <a:p>
            <a:pPr marL="0" lvl="0" indent="0">
              <a:buNone/>
            </a:pPr>
            <a:r>
              <a:rPr kumimoji="1" lang="zh-CN" altLang="zh-CN" dirty="0"/>
              <a:t>履行期到来之前，明确表示或以自己行为表明不履行合同义务</a:t>
            </a:r>
            <a:r>
              <a:rPr kumimoji="1" lang="zh-CN" altLang="en-US" dirty="0"/>
              <a:t>。</a:t>
            </a:r>
            <a:endParaRPr kumimoji="1" lang="en-US" altLang="zh-CN" dirty="0"/>
          </a:p>
          <a:p>
            <a:pPr marL="0" lvl="0" indent="0">
              <a:buNone/>
            </a:pPr>
            <a:endParaRPr kumimoji="1" lang="en-US" altLang="zh-CN" dirty="0"/>
          </a:p>
          <a:p>
            <a:pPr marL="0" lvl="0" indent="0">
              <a:buNone/>
            </a:pPr>
            <a:r>
              <a:rPr kumimoji="1" lang="zh-CN" altLang="en-US" dirty="0"/>
              <a:t>后果：     可等待到期主张违约</a:t>
            </a:r>
            <a:endParaRPr kumimoji="1" lang="en-US" altLang="zh-CN" dirty="0"/>
          </a:p>
          <a:p>
            <a:pPr marL="0" lvl="0" indent="0">
              <a:buNone/>
            </a:pPr>
            <a:endParaRPr lang="en-US" altLang="zh-CN" dirty="0"/>
          </a:p>
          <a:p>
            <a:pPr marL="0" indent="0">
              <a:buNone/>
            </a:pPr>
            <a:r>
              <a:rPr kumimoji="1" lang="zh-CN" altLang="en-US" dirty="0"/>
              <a:t>              也可选择不等待，直接主张违约</a:t>
            </a:r>
            <a:endParaRPr kumimoji="1" lang="en-US" altLang="zh-CN" dirty="0"/>
          </a:p>
          <a:p>
            <a:endParaRPr kumimoji="1" lang="zh-CN" altLang="en-US" dirty="0"/>
          </a:p>
        </p:txBody>
      </p:sp>
      <p:sp>
        <p:nvSpPr>
          <p:cNvPr id="4" name="左大括号 3"/>
          <p:cNvSpPr/>
          <p:nvPr/>
        </p:nvSpPr>
        <p:spPr>
          <a:xfrm>
            <a:off x="1840721" y="3148204"/>
            <a:ext cx="484909" cy="1288473"/>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719847"/>
            <a:ext cx="11206264" cy="5797685"/>
          </a:xfrm>
        </p:spPr>
        <p:txBody>
          <a:bodyPr/>
          <a:lstStyle/>
          <a:p>
            <a:pPr marL="0" indent="0">
              <a:buNone/>
            </a:pPr>
            <a:r>
              <a:rPr kumimoji="1" lang="zh-CN" altLang="en-US" dirty="0"/>
              <a:t>（三）不完全履行（</a:t>
            </a:r>
            <a:r>
              <a:rPr kumimoji="1" lang="en-US" altLang="zh-CN" dirty="0"/>
              <a:t>582</a:t>
            </a:r>
            <a:r>
              <a:rPr kumimoji="1" lang="zh-CN" altLang="en-US" dirty="0"/>
              <a:t>）</a:t>
            </a:r>
            <a:endParaRPr kumimoji="1" lang="en-US" altLang="zh-CN" dirty="0"/>
          </a:p>
          <a:p>
            <a:pPr marL="0" indent="0">
              <a:buNone/>
            </a:pPr>
            <a:r>
              <a:rPr kumimoji="1" lang="zh-CN" altLang="en-US" dirty="0"/>
              <a:t>    是指履行不符合约定，也称为瑕疵履行。</a:t>
            </a:r>
            <a:endParaRPr kumimoji="1" lang="en-US" altLang="zh-CN" dirty="0"/>
          </a:p>
          <a:p>
            <a:pPr marL="0" indent="0">
              <a:buNone/>
            </a:pPr>
            <a:endParaRPr kumimoji="1" lang="zh-CN" altLang="en-US" sz="2400" dirty="0"/>
          </a:p>
          <a:p>
            <a:pPr marL="0" indent="0">
              <a:buNone/>
            </a:pPr>
            <a:r>
              <a:rPr kumimoji="1" lang="zh-CN" altLang="en-US" sz="2400" dirty="0"/>
              <a:t>    一般后果：继续履行、损害赔偿、违约金、不能实现目的的合同解除</a:t>
            </a:r>
            <a:endParaRPr kumimoji="1" lang="zh-CN" altLang="en-US" sz="2400" dirty="0"/>
          </a:p>
          <a:p>
            <a:pPr marL="0" indent="0">
              <a:buNone/>
            </a:pPr>
            <a:r>
              <a:rPr kumimoji="1" lang="zh-CN" altLang="en-US" sz="2400" dirty="0"/>
              <a:t>    特殊后果：</a:t>
            </a:r>
            <a:endParaRPr kumimoji="1" lang="en-US" altLang="zh-CN" sz="2400" dirty="0"/>
          </a:p>
          <a:p>
            <a:pPr marL="0" indent="0">
              <a:buNone/>
            </a:pPr>
            <a:r>
              <a:rPr kumimoji="1" lang="zh-CN" altLang="en-US" sz="2400" dirty="0"/>
              <a:t>  （</a:t>
            </a:r>
            <a:r>
              <a:rPr kumimoji="1" lang="en-US" altLang="zh-CN" sz="2400" dirty="0"/>
              <a:t>1</a:t>
            </a:r>
            <a:r>
              <a:rPr kumimoji="1" lang="zh-CN" altLang="en-US" sz="2400" dirty="0"/>
              <a:t>）加害给付</a:t>
            </a:r>
            <a:r>
              <a:rPr kumimoji="1" lang="en-US" altLang="zh-CN" sz="2400" dirty="0"/>
              <a:t>——</a:t>
            </a:r>
            <a:r>
              <a:rPr kumimoji="1" lang="zh-CN" altLang="en-US" sz="2400" dirty="0"/>
              <a:t>违约责任与侵权责任竞合。择一行使。</a:t>
            </a:r>
            <a:endParaRPr kumimoji="1" lang="zh-CN" altLang="en-US" sz="2400" dirty="0"/>
          </a:p>
          <a:p>
            <a:pPr marL="0" indent="0">
              <a:buNone/>
            </a:pPr>
            <a:r>
              <a:rPr kumimoji="1" lang="zh-CN" altLang="en-US" sz="2400" dirty="0"/>
              <a:t>   </a:t>
            </a:r>
            <a:r>
              <a:rPr kumimoji="1" lang="en-US" altLang="zh-CN" sz="2400" dirty="0">
                <a:solidFill>
                  <a:srgbClr val="00B050"/>
                </a:solidFill>
              </a:rPr>
              <a:t>《</a:t>
            </a:r>
            <a:r>
              <a:rPr kumimoji="1" lang="zh-CN" altLang="en-US" sz="2400" dirty="0">
                <a:solidFill>
                  <a:srgbClr val="00B050"/>
                </a:solidFill>
              </a:rPr>
              <a:t>民法典</a:t>
            </a:r>
            <a:r>
              <a:rPr kumimoji="1" lang="en-US" altLang="zh-CN" sz="2400" dirty="0">
                <a:solidFill>
                  <a:srgbClr val="00B050"/>
                </a:solidFill>
              </a:rPr>
              <a:t>》186</a:t>
            </a:r>
            <a:r>
              <a:rPr kumimoji="1" lang="zh-CN" altLang="en-US" sz="2400" dirty="0">
                <a:solidFill>
                  <a:srgbClr val="00B050"/>
                </a:solidFill>
              </a:rPr>
              <a:t>条规定：因当事人一方的违约行为，损害对方人身权益、财产权益的，受损害方有权选择请求其承担违约责任或者侵权责任。</a:t>
            </a:r>
            <a:endParaRPr kumimoji="1" lang="en-US" altLang="zh-CN" sz="2400" dirty="0">
              <a:solidFill>
                <a:srgbClr val="00B050"/>
              </a:solidFill>
            </a:endParaRPr>
          </a:p>
          <a:p>
            <a:pPr marL="0" indent="0">
              <a:buNone/>
            </a:pPr>
            <a:r>
              <a:rPr kumimoji="1" lang="en-US" altLang="zh-CN" sz="2400" dirty="0">
                <a:solidFill>
                  <a:srgbClr val="00B050"/>
                </a:solidFill>
              </a:rPr>
              <a:t>996</a:t>
            </a:r>
            <a:r>
              <a:rPr kumimoji="1" lang="zh-CN" altLang="en-US" sz="2400" dirty="0">
                <a:solidFill>
                  <a:srgbClr val="00B050"/>
                </a:solidFill>
              </a:rPr>
              <a:t> 　因当事人一方的违约行为，损害对方人格权并造成严重精神损害，受损害方选择请求其承担违约责任的，不影响受损害方请求精神损害赔偿。</a:t>
            </a:r>
            <a:endParaRPr kumimoji="1" lang="zh-CN" altLang="en-US" sz="2400" dirty="0">
              <a:solidFill>
                <a:srgbClr val="00B050"/>
              </a:solidFill>
            </a:endParaRPr>
          </a:p>
          <a:p>
            <a:pPr marL="0" indent="0">
              <a:buNone/>
            </a:pPr>
            <a:r>
              <a:rPr kumimoji="1" lang="zh-CN" altLang="en-US" sz="2400" dirty="0"/>
              <a:t>  （</a:t>
            </a:r>
            <a:r>
              <a:rPr kumimoji="1" lang="en-US" altLang="zh-CN" sz="2400" dirty="0"/>
              <a:t>2</a:t>
            </a:r>
            <a:r>
              <a:rPr kumimoji="1" lang="zh-CN" altLang="en-US" sz="2400" dirty="0"/>
              <a:t>）加工承揽等合同中，还有修理重做更换的规定等等。</a:t>
            </a:r>
            <a:endParaRPr kumimoji="1" lang="zh-CN" altLang="en-US" sz="2400" dirty="0"/>
          </a:p>
          <a:p>
            <a:pPr marL="0" indent="0">
              <a:buNone/>
            </a:pPr>
            <a:endParaRPr kumimoji="1" lang="zh-CN" altLang="en-US" dirty="0"/>
          </a:p>
          <a:p>
            <a:pPr marL="0" indent="0">
              <a:buNone/>
            </a:pPr>
            <a:endParaRPr kumimoji="1" lang="en-US" altLang="zh-CN" dirty="0"/>
          </a:p>
          <a:p>
            <a:pPr marL="0" indent="0">
              <a:buNone/>
            </a:pPr>
            <a:r>
              <a:rPr kumimoji="1" lang="zh-CN" altLang="en-US" dirty="0"/>
              <a:t>   </a:t>
            </a:r>
            <a:endParaRPr kumimoji="1" lang="zh-CN" altLang="en-US"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302" y="700391"/>
            <a:ext cx="10544394" cy="5471809"/>
          </a:xfrm>
        </p:spPr>
        <p:txBody>
          <a:bodyPr/>
          <a:lstStyle/>
          <a:p>
            <a:pPr marL="0" indent="0">
              <a:buNone/>
            </a:pPr>
            <a:r>
              <a:rPr kumimoji="1" lang="zh-CN" altLang="en-US" dirty="0"/>
              <a:t>（四）迟延履行</a:t>
            </a:r>
            <a:endParaRPr kumimoji="1" lang="en-US" altLang="zh-CN" dirty="0"/>
          </a:p>
          <a:p>
            <a:pPr marL="0" indent="0">
              <a:buNone/>
            </a:pPr>
            <a:r>
              <a:rPr kumimoji="1" lang="en-US" altLang="zh-CN" dirty="0"/>
              <a:t>1.</a:t>
            </a:r>
            <a:r>
              <a:rPr kumimoji="1" lang="zh-CN" altLang="en-US" dirty="0"/>
              <a:t> 债务人迟延（履行迟延）</a:t>
            </a:r>
            <a:endParaRPr kumimoji="1" lang="zh-CN" altLang="en-US" dirty="0"/>
          </a:p>
          <a:p>
            <a:pPr marL="0" indent="0">
              <a:buNone/>
            </a:pPr>
            <a:endParaRPr kumimoji="1" lang="zh-CN" altLang="en-US" dirty="0"/>
          </a:p>
          <a:p>
            <a:pPr marL="0" indent="0">
              <a:buNone/>
            </a:pPr>
            <a:r>
              <a:rPr kumimoji="1" lang="zh-CN" altLang="en-US" dirty="0"/>
              <a:t>  一般后果：继续履行、损害赔偿、违约金（特殊：可以与损害赔 偿并存的违约金）、合同解除</a:t>
            </a:r>
            <a:endParaRPr kumimoji="1" lang="zh-CN" altLang="en-US" dirty="0"/>
          </a:p>
          <a:p>
            <a:pPr marL="0" indent="0">
              <a:buNone/>
            </a:pPr>
            <a:r>
              <a:rPr kumimoji="1" lang="zh-CN" altLang="en-US" dirty="0"/>
              <a:t>   特殊后果（加重责任）：</a:t>
            </a:r>
            <a:endParaRPr kumimoji="1" lang="zh-CN" altLang="en-US" dirty="0"/>
          </a:p>
          <a:p>
            <a:pPr marL="0" indent="0">
              <a:buNone/>
            </a:pPr>
            <a:r>
              <a:rPr kumimoji="1" lang="zh-CN" altLang="en-US" dirty="0"/>
              <a:t>（</a:t>
            </a:r>
            <a:r>
              <a:rPr kumimoji="1" lang="en-US" altLang="zh-CN" dirty="0"/>
              <a:t>1</a:t>
            </a:r>
            <a:r>
              <a:rPr kumimoji="1" lang="zh-CN" altLang="en-US" dirty="0"/>
              <a:t>）迟延期间发生不可抗力不免责（</a:t>
            </a:r>
            <a:r>
              <a:rPr kumimoji="1" lang="en-US" altLang="zh-CN" dirty="0"/>
              <a:t>590</a:t>
            </a:r>
            <a:r>
              <a:rPr kumimoji="1" lang="zh-CN" altLang="en-US" dirty="0"/>
              <a:t>）</a:t>
            </a:r>
            <a:endParaRPr kumimoji="1" lang="zh-CN" altLang="en-US" dirty="0"/>
          </a:p>
          <a:p>
            <a:pPr marL="0" indent="0">
              <a:buNone/>
            </a:pPr>
            <a:r>
              <a:rPr kumimoji="1" lang="zh-CN" altLang="en-US" dirty="0"/>
              <a:t>（</a:t>
            </a:r>
            <a:r>
              <a:rPr kumimoji="1" lang="en-US" altLang="zh-CN" dirty="0"/>
              <a:t>2</a:t>
            </a:r>
            <a:r>
              <a:rPr kumimoji="1" lang="zh-CN" altLang="en-US" dirty="0"/>
              <a:t>）执行政府指导价的，遇价格变动作不利于债务人的解释（</a:t>
            </a:r>
            <a:r>
              <a:rPr kumimoji="1" lang="en-US" altLang="zh-CN" dirty="0"/>
              <a:t>513</a:t>
            </a:r>
            <a:r>
              <a:rPr kumimoji="1" lang="zh-CN" altLang="en-US" dirty="0"/>
              <a:t>）</a:t>
            </a:r>
            <a:endParaRPr kumimoji="1" lang="en-US" altLang="zh-CN" dirty="0"/>
          </a:p>
          <a:p>
            <a:pPr marL="0" indent="0">
              <a:buNone/>
            </a:pPr>
            <a:r>
              <a:rPr kumimoji="1" lang="zh-CN" altLang="en-US" dirty="0"/>
              <a:t>（</a:t>
            </a:r>
            <a:r>
              <a:rPr kumimoji="1" lang="en-US" altLang="zh-CN" dirty="0"/>
              <a:t>3</a:t>
            </a:r>
            <a:r>
              <a:rPr kumimoji="1" lang="zh-CN" altLang="en-US" dirty="0"/>
              <a:t>）经催告后合期限后仍未履行，可以解除合同（</a:t>
            </a:r>
            <a:r>
              <a:rPr kumimoji="1" lang="en-US" altLang="zh-CN" dirty="0"/>
              <a:t>563</a:t>
            </a:r>
            <a:r>
              <a:rPr kumimoji="1" lang="zh-CN" altLang="en-US" dirty="0"/>
              <a:t>）</a:t>
            </a:r>
            <a:endParaRPr kumimoji="1" lang="zh-CN" altLang="en-US" dirty="0"/>
          </a:p>
          <a:p>
            <a:pPr marL="0" indent="0">
              <a:buNone/>
            </a:pPr>
            <a:endParaRPr kumimoji="1" lang="zh-CN" altLang="en-US" dirty="0"/>
          </a:p>
          <a:p>
            <a:pPr marL="0" indent="0">
              <a:buNone/>
            </a:pPr>
            <a:endParaRPr kumimoji="1" lang="zh-CN" altLang="en-US"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6579" y="797668"/>
            <a:ext cx="10447117" cy="5374532"/>
          </a:xfrm>
        </p:spPr>
        <p:txBody>
          <a:bodyPr/>
          <a:lstStyle/>
          <a:p>
            <a:pPr marL="0" indent="0">
              <a:buNone/>
            </a:pPr>
            <a:r>
              <a:rPr kumimoji="1" lang="en-US" altLang="zh-CN" dirty="0"/>
              <a:t>2. </a:t>
            </a:r>
            <a:r>
              <a:rPr kumimoji="1" lang="zh-CN" altLang="en-US" dirty="0"/>
              <a:t>债权人迟延（受领迟延）</a:t>
            </a:r>
            <a:endParaRPr kumimoji="1" lang="zh-CN" altLang="en-US" dirty="0"/>
          </a:p>
          <a:p>
            <a:pPr marL="0" indent="0">
              <a:buNone/>
            </a:pPr>
            <a:endParaRPr kumimoji="1" lang="zh-CN" altLang="en-US" dirty="0"/>
          </a:p>
          <a:p>
            <a:pPr marL="0" indent="0">
              <a:buNone/>
            </a:pPr>
            <a:r>
              <a:rPr kumimoji="1" lang="zh-CN" altLang="en-US" dirty="0"/>
              <a:t>因受领迟延导致的风险、费用、损失都由债权人负担。具体包括：</a:t>
            </a:r>
            <a:endParaRPr kumimoji="1" lang="zh-CN" altLang="en-US" dirty="0"/>
          </a:p>
          <a:p>
            <a:pPr marL="0" indent="0">
              <a:buNone/>
            </a:pPr>
            <a:r>
              <a:rPr kumimoji="1" lang="zh-CN" altLang="en-US" dirty="0"/>
              <a:t>（</a:t>
            </a:r>
            <a:r>
              <a:rPr kumimoji="1" lang="en-US" altLang="zh-CN" dirty="0"/>
              <a:t>1</a:t>
            </a:r>
            <a:r>
              <a:rPr kumimoji="1" lang="zh-CN" altLang="en-US" dirty="0"/>
              <a:t>）买卖合同风险转移，见法条（</a:t>
            </a:r>
            <a:r>
              <a:rPr kumimoji="1" lang="en-US" altLang="zh-CN" dirty="0"/>
              <a:t>605</a:t>
            </a:r>
            <a:r>
              <a:rPr kumimoji="1" lang="zh-CN" altLang="en-US" dirty="0"/>
              <a:t>）</a:t>
            </a:r>
            <a:endParaRPr kumimoji="1" lang="zh-CN" altLang="en-US" dirty="0"/>
          </a:p>
          <a:p>
            <a:pPr marL="0" indent="0">
              <a:buNone/>
            </a:pPr>
            <a:r>
              <a:rPr kumimoji="1" lang="zh-CN" altLang="en-US" dirty="0"/>
              <a:t>（</a:t>
            </a:r>
            <a:r>
              <a:rPr kumimoji="1" lang="en-US" altLang="zh-CN" dirty="0"/>
              <a:t>2</a:t>
            </a:r>
            <a:r>
              <a:rPr kumimoji="1" lang="zh-CN" altLang="en-US" dirty="0"/>
              <a:t>）增加费用由债权人负担，债务人不再支付利息（</a:t>
            </a:r>
            <a:r>
              <a:rPr kumimoji="1" lang="en-US" altLang="zh-CN" dirty="0"/>
              <a:t>589</a:t>
            </a:r>
            <a:r>
              <a:rPr kumimoji="1" lang="zh-CN" altLang="en-US" dirty="0"/>
              <a:t>）</a:t>
            </a:r>
            <a:endParaRPr kumimoji="1" lang="zh-CN" altLang="en-US" dirty="0"/>
          </a:p>
          <a:p>
            <a:pPr marL="0" indent="0">
              <a:buNone/>
            </a:pPr>
            <a:r>
              <a:rPr kumimoji="1" lang="zh-CN" altLang="en-US" dirty="0"/>
              <a:t>（</a:t>
            </a:r>
            <a:r>
              <a:rPr kumimoji="1" lang="en-US" altLang="zh-CN" dirty="0"/>
              <a:t>3</a:t>
            </a:r>
            <a:r>
              <a:rPr kumimoji="1" lang="zh-CN" altLang="en-US" dirty="0"/>
              <a:t>）遭受损害由债权人赔偿</a:t>
            </a:r>
            <a:endParaRPr kumimoji="1" lang="en-US" altLang="zh-CN" dirty="0"/>
          </a:p>
          <a:p>
            <a:pPr marL="0" indent="0">
              <a:buNone/>
            </a:pPr>
            <a:r>
              <a:rPr kumimoji="1" lang="zh-CN" altLang="en-US" dirty="0"/>
              <a:t>（</a:t>
            </a:r>
            <a:r>
              <a:rPr kumimoji="1" lang="en-US" altLang="zh-CN" dirty="0"/>
              <a:t>4</a:t>
            </a:r>
            <a:r>
              <a:rPr kumimoji="1" lang="zh-CN" altLang="en-US" dirty="0"/>
              <a:t>）债务人保管义务降低，除故意或重大过失外，不承担责任</a:t>
            </a:r>
            <a:endParaRPr kumimoji="1" lang="en-US" altLang="zh-CN" dirty="0"/>
          </a:p>
          <a:p>
            <a:pPr marL="0" indent="0">
              <a:buNone/>
            </a:pPr>
            <a:endParaRPr kumimoji="1" lang="zh-CN" altLang="en-US" dirty="0"/>
          </a:p>
          <a:p>
            <a:pPr marL="0" indent="0">
              <a:buNone/>
            </a:pPr>
            <a:endParaRPr kumimoji="1" lang="zh-CN" altLang="en-US"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zh-CN" altLang="zh-CN" b="1" dirty="0"/>
              <a:t>五、违约责任形式</a:t>
            </a:r>
            <a:br>
              <a:rPr lang="zh-CN" altLang="zh-CN" b="1" dirty="0"/>
            </a:br>
            <a:endParaRPr kumimoji="1" lang="zh-CN" altLang="en-US" dirty="0"/>
          </a:p>
        </p:txBody>
      </p:sp>
      <p:sp>
        <p:nvSpPr>
          <p:cNvPr id="3" name="内容占位符 2"/>
          <p:cNvSpPr>
            <a:spLocks noGrp="1"/>
          </p:cNvSpPr>
          <p:nvPr>
            <p:ph idx="1"/>
          </p:nvPr>
        </p:nvSpPr>
        <p:spPr/>
        <p:txBody>
          <a:bodyPr/>
          <a:lstStyle/>
          <a:p>
            <a:pPr marL="0" indent="0">
              <a:buNone/>
            </a:pPr>
            <a:r>
              <a:rPr lang="zh-CN" altLang="en-US" dirty="0"/>
              <a:t>（一）</a:t>
            </a:r>
            <a:r>
              <a:rPr lang="zh-CN" altLang="zh-CN" dirty="0"/>
              <a:t>继续履行</a:t>
            </a:r>
            <a:endParaRPr lang="en-US" altLang="zh-CN" dirty="0"/>
          </a:p>
          <a:p>
            <a:pPr marL="0" indent="0">
              <a:buNone/>
            </a:pPr>
            <a:r>
              <a:rPr lang="zh-CN" altLang="en-US" dirty="0"/>
              <a:t>（二）</a:t>
            </a:r>
            <a:r>
              <a:rPr lang="zh-CN" altLang="zh-CN" dirty="0"/>
              <a:t>损害赔偿</a:t>
            </a:r>
            <a:endParaRPr lang="en-US" altLang="zh-CN" dirty="0"/>
          </a:p>
          <a:p>
            <a:pPr marL="0" indent="0">
              <a:buNone/>
            </a:pPr>
            <a:r>
              <a:rPr lang="zh-CN" altLang="en-US" dirty="0"/>
              <a:t>（三）</a:t>
            </a:r>
            <a:r>
              <a:rPr lang="zh-CN" altLang="zh-CN" dirty="0"/>
              <a:t>违约金（定金）</a:t>
            </a:r>
            <a:endParaRPr lang="en-US" altLang="zh-CN" dirty="0"/>
          </a:p>
          <a:p>
            <a:pPr marL="0" indent="0">
              <a:buNone/>
            </a:pPr>
            <a:r>
              <a:rPr lang="zh-CN" altLang="en-US" dirty="0"/>
              <a:t>（四） 其他</a:t>
            </a:r>
            <a:endParaRPr lang="en-US" altLang="zh-CN" dirty="0"/>
          </a:p>
          <a:p>
            <a:endParaRPr kumimoji="1" lang="zh-CN" altLang="en-US"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8139" y="543339"/>
            <a:ext cx="10435557" cy="5628861"/>
          </a:xfrm>
        </p:spPr>
        <p:txBody>
          <a:bodyPr/>
          <a:lstStyle/>
          <a:p>
            <a:pPr marL="0" indent="0">
              <a:buNone/>
            </a:pPr>
            <a:r>
              <a:rPr kumimoji="1" lang="en-US" altLang="zh-CN" dirty="0"/>
              <a:t>(</a:t>
            </a:r>
            <a:r>
              <a:rPr kumimoji="1" lang="zh-CN" altLang="en-US" dirty="0"/>
              <a:t>一</a:t>
            </a:r>
            <a:r>
              <a:rPr kumimoji="1" lang="en-US" altLang="zh-CN" dirty="0"/>
              <a:t>)</a:t>
            </a:r>
            <a:r>
              <a:rPr kumimoji="1" lang="zh-CN" altLang="en-US" dirty="0"/>
              <a:t>继续履行</a:t>
            </a:r>
            <a:endParaRPr kumimoji="1" lang="en-US" altLang="zh-CN" dirty="0"/>
          </a:p>
          <a:p>
            <a:pPr marL="514350" indent="-514350">
              <a:buAutoNum type="arabicPeriod"/>
            </a:pPr>
            <a:r>
              <a:rPr kumimoji="1" lang="zh-CN" altLang="en-US" dirty="0"/>
              <a:t>概述</a:t>
            </a:r>
            <a:endParaRPr kumimoji="1" lang="en-US" altLang="zh-CN" dirty="0"/>
          </a:p>
          <a:p>
            <a:pPr marL="0" indent="0">
              <a:buNone/>
            </a:pPr>
            <a:r>
              <a:rPr kumimoji="1" lang="zh-CN" altLang="en-US" dirty="0"/>
              <a:t>（</a:t>
            </a:r>
            <a:r>
              <a:rPr kumimoji="1" lang="en-US" altLang="zh-CN" dirty="0"/>
              <a:t>1</a:t>
            </a:r>
            <a:r>
              <a:rPr kumimoji="1" lang="zh-CN" altLang="en-US" dirty="0"/>
              <a:t>）含义</a:t>
            </a:r>
            <a:endParaRPr kumimoji="1" lang="en-US" altLang="zh-CN" dirty="0"/>
          </a:p>
          <a:p>
            <a:pPr marL="0" indent="0">
              <a:buNone/>
            </a:pPr>
            <a:r>
              <a:rPr kumimoji="1" lang="zh-CN" altLang="en-US" dirty="0"/>
              <a:t>     继续履行也叫实际履行、强制履行，强制实际履行，是指在违约方不履行合同或者合同履行不符合约定时，由法院强制违约方继续履行合同债务的违约责任方式。</a:t>
            </a:r>
            <a:endParaRPr kumimoji="1" lang="en-US" altLang="zh-CN" dirty="0"/>
          </a:p>
          <a:p>
            <a:pPr marL="0" indent="0">
              <a:buNone/>
            </a:pPr>
            <a:r>
              <a:rPr kumimoji="1" lang="zh-CN" altLang="en-US" sz="2400" dirty="0"/>
              <a:t>   </a:t>
            </a:r>
            <a:r>
              <a:rPr kumimoji="1" lang="en-US" altLang="zh-CN" sz="2400" dirty="0"/>
              <a:t>a.</a:t>
            </a:r>
            <a:r>
              <a:rPr kumimoji="1" lang="zh-CN" altLang="en-US" sz="2400" dirty="0"/>
              <a:t>强制性</a:t>
            </a:r>
            <a:endParaRPr kumimoji="1" lang="en-US" altLang="zh-CN" sz="2400" dirty="0"/>
          </a:p>
          <a:p>
            <a:pPr marL="0" indent="0">
              <a:buNone/>
            </a:pPr>
            <a:r>
              <a:rPr kumimoji="1" lang="en-US" altLang="zh-CN" sz="2400" dirty="0"/>
              <a:t>   b. </a:t>
            </a:r>
            <a:r>
              <a:rPr kumimoji="1" lang="zh-CN" altLang="en-US" sz="2400" dirty="0"/>
              <a:t>实际性</a:t>
            </a:r>
            <a:endParaRPr kumimoji="1" lang="en-US" altLang="zh-CN" sz="2400" dirty="0"/>
          </a:p>
          <a:p>
            <a:pPr marL="0" indent="0">
              <a:buNone/>
            </a:pPr>
            <a:r>
              <a:rPr kumimoji="1" lang="zh-CN" altLang="en-US" dirty="0"/>
              <a:t>  </a:t>
            </a:r>
            <a:endParaRPr kumimoji="1" lang="zh-CN" altLang="en-US"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659291" y="758757"/>
            <a:ext cx="10873418" cy="4728842"/>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8625" y="636104"/>
            <a:ext cx="11052313" cy="5883966"/>
          </a:xfrm>
        </p:spPr>
        <p:txBody>
          <a:bodyPr/>
          <a:lstStyle/>
          <a:p>
            <a:pPr marL="0" indent="0">
              <a:buNone/>
            </a:pPr>
            <a:r>
              <a:rPr kumimoji="1" lang="zh-CN" altLang="en-US" dirty="0"/>
              <a:t>（</a:t>
            </a:r>
            <a:r>
              <a:rPr kumimoji="1" lang="en-US" altLang="zh-CN" dirty="0"/>
              <a:t>2</a:t>
            </a:r>
            <a:r>
              <a:rPr kumimoji="1" lang="zh-CN" altLang="en-US" dirty="0"/>
              <a:t>）继续履行与采取补救措施的关系（</a:t>
            </a:r>
            <a:r>
              <a:rPr kumimoji="1" lang="en-US" altLang="zh-CN" dirty="0"/>
              <a:t>582</a:t>
            </a:r>
            <a:r>
              <a:rPr kumimoji="1" lang="zh-CN" altLang="en-US" dirty="0"/>
              <a:t>）</a:t>
            </a:r>
            <a:endParaRPr kumimoji="1" lang="en-US" altLang="zh-CN" dirty="0"/>
          </a:p>
          <a:p>
            <a:pPr marL="0" indent="0">
              <a:buNone/>
            </a:pPr>
            <a:r>
              <a:rPr kumimoji="1" lang="zh-CN" altLang="en-US" sz="2400" dirty="0"/>
              <a:t>    履行不符合约定的，应当按照当事人的约定承担违约责任。对违约责任没有约定或者约定不明确，依据本法第</a:t>
            </a:r>
            <a:r>
              <a:rPr kumimoji="1" lang="en-US" altLang="zh-CN" sz="2400" dirty="0"/>
              <a:t>511</a:t>
            </a:r>
            <a:r>
              <a:rPr kumimoji="1" lang="zh-CN" altLang="en-US" sz="2400" dirty="0"/>
              <a:t>的规定仍不能确定的，受损害方根据标的的性质以及损失的大小，可以合理选择请求对方承担修理、重作、更换、退货、减少价款或者报酬等违约责任。</a:t>
            </a:r>
            <a:endParaRPr kumimoji="1" lang="en-US" altLang="zh-CN" sz="2400" dirty="0"/>
          </a:p>
          <a:p>
            <a:pPr marL="0" indent="0">
              <a:buNone/>
            </a:pPr>
            <a:r>
              <a:rPr kumimoji="1" lang="zh-CN" altLang="en-US" sz="2400" dirty="0"/>
              <a:t>  </a:t>
            </a:r>
            <a:r>
              <a:rPr kumimoji="1" lang="en-US" altLang="zh-CN" sz="2400" dirty="0"/>
              <a:t>577</a:t>
            </a:r>
            <a:r>
              <a:rPr kumimoji="1" lang="zh-CN" altLang="en-US" sz="2400" dirty="0"/>
              <a:t>里的“补救措施”被</a:t>
            </a:r>
            <a:r>
              <a:rPr kumimoji="1" lang="en-US" altLang="zh-CN" sz="2400" dirty="0"/>
              <a:t>582</a:t>
            </a:r>
            <a:r>
              <a:rPr kumimoji="1" lang="zh-CN" altLang="en-US" sz="2400" dirty="0"/>
              <a:t>细化了，但</a:t>
            </a:r>
            <a:r>
              <a:rPr kumimoji="1" lang="en-US" altLang="zh-CN" sz="2400" dirty="0"/>
              <a:t>582</a:t>
            </a:r>
            <a:r>
              <a:rPr kumimoji="1" lang="zh-CN" altLang="en-US" sz="2400" dirty="0"/>
              <a:t>不只是规定补救措施</a:t>
            </a:r>
            <a:endParaRPr kumimoji="1" lang="en-US" altLang="zh-CN" sz="2400" dirty="0"/>
          </a:p>
          <a:p>
            <a:pPr marL="0" indent="0">
              <a:buNone/>
            </a:pPr>
            <a:r>
              <a:rPr kumimoji="1" lang="zh-CN" altLang="en-US" sz="2400" dirty="0">
                <a:solidFill>
                  <a:schemeClr val="accent3">
                    <a:lumMod val="75000"/>
                  </a:schemeClr>
                </a:solidFill>
              </a:rPr>
              <a:t>  采取补救措施是不完全履行的“继续履行”</a:t>
            </a:r>
            <a:endParaRPr kumimoji="1" lang="en-US" altLang="zh-CN" sz="2400" dirty="0">
              <a:solidFill>
                <a:schemeClr val="accent3">
                  <a:lumMod val="75000"/>
                </a:schemeClr>
              </a:solidFill>
            </a:endParaRPr>
          </a:p>
          <a:p>
            <a:pPr marL="0" indent="0">
              <a:buNone/>
            </a:pPr>
            <a:r>
              <a:rPr kumimoji="1" lang="zh-CN" altLang="en-US" sz="2800" dirty="0"/>
              <a:t>  </a:t>
            </a:r>
            <a:r>
              <a:rPr kumimoji="1" lang="zh-CN" altLang="en-US" sz="2400" dirty="0"/>
              <a:t>修理、重做、更换</a:t>
            </a:r>
            <a:r>
              <a:rPr kumimoji="1" lang="en-US" altLang="zh-CN" sz="2400" dirty="0"/>
              <a:t>——</a:t>
            </a:r>
            <a:r>
              <a:rPr kumimoji="1" lang="zh-CN" altLang="en-US" sz="2400" dirty="0"/>
              <a:t>补救措施</a:t>
            </a:r>
            <a:r>
              <a:rPr kumimoji="1" lang="en-US" altLang="zh-CN" sz="2400" dirty="0"/>
              <a:t>——</a:t>
            </a:r>
            <a:r>
              <a:rPr kumimoji="1" lang="zh-CN" altLang="en-US" sz="2400" dirty="0"/>
              <a:t>（针对不完全履行）继续履行</a:t>
            </a:r>
            <a:endParaRPr kumimoji="1" lang="en-US" altLang="zh-CN" sz="2400" dirty="0"/>
          </a:p>
          <a:p>
            <a:pPr marL="0" indent="0">
              <a:buNone/>
            </a:pPr>
            <a:r>
              <a:rPr kumimoji="1" lang="zh-CN" altLang="en-US" sz="2400" dirty="0"/>
              <a:t>  退货</a:t>
            </a:r>
            <a:r>
              <a:rPr kumimoji="1" lang="en-US" altLang="zh-CN" sz="2400" dirty="0"/>
              <a:t>——</a:t>
            </a:r>
            <a:r>
              <a:rPr kumimoji="1" lang="zh-CN" altLang="en-US" sz="2400" dirty="0"/>
              <a:t>解除合同</a:t>
            </a:r>
            <a:endParaRPr kumimoji="1" lang="en-US" altLang="zh-CN" sz="2400" dirty="0"/>
          </a:p>
          <a:p>
            <a:pPr marL="0" indent="0">
              <a:buNone/>
            </a:pPr>
            <a:r>
              <a:rPr kumimoji="1" lang="zh-CN" altLang="en-US" sz="2400" dirty="0"/>
              <a:t>  减少价款、报酬</a:t>
            </a:r>
            <a:r>
              <a:rPr kumimoji="1" lang="en-US" altLang="zh-CN" sz="2400" dirty="0"/>
              <a:t>——</a:t>
            </a:r>
            <a:r>
              <a:rPr kumimoji="1" lang="zh-CN" altLang="en-US" sz="2400" dirty="0"/>
              <a:t>损害赔偿 </a:t>
            </a:r>
            <a:endParaRPr kumimoji="1" lang="zh-CN" altLang="en-US" sz="2400"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1878" y="649357"/>
            <a:ext cx="10501818" cy="5522843"/>
          </a:xfrm>
        </p:spPr>
        <p:txBody>
          <a:bodyPr/>
          <a:lstStyle/>
          <a:p>
            <a:pPr marL="0" indent="0">
              <a:buNone/>
            </a:pPr>
            <a:r>
              <a:rPr kumimoji="1" lang="zh-CN" altLang="en-US" dirty="0"/>
              <a:t>（</a:t>
            </a:r>
            <a:r>
              <a:rPr kumimoji="1" lang="en-US" altLang="zh-CN" dirty="0"/>
              <a:t>3</a:t>
            </a:r>
            <a:r>
              <a:rPr kumimoji="1" lang="zh-CN" altLang="en-US" dirty="0"/>
              <a:t>）继续履行与损害赔偿</a:t>
            </a:r>
            <a:r>
              <a:rPr kumimoji="1" lang="en-US" altLang="zh-CN" dirty="0"/>
              <a:t>——</a:t>
            </a:r>
            <a:r>
              <a:rPr kumimoji="1" lang="zh-CN" altLang="en-US" dirty="0"/>
              <a:t>两种最主要的违约责任形式</a:t>
            </a:r>
            <a:endParaRPr kumimoji="1" lang="en-US" altLang="zh-CN" dirty="0"/>
          </a:p>
          <a:p>
            <a:pPr marL="0" indent="0">
              <a:buNone/>
            </a:pPr>
            <a:r>
              <a:rPr kumimoji="1" lang="zh-CN" altLang="en-US" dirty="0"/>
              <a:t>  ①立法例      英美法            大陆法          我国</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a:t>
            </a:r>
            <a:r>
              <a:rPr kumimoji="1" lang="zh-CN" altLang="en-US" sz="2000" dirty="0"/>
              <a:t>损害赔偿为基本救济方式   继续履行优先        我国折中</a:t>
            </a:r>
            <a:endParaRPr kumimoji="1" lang="en-US" altLang="zh-CN" sz="2000" dirty="0"/>
          </a:p>
          <a:p>
            <a:pPr marL="0" indent="0">
              <a:buNone/>
            </a:pPr>
            <a:r>
              <a:rPr kumimoji="1" lang="zh-CN" altLang="en-US" sz="2000" dirty="0"/>
              <a:t>                                                                         当事人可以选择；</a:t>
            </a:r>
            <a:endParaRPr kumimoji="1" lang="en-US" altLang="zh-CN" sz="2000" dirty="0"/>
          </a:p>
          <a:p>
            <a:pPr marL="0" indent="0">
              <a:buNone/>
            </a:pPr>
            <a:r>
              <a:rPr kumimoji="1" lang="zh-CN" altLang="en-US" sz="2000" dirty="0"/>
              <a:t>                                                                    如果选择继续履行是有条件的；</a:t>
            </a:r>
            <a:endParaRPr kumimoji="1" lang="en-US" altLang="zh-CN" sz="2000" dirty="0"/>
          </a:p>
          <a:p>
            <a:pPr marL="0" indent="0">
              <a:buNone/>
            </a:pPr>
            <a:r>
              <a:rPr kumimoji="1" lang="zh-CN" altLang="en-US" sz="2000" dirty="0"/>
              <a:t>                                                                      法院不能依职权代为选择 </a:t>
            </a:r>
            <a:endParaRPr kumimoji="1" lang="en-US" altLang="zh-CN" sz="2000" dirty="0"/>
          </a:p>
          <a:p>
            <a:pPr marL="0" indent="0">
              <a:buNone/>
            </a:pPr>
            <a:r>
              <a:rPr kumimoji="1" lang="zh-CN" altLang="en-US" dirty="0"/>
              <a:t>                          </a:t>
            </a:r>
            <a:endParaRPr kumimoji="1" lang="en-US" altLang="zh-CN" dirty="0"/>
          </a:p>
          <a:p>
            <a:pPr marL="0" indent="0">
              <a:buNone/>
            </a:pPr>
            <a:r>
              <a:rPr kumimoji="1" lang="zh-CN" altLang="en-US" dirty="0"/>
              <a:t> ②继续履行之后还有损失的，可以申请损害赔偿</a:t>
            </a:r>
            <a:endParaRPr kumimoji="1" lang="en-US" altLang="zh-CN" dirty="0"/>
          </a:p>
          <a:p>
            <a:pPr marL="0" indent="0">
              <a:buNone/>
            </a:pPr>
            <a:endParaRPr kumimoji="1" lang="zh-CN" altLang="en-US" dirty="0"/>
          </a:p>
        </p:txBody>
      </p:sp>
      <p:cxnSp>
        <p:nvCxnSpPr>
          <p:cNvPr id="5" name="直线箭头连接符 4"/>
          <p:cNvCxnSpPr/>
          <p:nvPr/>
        </p:nvCxnSpPr>
        <p:spPr>
          <a:xfrm>
            <a:off x="3578087" y="1722783"/>
            <a:ext cx="0" cy="728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p:nvPr/>
        </p:nvCxnSpPr>
        <p:spPr>
          <a:xfrm>
            <a:off x="6096000" y="1775791"/>
            <a:ext cx="0" cy="622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a:off x="8150087" y="1722783"/>
            <a:ext cx="0" cy="728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9219" y="595423"/>
            <a:ext cx="10624477" cy="5576777"/>
          </a:xfrm>
        </p:spPr>
        <p:txBody>
          <a:bodyPr/>
          <a:lstStyle/>
          <a:p>
            <a:pPr indent="228600" algn="just">
              <a:lnSpc>
                <a:spcPts val="21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2006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月</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日，被告蜀都实业公司</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甲方</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与原告讯捷公司</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乙方</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签订《购房协议书》约定：</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双方就蜀都大厦北一楼售房形成如下一致意见：</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．乙方购买建筑总价格</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6750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万元。</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．协议签订之日起，甲方收到乙方预计购房定金</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万元。</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．双方应就购房合同及付款方式等问题在本协议原则下进行具体磋商。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．双方就该宗房屋买卖合同签订时，本协议自动失效。</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28600" algn="just">
              <a:lnSpc>
                <a:spcPts val="21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合同签订后，讯捷公司分两次向蜀都实业公司支付</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万元，之后蜀都实业公司将讼争的房屋交付给迅捷公司使用至今。自</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2009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月开始，双方就购房协议签订一事进行磋商，一直没有签订《房屋买卖合同》。蜀都实业公司要求：（</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）双方磋商达三年时间，仍在许多重大问题上存在着严重分歧，导致双方一直未签订《房屋买卖合同》，因此双方的房屋买卖关系未成立；（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）讯捷公司无偿占用蜀都实业公司房屋三年，应当支付场地占有使用费。而讯捷公司认为：（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）讯捷公司认为双方的房屋买卖已经实际履行，合同成立。（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）讯捷公司占有并使用房屋系合法的，不应向蜀都实业公司支付场地占用费。由于双方在主要条款上分歧较大，未能达成供房协议。讯捷公司提起诉讼，要求：</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28600" algn="just">
              <a:lnSpc>
                <a:spcPts val="21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第一，确认讯捷公司与蜀都实业公司签订的《购房协议书》已成立并合法有效。</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28600" algn="just">
              <a:lnSpc>
                <a:spcPts val="21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第二，请求判令蜀都实业公司向讯捷公司履行办理房屋产权过户登记的义务，履行过户登记后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日内，讯捷公司支付剩余购房款</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5750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万元；</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28600" algn="just">
              <a:lnSpc>
                <a:spcPts val="21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28600" algn="just">
              <a:lnSpc>
                <a:spcPts val="21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问题：</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、购房协议书是预约合同还是本约合同？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、该案房屋买卖合同关系是否成立，本案该如何处理？</a:t>
            </a:r>
            <a:r>
              <a:rPr lang="zh-CN" altLang="zh-CN" dirty="0">
                <a:effectLst/>
              </a:rPr>
              <a:t> </a:t>
            </a:r>
            <a:endParaRPr kumimoji="1" lang="zh-CN" altLang="en-US" dirty="0"/>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5213" y="740465"/>
            <a:ext cx="10541574" cy="5377070"/>
          </a:xfrm>
        </p:spPr>
        <p:txBody>
          <a:bodyPr/>
          <a:lstStyle/>
          <a:p>
            <a:pPr marL="0" indent="0">
              <a:buNone/>
            </a:pPr>
            <a:r>
              <a:rPr kumimoji="1" lang="en-US" altLang="zh-CN" dirty="0"/>
              <a:t>2.</a:t>
            </a:r>
            <a:r>
              <a:rPr kumimoji="1" lang="zh-CN" altLang="en-US" dirty="0"/>
              <a:t> 继续履行的形态</a:t>
            </a:r>
            <a:endParaRPr kumimoji="1" lang="en-US" altLang="zh-CN" dirty="0"/>
          </a:p>
          <a:p>
            <a:pPr marL="0" indent="0">
              <a:buNone/>
            </a:pPr>
            <a:r>
              <a:rPr kumimoji="1" lang="zh-CN" altLang="en-US" sz="2400" dirty="0"/>
              <a:t>（</a:t>
            </a:r>
            <a:r>
              <a:rPr kumimoji="1" lang="en-US" altLang="zh-CN" sz="2400" dirty="0"/>
              <a:t>1</a:t>
            </a:r>
            <a:r>
              <a:rPr kumimoji="1" lang="zh-CN" altLang="en-US" sz="2400" dirty="0"/>
              <a:t>）直接强制</a:t>
            </a:r>
            <a:endParaRPr kumimoji="1" lang="en-US" altLang="zh-CN" sz="2400" dirty="0"/>
          </a:p>
          <a:p>
            <a:pPr marL="0" indent="0">
              <a:buNone/>
            </a:pPr>
            <a:r>
              <a:rPr kumimoji="1" lang="zh-CN" altLang="en-US" sz="2400" dirty="0"/>
              <a:t>（</a:t>
            </a:r>
            <a:r>
              <a:rPr kumimoji="1" lang="en-US" altLang="zh-CN" sz="2400" dirty="0"/>
              <a:t>2</a:t>
            </a:r>
            <a:r>
              <a:rPr kumimoji="1" lang="zh-CN" altLang="en-US" sz="2400" dirty="0"/>
              <a:t>）代替履行（代替执行）</a:t>
            </a:r>
            <a:r>
              <a:rPr kumimoji="1" lang="en-US" altLang="zh-CN" sz="2400" dirty="0"/>
              <a:t>581</a:t>
            </a:r>
            <a:endParaRPr kumimoji="1" lang="en-US" altLang="zh-CN" sz="2400" dirty="0"/>
          </a:p>
          <a:p>
            <a:pPr marL="0" indent="0">
              <a:buNone/>
            </a:pPr>
            <a:r>
              <a:rPr kumimoji="1" lang="zh-CN" altLang="en-US" sz="2400" dirty="0"/>
              <a:t>     </a:t>
            </a:r>
            <a:r>
              <a:rPr kumimoji="1" lang="en-US" altLang="zh-CN" sz="2400" dirty="0"/>
              <a:t>——</a:t>
            </a:r>
            <a:r>
              <a:rPr kumimoji="1" lang="zh-CN" altLang="en-US" sz="2400" dirty="0"/>
              <a:t>由债权人或第三人代替债务人履行债务，使债权内容获得实现，相关费用由债务人负担</a:t>
            </a:r>
            <a:endParaRPr kumimoji="1" lang="en-US" altLang="zh-CN" sz="2400" dirty="0"/>
          </a:p>
          <a:p>
            <a:pPr marL="0" indent="0">
              <a:buNone/>
            </a:pPr>
            <a:r>
              <a:rPr kumimoji="1" lang="zh-CN" altLang="en-US" sz="2400" dirty="0"/>
              <a:t>（</a:t>
            </a:r>
            <a:r>
              <a:rPr kumimoji="1" lang="en-US" altLang="zh-CN" sz="2400" dirty="0"/>
              <a:t>3</a:t>
            </a:r>
            <a:r>
              <a:rPr kumimoji="1" lang="zh-CN" altLang="en-US" sz="2400" dirty="0"/>
              <a:t>）间接强制</a:t>
            </a:r>
            <a:endParaRPr kumimoji="1" lang="en-US" altLang="zh-CN" sz="2400" dirty="0"/>
          </a:p>
          <a:p>
            <a:pPr marL="0" indent="0">
              <a:buNone/>
            </a:pPr>
            <a:r>
              <a:rPr kumimoji="1" lang="zh-CN" altLang="en-US" sz="2400" dirty="0"/>
              <a:t>     </a:t>
            </a:r>
            <a:r>
              <a:rPr kumimoji="1" lang="en-US" altLang="zh-CN" sz="2400" dirty="0"/>
              <a:t>——</a:t>
            </a:r>
            <a:r>
              <a:rPr kumimoji="1" lang="zh-CN" altLang="en-US" sz="2400" dirty="0"/>
              <a:t>若债务人于一定的期间未履行债务，则法院命令其支付一定的金钱或承担其他的不利益，以此对债务人的心理施加压力，间接使债权的内容获得实现。</a:t>
            </a:r>
            <a:endParaRPr kumimoji="1" lang="en-US" altLang="zh-CN" sz="2400" dirty="0"/>
          </a:p>
          <a:p>
            <a:pPr marL="0" indent="0">
              <a:buNone/>
            </a:pPr>
            <a:endParaRPr kumimoji="1" lang="zh-CN" altLang="en-US"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5130" y="702365"/>
            <a:ext cx="10488566" cy="5469835"/>
          </a:xfrm>
        </p:spPr>
        <p:txBody>
          <a:bodyPr/>
          <a:lstStyle/>
          <a:p>
            <a:pPr marL="0" indent="0">
              <a:buNone/>
            </a:pPr>
            <a:r>
              <a:rPr kumimoji="1" lang="zh-CN" altLang="en-US" dirty="0"/>
              <a:t>（</a:t>
            </a:r>
            <a:r>
              <a:rPr kumimoji="1" lang="en-US" altLang="zh-CN" dirty="0"/>
              <a:t>4</a:t>
            </a:r>
            <a:r>
              <a:rPr kumimoji="1" lang="zh-CN" altLang="en-US" dirty="0"/>
              <a:t>）不适宜继续履行的情形</a:t>
            </a:r>
            <a:endParaRPr kumimoji="1" lang="en-US" altLang="zh-CN" dirty="0"/>
          </a:p>
          <a:p>
            <a:pPr marL="0" indent="0">
              <a:buNone/>
            </a:pPr>
            <a:r>
              <a:rPr kumimoji="1" lang="zh-CN" altLang="en-US" dirty="0"/>
              <a:t>金钱债务都适宜继续履行</a:t>
            </a:r>
            <a:endParaRPr kumimoji="1" lang="en-US" altLang="zh-CN" dirty="0"/>
          </a:p>
          <a:p>
            <a:pPr marL="0" indent="0">
              <a:buNone/>
            </a:pPr>
            <a:r>
              <a:rPr kumimoji="1" lang="zh-CN" altLang="en-US" dirty="0"/>
              <a:t>非金钱债务不适宜继续履行的情形：</a:t>
            </a:r>
            <a:r>
              <a:rPr kumimoji="1" lang="en-US" altLang="zh-CN" dirty="0"/>
              <a:t>580</a:t>
            </a:r>
            <a:endParaRPr kumimoji="1" lang="en-US" altLang="zh-CN" dirty="0"/>
          </a:p>
          <a:p>
            <a:pPr marL="0" indent="0">
              <a:buNone/>
            </a:pPr>
            <a:r>
              <a:rPr kumimoji="1" lang="zh-CN" altLang="en-US" dirty="0"/>
              <a:t>①法律或事实上不能履行</a:t>
            </a:r>
            <a:endParaRPr kumimoji="1" lang="en-US" altLang="zh-CN" dirty="0"/>
          </a:p>
          <a:p>
            <a:pPr marL="0" indent="0">
              <a:buNone/>
            </a:pPr>
            <a:r>
              <a:rPr kumimoji="1" lang="zh-CN" altLang="en-US" dirty="0"/>
              <a:t>②债务的标的不适于强制履行或者履行费用过高</a:t>
            </a:r>
            <a:endParaRPr kumimoji="1" lang="en-US" altLang="zh-CN" dirty="0"/>
          </a:p>
          <a:p>
            <a:pPr marL="0" indent="0">
              <a:buNone/>
            </a:pPr>
            <a:r>
              <a:rPr kumimoji="1" lang="zh-CN" altLang="en-US" dirty="0"/>
              <a:t>③债权人在合理期限内未请求履行</a:t>
            </a: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7896" y="689113"/>
            <a:ext cx="10395800" cy="5483087"/>
          </a:xfrm>
        </p:spPr>
        <p:txBody>
          <a:bodyPr/>
          <a:lstStyle/>
          <a:p>
            <a:r>
              <a:rPr kumimoji="1" lang="zh-CN" altLang="en-US" dirty="0"/>
              <a:t>（二）损害赔偿</a:t>
            </a:r>
            <a:endParaRPr kumimoji="1" lang="en-US" altLang="zh-CN" dirty="0"/>
          </a:p>
          <a:p>
            <a:r>
              <a:rPr kumimoji="1" lang="en-US" altLang="zh-CN" dirty="0"/>
              <a:t>1.</a:t>
            </a:r>
            <a:r>
              <a:rPr kumimoji="1" lang="zh-CN" altLang="en-US" dirty="0"/>
              <a:t> 违约损害赔偿与侵权损害赔偿</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1</a:t>
            </a:r>
            <a:r>
              <a:rPr kumimoji="1" lang="zh-CN" altLang="en-US" dirty="0"/>
              <a:t>）损害赔偿范围不一样</a:t>
            </a:r>
            <a:endParaRPr kumimoji="1" lang="en-US" altLang="zh-CN" dirty="0"/>
          </a:p>
          <a:p>
            <a:pPr marL="0" indent="0">
              <a:buNone/>
            </a:pPr>
            <a:r>
              <a:rPr kumimoji="1" lang="zh-CN" altLang="en-US" dirty="0"/>
              <a:t>（</a:t>
            </a:r>
            <a:r>
              <a:rPr kumimoji="1" lang="en-US" altLang="zh-CN" dirty="0"/>
              <a:t>2</a:t>
            </a:r>
            <a:r>
              <a:rPr kumimoji="1" lang="zh-CN" altLang="en-US" dirty="0"/>
              <a:t>）归责原则不一样</a:t>
            </a:r>
            <a:endParaRPr kumimoji="1" lang="en-US" altLang="zh-CN" dirty="0"/>
          </a:p>
          <a:p>
            <a:pPr marL="0" indent="0">
              <a:buNone/>
            </a:pPr>
            <a:r>
              <a:rPr kumimoji="1" lang="zh-CN" altLang="en-US" dirty="0"/>
              <a:t>（</a:t>
            </a:r>
            <a:r>
              <a:rPr kumimoji="1" lang="en-US" altLang="zh-CN" dirty="0"/>
              <a:t>3</a:t>
            </a:r>
            <a:r>
              <a:rPr kumimoji="1" lang="zh-CN" altLang="en-US" dirty="0"/>
              <a:t>）因果关系不同</a:t>
            </a:r>
            <a:endParaRPr kumimoji="1" lang="en-US" altLang="zh-CN" dirty="0"/>
          </a:p>
          <a:p>
            <a:endParaRPr kumimoji="1" lang="zh-CN" altLang="en-US"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4643" y="795129"/>
            <a:ext cx="10840279" cy="5565913"/>
          </a:xfrm>
        </p:spPr>
        <p:txBody>
          <a:bodyPr/>
          <a:lstStyle/>
          <a:p>
            <a:pPr marL="0" indent="0">
              <a:buNone/>
            </a:pPr>
            <a:r>
              <a:rPr kumimoji="1" lang="en-US" altLang="zh-CN" dirty="0"/>
              <a:t>2.</a:t>
            </a:r>
            <a:r>
              <a:rPr kumimoji="1" lang="zh-CN" altLang="en-US" dirty="0"/>
              <a:t> 违约损害赔偿的最高额</a:t>
            </a:r>
            <a:r>
              <a:rPr kumimoji="1" lang="en-US" altLang="zh-CN" dirty="0"/>
              <a:t>——</a:t>
            </a:r>
            <a:r>
              <a:rPr kumimoji="1" lang="zh-CN" altLang="en-US" dirty="0"/>
              <a:t>违约造成的损失</a:t>
            </a:r>
            <a:r>
              <a:rPr kumimoji="1" lang="en-US" altLang="zh-CN" dirty="0"/>
              <a:t>+</a:t>
            </a:r>
            <a:r>
              <a:rPr kumimoji="1" lang="zh-CN" altLang="en-US" dirty="0"/>
              <a:t>履行后的利益</a:t>
            </a:r>
            <a:endParaRPr kumimoji="1" lang="en-US" altLang="zh-CN" dirty="0"/>
          </a:p>
          <a:p>
            <a:pPr marL="0" indent="0">
              <a:buNone/>
            </a:pPr>
            <a:r>
              <a:rPr kumimoji="1" lang="zh-CN" altLang="en-US" dirty="0"/>
              <a:t>原则上赔到合同履行之后的利益</a:t>
            </a:r>
            <a:endParaRPr kumimoji="1" lang="en-US" altLang="zh-CN" dirty="0"/>
          </a:p>
          <a:p>
            <a:pPr marL="0" indent="0">
              <a:buNone/>
            </a:pPr>
            <a:r>
              <a:rPr kumimoji="1" lang="zh-CN" altLang="en-US" dirty="0"/>
              <a:t>   （</a:t>
            </a:r>
            <a:r>
              <a:rPr kumimoji="1" lang="en-US" altLang="zh-CN" dirty="0"/>
              <a:t>1</a:t>
            </a:r>
            <a:r>
              <a:rPr kumimoji="1" lang="zh-CN" altLang="en-US" dirty="0"/>
              <a:t>）最高额的限制</a:t>
            </a:r>
            <a:r>
              <a:rPr kumimoji="1" lang="en-US" altLang="zh-CN" dirty="0"/>
              <a:t>——</a:t>
            </a:r>
            <a:r>
              <a:rPr kumimoji="1" lang="zh-CN" altLang="en-US" dirty="0"/>
              <a:t>不超过</a:t>
            </a:r>
            <a:r>
              <a:rPr kumimoji="1" lang="zh-CN" altLang="en-US" dirty="0">
                <a:solidFill>
                  <a:schemeClr val="accent3">
                    <a:lumMod val="75000"/>
                  </a:schemeClr>
                </a:solidFill>
              </a:rPr>
              <a:t>违约一方</a:t>
            </a:r>
            <a:r>
              <a:rPr kumimoji="1" lang="zh-CN" altLang="en-US" dirty="0">
                <a:solidFill>
                  <a:srgbClr val="C00000"/>
                </a:solidFill>
              </a:rPr>
              <a:t>订立合同时</a:t>
            </a:r>
            <a:r>
              <a:rPr kumimoji="1" lang="zh-CN" altLang="en-US" dirty="0">
                <a:solidFill>
                  <a:srgbClr val="00B0F0"/>
                </a:solidFill>
              </a:rPr>
              <a:t>预见或应当预见</a:t>
            </a:r>
            <a:r>
              <a:rPr kumimoji="1" lang="zh-CN" altLang="en-US" dirty="0"/>
              <a:t>的</a:t>
            </a:r>
            <a:r>
              <a:rPr kumimoji="1" lang="zh-CN" altLang="en-US" dirty="0">
                <a:solidFill>
                  <a:srgbClr val="FFC000"/>
                </a:solidFill>
              </a:rPr>
              <a:t>因违约可能造成的损失</a:t>
            </a:r>
            <a:endParaRPr kumimoji="1" lang="en-US" altLang="zh-CN" dirty="0">
              <a:solidFill>
                <a:srgbClr val="FFC000"/>
              </a:solidFill>
            </a:endParaRPr>
          </a:p>
          <a:p>
            <a:pPr marL="0" indent="0">
              <a:buNone/>
            </a:pPr>
            <a:r>
              <a:rPr kumimoji="1" lang="zh-CN" altLang="en-US" dirty="0">
                <a:solidFill>
                  <a:srgbClr val="FFC000"/>
                </a:solidFill>
              </a:rPr>
              <a:t>     </a:t>
            </a:r>
            <a:r>
              <a:rPr kumimoji="1" lang="zh-CN" altLang="en-US" dirty="0"/>
              <a:t>可预见标准：</a:t>
            </a:r>
            <a:r>
              <a:rPr kumimoji="1" lang="zh-CN" altLang="en-US" sz="2400" dirty="0"/>
              <a:t>学说上认为应以理性人、善良管理人的预见能力为标准</a:t>
            </a:r>
            <a:endParaRPr kumimoji="1" lang="en-US" altLang="zh-CN" sz="2400" dirty="0"/>
          </a:p>
          <a:p>
            <a:pPr marL="0" indent="0">
              <a:buNone/>
            </a:pPr>
            <a:r>
              <a:rPr kumimoji="1" lang="zh-CN" altLang="en-US" sz="2400" dirty="0"/>
              <a:t>                        （是否以违约人自己的预见能力为标准）</a:t>
            </a:r>
            <a:endParaRPr kumimoji="1" lang="en-US" altLang="zh-CN" sz="2400" dirty="0"/>
          </a:p>
          <a:p>
            <a:pPr marL="0" indent="0">
              <a:buNone/>
            </a:pPr>
            <a:endParaRPr kumimoji="1" lang="zh-CN" altLang="en-US"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2122" y="636103"/>
            <a:ext cx="11012556" cy="5724939"/>
          </a:xfrm>
        </p:spPr>
        <p:txBody>
          <a:bodyPr/>
          <a:lstStyle/>
          <a:p>
            <a:pPr marL="0" indent="0">
              <a:buNone/>
            </a:pPr>
            <a:r>
              <a:rPr kumimoji="1" lang="zh-CN" altLang="en-US" sz="2800" dirty="0"/>
              <a:t> </a:t>
            </a:r>
            <a:r>
              <a:rPr kumimoji="1" lang="zh-CN" altLang="en-US" dirty="0"/>
              <a:t>（</a:t>
            </a:r>
            <a:r>
              <a:rPr kumimoji="1" lang="en-US" altLang="zh-CN" dirty="0"/>
              <a:t>2</a:t>
            </a:r>
            <a:r>
              <a:rPr kumimoji="1" lang="zh-CN" altLang="en-US" dirty="0"/>
              <a:t>）具体限制规则</a:t>
            </a:r>
            <a:endParaRPr kumimoji="1" lang="en-US" altLang="zh-CN" dirty="0"/>
          </a:p>
          <a:p>
            <a:pPr marL="0" indent="0">
              <a:buNone/>
            </a:pPr>
            <a:r>
              <a:rPr kumimoji="1" lang="zh-CN" altLang="en-US" dirty="0"/>
              <a:t>   ①与有过失</a:t>
            </a:r>
            <a:endParaRPr kumimoji="1" lang="en-US" altLang="zh-CN" dirty="0"/>
          </a:p>
          <a:p>
            <a:pPr marL="0" indent="0">
              <a:buNone/>
            </a:pPr>
            <a:r>
              <a:rPr kumimoji="1" lang="zh-CN" altLang="en-US" sz="2800" dirty="0"/>
              <a:t>   </a:t>
            </a:r>
            <a:r>
              <a:rPr kumimoji="1" lang="en-US" altLang="zh-CN" sz="2400" dirty="0"/>
              <a:t>592.2</a:t>
            </a:r>
            <a:r>
              <a:rPr kumimoji="1" lang="zh-CN" altLang="en-US" sz="2400" dirty="0"/>
              <a:t> 当事人一方违约造成对方损失，对方对损失的发生有过错的，可以减少相应的损失赔偿额</a:t>
            </a:r>
            <a:endParaRPr kumimoji="1" lang="en-US" altLang="zh-CN" sz="2400" dirty="0"/>
          </a:p>
          <a:p>
            <a:pPr marL="0" indent="0">
              <a:buNone/>
            </a:pPr>
            <a:r>
              <a:rPr kumimoji="1" lang="zh-CN" altLang="en-US" sz="2400" dirty="0"/>
              <a:t>   （补充：</a:t>
            </a:r>
            <a:r>
              <a:rPr kumimoji="1" lang="en-US" altLang="zh-CN" sz="2400" dirty="0"/>
              <a:t>592.1</a:t>
            </a:r>
            <a:r>
              <a:rPr kumimoji="1" lang="zh-CN" altLang="en-US" sz="2400" dirty="0"/>
              <a:t>双方违约与过失相抵的差别）</a:t>
            </a:r>
            <a:endParaRPr kumimoji="1" lang="en-US" altLang="zh-CN" sz="2400" dirty="0"/>
          </a:p>
          <a:p>
            <a:pPr marL="0" indent="0">
              <a:buNone/>
            </a:pPr>
            <a:r>
              <a:rPr kumimoji="1" lang="zh-CN" altLang="en-US" dirty="0"/>
              <a:t>   ②损益相抵 </a:t>
            </a:r>
            <a:endParaRPr kumimoji="1" lang="en-US" altLang="zh-CN" dirty="0"/>
          </a:p>
          <a:p>
            <a:pPr marL="0" indent="0">
              <a:buNone/>
            </a:pPr>
            <a:r>
              <a:rPr kumimoji="1" lang="zh-CN" altLang="en-US" sz="2400" dirty="0"/>
              <a:t>    </a:t>
            </a:r>
            <a:r>
              <a:rPr kumimoji="1" lang="en-US" altLang="zh-CN" sz="2400" dirty="0"/>
              <a:t>2020《</a:t>
            </a:r>
            <a:r>
              <a:rPr kumimoji="1" lang="zh-CN" altLang="en-US" sz="2400" dirty="0"/>
              <a:t>关于审理买卖合同纠纷案件适用法律问题的解释</a:t>
            </a:r>
            <a:r>
              <a:rPr kumimoji="1" lang="en-US" altLang="zh-CN" sz="2400" dirty="0"/>
              <a:t>》23</a:t>
            </a:r>
            <a:r>
              <a:rPr kumimoji="1" lang="zh-CN" altLang="en-US" sz="2400" dirty="0"/>
              <a:t>条：买卖合同当事人一方因对方违约而获有利益，违约方主张从损失赔偿额中扣除该部分利益的，人民法院应予支持</a:t>
            </a:r>
            <a:endParaRPr kumimoji="1" lang="en-US" altLang="zh-CN" sz="2400" dirty="0"/>
          </a:p>
          <a:p>
            <a:pPr marL="0" indent="0">
              <a:buNone/>
            </a:pPr>
            <a:r>
              <a:rPr kumimoji="1" lang="zh-CN" altLang="en-US" dirty="0"/>
              <a:t>   ③减损规则</a:t>
            </a:r>
            <a:r>
              <a:rPr kumimoji="1" lang="zh-CN" altLang="en-US" sz="2800" dirty="0"/>
              <a:t>     </a:t>
            </a:r>
            <a:endParaRPr kumimoji="1" lang="en-US" altLang="zh-CN" sz="2800" dirty="0"/>
          </a:p>
          <a:p>
            <a:pPr marL="0" indent="0">
              <a:buNone/>
            </a:pPr>
            <a:r>
              <a:rPr kumimoji="1" lang="en-US" altLang="zh-CN" sz="2400" dirty="0"/>
              <a:t>591</a:t>
            </a:r>
            <a:r>
              <a:rPr kumimoji="1" lang="zh-CN" altLang="en-US" sz="2400" dirty="0"/>
              <a:t> 当一方违约，对方未采取适当措施，就扩大部分不能请求损害赔偿</a:t>
            </a:r>
            <a:endParaRPr kumimoji="1" lang="en-US" altLang="zh-CN" sz="2400" dirty="0"/>
          </a:p>
          <a:p>
            <a:pPr marL="0" indent="0">
              <a:buNone/>
            </a:pPr>
            <a:r>
              <a:rPr kumimoji="1" lang="zh-CN" altLang="en-US" sz="2800" dirty="0"/>
              <a:t> </a:t>
            </a:r>
            <a:endParaRPr kumimoji="1" lang="zh-CN" altLang="en-US"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4930" y="318052"/>
            <a:ext cx="11812027" cy="6175513"/>
          </a:xfrm>
        </p:spPr>
        <p:txBody>
          <a:bodyPr/>
          <a:lstStyle/>
          <a:p>
            <a:pPr marL="0" indent="0">
              <a:buNone/>
            </a:pPr>
            <a:r>
              <a:rPr kumimoji="1" lang="zh-CN" altLang="en-US" dirty="0"/>
              <a:t>（二）违约金（定金）</a:t>
            </a:r>
            <a:endParaRPr kumimoji="1" lang="en-US" altLang="zh-CN" dirty="0"/>
          </a:p>
          <a:p>
            <a:pPr marL="0" indent="0">
              <a:buNone/>
            </a:pPr>
            <a:r>
              <a:rPr kumimoji="1" lang="zh-CN" altLang="en-US" sz="2400" dirty="0"/>
              <a:t>     违约金，是指当事人</a:t>
            </a:r>
            <a:r>
              <a:rPr kumimoji="1" lang="zh-CN" altLang="en-US" sz="2400" dirty="0">
                <a:solidFill>
                  <a:srgbClr val="C00000"/>
                </a:solidFill>
              </a:rPr>
              <a:t>约定的</a:t>
            </a:r>
            <a:r>
              <a:rPr kumimoji="1" lang="zh-CN" altLang="en-US" sz="2400" dirty="0"/>
              <a:t>在一方当事人</a:t>
            </a:r>
            <a:r>
              <a:rPr kumimoji="1" lang="zh-CN" altLang="en-US" sz="2400" dirty="0">
                <a:solidFill>
                  <a:srgbClr val="C00000"/>
                </a:solidFill>
              </a:rPr>
              <a:t>违约时</a:t>
            </a:r>
            <a:r>
              <a:rPr kumimoji="1" lang="zh-CN" altLang="en-US" sz="2400" dirty="0"/>
              <a:t>应向对方当事人支付的一定</a:t>
            </a:r>
            <a:r>
              <a:rPr kumimoji="1" lang="zh-CN" altLang="en-US" sz="2400" dirty="0">
                <a:solidFill>
                  <a:srgbClr val="C00000"/>
                </a:solidFill>
              </a:rPr>
              <a:t>数额的款项</a:t>
            </a:r>
            <a:r>
              <a:rPr kumimoji="1" lang="zh-CN" altLang="en-US" sz="2400" dirty="0"/>
              <a:t>。</a:t>
            </a:r>
            <a:r>
              <a:rPr kumimoji="1" lang="en-US" altLang="zh-CN" sz="2400" dirty="0"/>
              <a:t>585</a:t>
            </a:r>
            <a:endParaRPr kumimoji="1" lang="en-US" altLang="zh-CN" sz="2400" dirty="0"/>
          </a:p>
          <a:p>
            <a:pPr marL="0" indent="0">
              <a:buNone/>
            </a:pPr>
            <a:r>
              <a:rPr kumimoji="1" lang="en-US" altLang="zh-CN" sz="2000" dirty="0"/>
              <a:t>1.</a:t>
            </a:r>
            <a:r>
              <a:rPr kumimoji="1" lang="zh-CN" altLang="en-US" sz="2000" dirty="0"/>
              <a:t> 种类与性质：原则上，违约金是损害赔偿的预定，未约定或约定不明，推定为赔偿性违约金</a:t>
            </a:r>
            <a:endParaRPr kumimoji="1" lang="en-US" altLang="zh-CN" sz="2000" dirty="0"/>
          </a:p>
        </p:txBody>
      </p:sp>
      <p:pic>
        <p:nvPicPr>
          <p:cNvPr id="5" name="图片 4"/>
          <p:cNvPicPr>
            <a:picLocks noChangeAspect="1"/>
          </p:cNvPicPr>
          <p:nvPr/>
        </p:nvPicPr>
        <p:blipFill>
          <a:blip r:embed="rId1"/>
          <a:stretch>
            <a:fillRect/>
          </a:stretch>
        </p:blipFill>
        <p:spPr>
          <a:xfrm>
            <a:off x="114930" y="2637182"/>
            <a:ext cx="12077069" cy="3773345"/>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9118" y="83127"/>
            <a:ext cx="11984181" cy="6691745"/>
          </a:xfrm>
        </p:spPr>
        <p:txBody>
          <a:bodyPr/>
          <a:lstStyle/>
          <a:p>
            <a:pPr marL="0" indent="0">
              <a:buNone/>
            </a:pPr>
            <a:r>
              <a:rPr kumimoji="1" lang="en-US" altLang="zh-CN" dirty="0"/>
              <a:t>2.</a:t>
            </a:r>
            <a:r>
              <a:rPr kumimoji="1" lang="zh-CN" altLang="en-US" dirty="0"/>
              <a:t> 违约金的调整 </a:t>
            </a:r>
            <a:r>
              <a:rPr kumimoji="1" lang="en-US" altLang="zh-CN" dirty="0"/>
              <a:t>585</a:t>
            </a:r>
            <a:endParaRPr kumimoji="1" lang="en-US" altLang="zh-CN" dirty="0"/>
          </a:p>
          <a:p>
            <a:pPr marL="0" indent="0">
              <a:buNone/>
            </a:pPr>
            <a:r>
              <a:rPr kumimoji="1" lang="en-US" altLang="zh-CN" sz="2000" dirty="0">
                <a:solidFill>
                  <a:srgbClr val="00B050"/>
                </a:solidFill>
              </a:rPr>
              <a:t>585.2</a:t>
            </a:r>
            <a:r>
              <a:rPr kumimoji="1" lang="zh-CN" altLang="en-US" sz="2000" dirty="0">
                <a:solidFill>
                  <a:srgbClr val="00B050"/>
                </a:solidFill>
              </a:rPr>
              <a:t> 约定的违约金低于造成的损失的，人民法院或者仲裁机构可以根据当事人的请求予以增加；约定的违约金过分高于造成的损失的，人民法院或者仲裁机构可以根据当事人的请求予以适当减少。</a:t>
            </a:r>
            <a:endParaRPr kumimoji="1" lang="en-US" altLang="zh-CN" sz="2000" dirty="0">
              <a:solidFill>
                <a:srgbClr val="00B050"/>
              </a:solidFill>
            </a:endParaRPr>
          </a:p>
          <a:p>
            <a:pPr marL="0" indent="0">
              <a:buNone/>
            </a:pPr>
            <a:endParaRPr kumimoji="1" lang="en-US" altLang="zh-CN" dirty="0"/>
          </a:p>
          <a:p>
            <a:pPr marL="0" indent="0">
              <a:buNone/>
            </a:pPr>
            <a:r>
              <a:rPr kumimoji="1" lang="zh-CN" altLang="en-US" dirty="0"/>
              <a:t>（</a:t>
            </a:r>
            <a:r>
              <a:rPr kumimoji="1" lang="en-US" altLang="zh-CN" dirty="0"/>
              <a:t>1</a:t>
            </a:r>
            <a:r>
              <a:rPr kumimoji="1" lang="zh-CN" altLang="en-US" dirty="0"/>
              <a:t>）违约金过低过高的限制</a:t>
            </a:r>
            <a:endParaRPr kumimoji="1" lang="en-US" altLang="zh-CN" dirty="0"/>
          </a:p>
          <a:p>
            <a:pPr marL="0" indent="0">
              <a:buNone/>
            </a:pPr>
            <a:r>
              <a:rPr kumimoji="1" lang="zh-CN" altLang="en-US" sz="2400" dirty="0"/>
              <a:t>   违约金超过造成的损失</a:t>
            </a:r>
            <a:r>
              <a:rPr kumimoji="1" lang="en-US" altLang="zh-CN" sz="2400" dirty="0"/>
              <a:t>30</a:t>
            </a:r>
            <a:r>
              <a:rPr kumimoji="1" lang="zh-CN" altLang="en-US" sz="2400" dirty="0"/>
              <a:t>％</a:t>
            </a:r>
            <a:endParaRPr kumimoji="1" lang="en-US" altLang="zh-CN" sz="2400" dirty="0"/>
          </a:p>
          <a:p>
            <a:pPr marL="0" indent="0">
              <a:buNone/>
            </a:pPr>
            <a:r>
              <a:rPr kumimoji="1" lang="zh-CN" altLang="en-US" sz="2400" dirty="0">
                <a:solidFill>
                  <a:srgbClr val="C00000"/>
                </a:solidFill>
              </a:rPr>
              <a:t>   恶意违约的当事人一方请求减少违约金的，人民法院一般不予支持</a:t>
            </a:r>
            <a:r>
              <a:rPr kumimoji="1" lang="zh-CN" altLang="en-US" sz="2400" dirty="0"/>
              <a:t>。</a:t>
            </a:r>
            <a:endParaRPr kumimoji="1" lang="zh-CN" altLang="en-US" sz="1800" dirty="0"/>
          </a:p>
          <a:p>
            <a:pPr marL="0" indent="0">
              <a:buNone/>
            </a:pPr>
            <a:endParaRPr kumimoji="1" lang="en-US" altLang="zh-CN" sz="1800" dirty="0"/>
          </a:p>
          <a:p>
            <a:pPr marL="0" indent="0">
              <a:buNone/>
            </a:pPr>
            <a:r>
              <a:rPr kumimoji="1" lang="zh-CN" altLang="en-US" sz="2400" dirty="0"/>
              <a:t>（</a:t>
            </a:r>
            <a:r>
              <a:rPr kumimoji="1" lang="en-US" altLang="zh-CN" sz="2400" dirty="0"/>
              <a:t>2</a:t>
            </a:r>
            <a:r>
              <a:rPr kumimoji="1" lang="zh-CN" altLang="en-US" sz="2400" dirty="0"/>
              <a:t>）零损失的违约金</a:t>
            </a:r>
            <a:r>
              <a:rPr kumimoji="1" lang="en-US" altLang="zh-CN" sz="2400" dirty="0"/>
              <a:t>——</a:t>
            </a:r>
            <a:r>
              <a:rPr kumimoji="1" lang="zh-CN" altLang="en-US" sz="2400" dirty="0"/>
              <a:t>没有规定</a:t>
            </a:r>
            <a:endParaRPr kumimoji="1" lang="en-US" altLang="zh-CN" sz="2400" dirty="0"/>
          </a:p>
          <a:p>
            <a:pPr marL="0" indent="0">
              <a:buNone/>
            </a:pPr>
            <a:endParaRPr kumimoji="1" lang="zh-CN" altLang="en-US" sz="2400"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2429" y="425003"/>
            <a:ext cx="11165982" cy="6336405"/>
          </a:xfrm>
        </p:spPr>
        <p:txBody>
          <a:bodyPr/>
          <a:lstStyle/>
          <a:p>
            <a:pPr marL="0" indent="0">
              <a:buNone/>
            </a:pPr>
            <a:r>
              <a:rPr kumimoji="1" lang="zh-CN" altLang="en-US" sz="2000" dirty="0"/>
              <a:t>🍀合同解释（二）（</a:t>
            </a:r>
            <a:r>
              <a:rPr kumimoji="1" lang="zh-CN" altLang="en-US" sz="2000" dirty="0">
                <a:solidFill>
                  <a:srgbClr val="C00000"/>
                </a:solidFill>
              </a:rPr>
              <a:t>已经废止）</a:t>
            </a:r>
            <a:r>
              <a:rPr kumimoji="1" lang="en-US" altLang="zh-CN" sz="2000" dirty="0"/>
              <a:t>29.2</a:t>
            </a:r>
            <a:endParaRPr kumimoji="1" lang="zh-CN" altLang="en-US" sz="2000" dirty="0"/>
          </a:p>
          <a:p>
            <a:pPr marL="0" indent="0">
              <a:buNone/>
            </a:pPr>
            <a:r>
              <a:rPr kumimoji="1" lang="zh-CN" altLang="en-US" sz="1800" dirty="0"/>
              <a:t>当事人约定的违约金超过造成损失的百分之三十的，一般可以认定为合同法第一百一十四条第二款规定的“过分高于造成的损失”。</a:t>
            </a:r>
            <a:endParaRPr kumimoji="1" lang="en-US" altLang="zh-CN" sz="1800" dirty="0"/>
          </a:p>
          <a:p>
            <a:pPr marL="0" indent="0">
              <a:buNone/>
            </a:pPr>
            <a:r>
              <a:rPr kumimoji="1" lang="zh-CN" altLang="en-US" sz="2000" dirty="0"/>
              <a:t>🍀</a:t>
            </a:r>
            <a:r>
              <a:rPr kumimoji="1" lang="en-US" altLang="zh-CN" sz="2000" dirty="0">
                <a:solidFill>
                  <a:srgbClr val="00B050"/>
                </a:solidFill>
              </a:rPr>
              <a:t>《</a:t>
            </a:r>
            <a:r>
              <a:rPr kumimoji="1" lang="zh-CN" altLang="en-US" sz="2000" dirty="0">
                <a:solidFill>
                  <a:srgbClr val="00B050"/>
                </a:solidFill>
              </a:rPr>
              <a:t>最高人民法院关于审理商品房买卖合同纠纷案件适用法律若干问题的解释</a:t>
            </a:r>
            <a:r>
              <a:rPr kumimoji="1" lang="en-US" altLang="zh-CN" sz="2000" dirty="0">
                <a:solidFill>
                  <a:srgbClr val="00B050"/>
                </a:solidFill>
              </a:rPr>
              <a:t>》</a:t>
            </a:r>
            <a:r>
              <a:rPr kumimoji="1" lang="zh-CN" altLang="en-US" sz="2000" dirty="0"/>
              <a:t>第</a:t>
            </a:r>
            <a:r>
              <a:rPr kumimoji="1" lang="en-US" altLang="zh-CN" sz="2000" dirty="0"/>
              <a:t>12</a:t>
            </a:r>
            <a:r>
              <a:rPr kumimoji="1" lang="zh-CN" altLang="en-US" sz="2000" dirty="0"/>
              <a:t>条</a:t>
            </a:r>
            <a:endParaRPr kumimoji="1" lang="zh-CN" altLang="en-US" sz="2000" dirty="0"/>
          </a:p>
          <a:p>
            <a:pPr marL="0" indent="0">
              <a:buNone/>
            </a:pPr>
            <a:r>
              <a:rPr kumimoji="1" lang="zh-CN" altLang="en-US" sz="1800" dirty="0"/>
              <a:t>当事人以约定的违约金过高为由请求减少的，应当以违约金超过造成的损失</a:t>
            </a:r>
            <a:r>
              <a:rPr kumimoji="1" lang="en-US" altLang="zh-CN" sz="1800" dirty="0"/>
              <a:t>30</a:t>
            </a:r>
            <a:r>
              <a:rPr kumimoji="1" lang="zh-CN" altLang="en-US" sz="1800" dirty="0"/>
              <a:t>％为标准适当减少；当事人以约定的违约金低于造成的损失为由请求增加的，应当以违约造成的损失确定违约金数额。</a:t>
            </a:r>
            <a:endParaRPr kumimoji="1" lang="en-US" altLang="zh-CN" sz="1800" dirty="0"/>
          </a:p>
          <a:p>
            <a:pPr marL="0" indent="0">
              <a:buNone/>
            </a:pPr>
            <a:r>
              <a:rPr kumimoji="1" lang="en-US" altLang="zh-CN" sz="2000" dirty="0">
                <a:solidFill>
                  <a:srgbClr val="00B050"/>
                </a:solidFill>
              </a:rPr>
              <a:t>《</a:t>
            </a:r>
            <a:r>
              <a:rPr kumimoji="1" lang="zh-CN" altLang="en-US" sz="2000" dirty="0">
                <a:solidFill>
                  <a:srgbClr val="00B050"/>
                </a:solidFill>
              </a:rPr>
              <a:t>全国法院贯彻实施民法典工作会议纪要</a:t>
            </a:r>
            <a:r>
              <a:rPr kumimoji="1" lang="en-US" altLang="zh-CN" sz="2000" dirty="0">
                <a:solidFill>
                  <a:srgbClr val="00B050"/>
                </a:solidFill>
              </a:rPr>
              <a:t>》</a:t>
            </a:r>
            <a:r>
              <a:rPr kumimoji="1" lang="zh-CN" altLang="en-US" sz="1800" dirty="0"/>
              <a:t>第</a:t>
            </a:r>
            <a:r>
              <a:rPr kumimoji="1" lang="en-US" altLang="zh-CN" sz="1800" dirty="0"/>
              <a:t>11</a:t>
            </a:r>
            <a:r>
              <a:rPr kumimoji="1" lang="zh-CN" altLang="en-US" sz="1800" dirty="0"/>
              <a:t>条：约定的违约金超过根据民法典第五百八十四条规定确定的损失的百分之三十的，一般可以认定为民法典第五百八十五条第二款规定的“过分高于造成的损失”。</a:t>
            </a:r>
            <a:endParaRPr kumimoji="1" lang="en-US" altLang="zh-CN" sz="1800" dirty="0"/>
          </a:p>
          <a:p>
            <a:pPr marL="0" indent="0">
              <a:buNone/>
            </a:pPr>
            <a:r>
              <a:rPr kumimoji="1" lang="en-US" altLang="zh-CN" sz="1800" dirty="0">
                <a:solidFill>
                  <a:srgbClr val="00B050"/>
                </a:solidFill>
              </a:rPr>
              <a:t>《</a:t>
            </a:r>
            <a:r>
              <a:rPr kumimoji="1" lang="zh-CN" altLang="en-US" sz="1800" dirty="0">
                <a:solidFill>
                  <a:srgbClr val="00B050"/>
                </a:solidFill>
              </a:rPr>
              <a:t>合同编司法解释</a:t>
            </a:r>
            <a:r>
              <a:rPr kumimoji="1" lang="en-US" altLang="zh-CN" sz="1800" dirty="0">
                <a:solidFill>
                  <a:srgbClr val="00B050"/>
                </a:solidFill>
              </a:rPr>
              <a:t>》</a:t>
            </a:r>
            <a:r>
              <a:rPr kumimoji="1" lang="zh-CN" altLang="en-US" sz="1800" dirty="0"/>
              <a:t>第</a:t>
            </a:r>
            <a:r>
              <a:rPr kumimoji="1" lang="en-US" altLang="zh-CN" sz="1800" dirty="0"/>
              <a:t>65</a:t>
            </a:r>
            <a:r>
              <a:rPr kumimoji="1" lang="zh-CN" altLang="en-US" sz="1800" dirty="0"/>
              <a:t>条。 当事人主张约定的违约金过分高于违约造成的损失，请求予以适当减少的，人民法院应当以民法典第五百八十四条规定的损失为基础，兼顾合同主体、交易类型、合同的履行情况、当事人的过错程度、履约背景等因素，遵循公平原则和诚信原则进行衡量，并作出裁判。</a:t>
            </a:r>
            <a:endParaRPr kumimoji="1" lang="zh-CN" altLang="en-US" sz="1800" dirty="0"/>
          </a:p>
          <a:p>
            <a:pPr marL="0" indent="0">
              <a:buNone/>
            </a:pPr>
            <a:r>
              <a:rPr kumimoji="1" lang="zh-CN" altLang="en-US" sz="1800" dirty="0"/>
              <a:t>约定的违约金超过造成损失的百分之三十的，人民法院一般可以认定为过分高于造成的损失。</a:t>
            </a:r>
            <a:endParaRPr kumimoji="1" lang="zh-CN" altLang="en-US" sz="1800" dirty="0"/>
          </a:p>
          <a:p>
            <a:pPr marL="0" indent="0">
              <a:buNone/>
            </a:pPr>
            <a:r>
              <a:rPr kumimoji="1" lang="zh-CN" altLang="en-US" sz="1800" dirty="0"/>
              <a:t>恶意违约的当事人一方请求减少违约金的，人民法院一般不予支持。</a:t>
            </a:r>
            <a:endParaRPr kumimoji="1" lang="zh-CN" altLang="en-US" sz="2000"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908304" y="1023982"/>
            <a:ext cx="8577337" cy="4810036"/>
          </a:xfrm>
          <a:prstGeom prst="rect">
            <a:avLst/>
          </a:prstGeom>
        </p:spPr>
      </p:pic>
      <p:sp>
        <p:nvSpPr>
          <p:cNvPr id="3" name="内容占位符 2"/>
          <p:cNvSpPr>
            <a:spLocks noGrp="1"/>
          </p:cNvSpPr>
          <p:nvPr>
            <p:ph idx="1"/>
          </p:nvPr>
        </p:nvSpPr>
        <p:spPr>
          <a:xfrm>
            <a:off x="689113" y="459315"/>
            <a:ext cx="10594583" cy="5615609"/>
          </a:xfrm>
        </p:spPr>
        <p:txBody>
          <a:bodyPr/>
          <a:lstStyle/>
          <a:p>
            <a:pPr marL="0" indent="0">
              <a:buNone/>
            </a:pPr>
            <a:r>
              <a:rPr kumimoji="1" lang="en-US" altLang="zh-CN" dirty="0"/>
              <a:t>3.</a:t>
            </a:r>
            <a:r>
              <a:rPr kumimoji="1" lang="zh-CN" altLang="en-US" dirty="0"/>
              <a:t> 定金（不是违约责任，实际具有担保性质，原规定在担保法）</a:t>
            </a:r>
            <a:endParaRPr kumimoji="1" lang="en-US" altLang="zh-CN" dirty="0"/>
          </a:p>
          <a:p>
            <a:pPr marL="0" indent="0">
              <a:buNone/>
            </a:pPr>
            <a:r>
              <a:rPr kumimoji="1" lang="zh-CN" altLang="en-US" dirty="0"/>
              <a:t>（</a:t>
            </a:r>
            <a:r>
              <a:rPr kumimoji="1" lang="en-US" altLang="zh-CN" dirty="0"/>
              <a:t>1</a:t>
            </a:r>
            <a:r>
              <a:rPr kumimoji="1" lang="zh-CN" altLang="en-US" dirty="0"/>
              <a:t>）</a:t>
            </a:r>
            <a:r>
              <a:rPr kumimoji="1" lang="en-US" altLang="zh-CN" dirty="0"/>
              <a:t>586</a:t>
            </a:r>
            <a:endParaRPr kumimoji="1" lang="zh-CN" altLang="en-US" dirty="0">
              <a:solidFill>
                <a:srgbClr val="C00000"/>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7896" y="1046922"/>
            <a:ext cx="10395800" cy="5125278"/>
          </a:xfrm>
        </p:spPr>
        <p:txBody>
          <a:bodyPr/>
          <a:lstStyle/>
          <a:p>
            <a:r>
              <a:rPr kumimoji="1" lang="zh-CN" altLang="en-US" dirty="0"/>
              <a:t>（</a:t>
            </a:r>
            <a:r>
              <a:rPr kumimoji="1" lang="en-US" altLang="zh-CN" dirty="0"/>
              <a:t>2</a:t>
            </a:r>
            <a:r>
              <a:rPr kumimoji="1" lang="zh-CN" altLang="en-US" dirty="0"/>
              <a:t>）定金的效力</a:t>
            </a:r>
            <a:r>
              <a:rPr kumimoji="1" lang="en-US" altLang="zh-CN" dirty="0"/>
              <a:t>587</a:t>
            </a:r>
            <a:endParaRPr kumimoji="1" lang="en-US" altLang="zh-CN" dirty="0"/>
          </a:p>
          <a:p>
            <a:endParaRPr kumimoji="1" lang="zh-CN" altLang="en-US" dirty="0"/>
          </a:p>
        </p:txBody>
      </p:sp>
      <p:pic>
        <p:nvPicPr>
          <p:cNvPr id="4" name="图片 3"/>
          <p:cNvPicPr>
            <a:picLocks noChangeAspect="1"/>
          </p:cNvPicPr>
          <p:nvPr/>
        </p:nvPicPr>
        <p:blipFill>
          <a:blip r:embed="rId1"/>
          <a:stretch>
            <a:fillRect/>
          </a:stretch>
        </p:blipFill>
        <p:spPr>
          <a:xfrm>
            <a:off x="1485900" y="1885950"/>
            <a:ext cx="9220200" cy="30861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2609" y="424070"/>
            <a:ext cx="10621087" cy="5748130"/>
          </a:xfrm>
        </p:spPr>
        <p:txBody>
          <a:bodyPr/>
          <a:lstStyle/>
          <a:p>
            <a:pPr marL="0" indent="0">
              <a:buNone/>
            </a:pPr>
            <a:r>
              <a:rPr lang="zh-CN" altLang="en-US" sz="2000" dirty="0"/>
              <a:t>一审：</a:t>
            </a:r>
            <a:endParaRPr lang="en-US" altLang="zh-CN" sz="2000" dirty="0"/>
          </a:p>
          <a:p>
            <a:pPr marL="0" indent="0">
              <a:buNone/>
            </a:pPr>
            <a:r>
              <a:rPr lang="zh-CN" altLang="en-US" sz="2000" dirty="0"/>
              <a:t>合同有预约与本约之分，预约的目的在于有事实或法律上的障碍，暂无法订立主合同时，约定将来订立一定合同，预约合同的权利人仅得请求对方履行订立本约合同的义务，而不得径行依照预约合同的内容请求履行。</a:t>
            </a:r>
            <a:r>
              <a:rPr lang="en-US" altLang="zh-CN" sz="2000" dirty="0"/>
              <a:t>《</a:t>
            </a:r>
            <a:r>
              <a:rPr lang="zh-CN" altLang="en-US" sz="2000" dirty="0"/>
              <a:t>购房协议书</a:t>
            </a:r>
            <a:r>
              <a:rPr lang="en-US" altLang="zh-CN" sz="2000" dirty="0"/>
              <a:t>》</a:t>
            </a:r>
            <a:r>
              <a:rPr lang="zh-CN" altLang="en-US" sz="2000" dirty="0"/>
              <a:t>第三条约定讯捷公司与蜀都实业公司应就购房合同及付款方式等问题在本协议的原则下进行具体磋商，第五条约定双方就该宗房屋买卖合同签订时，本协议自动失效。该内容的约定表明双方在签订</a:t>
            </a:r>
            <a:r>
              <a:rPr lang="en-US" altLang="zh-CN" sz="2000" dirty="0"/>
              <a:t>《</a:t>
            </a:r>
            <a:r>
              <a:rPr lang="zh-CN" altLang="en-US" sz="2000" dirty="0"/>
              <a:t>购房协议书</a:t>
            </a:r>
            <a:r>
              <a:rPr lang="en-US" altLang="zh-CN" sz="2000" dirty="0"/>
              <a:t>》</a:t>
            </a:r>
            <a:r>
              <a:rPr lang="zh-CN" altLang="en-US" sz="2000" dirty="0"/>
              <a:t>后还应当 就房屋买卖的事宜进行进一步协商并签订</a:t>
            </a:r>
            <a:r>
              <a:rPr lang="en-US" altLang="zh-CN" sz="2000" dirty="0"/>
              <a:t>《</a:t>
            </a:r>
            <a:r>
              <a:rPr lang="zh-CN" altLang="en-US" sz="2000" dirty="0"/>
              <a:t>房屋买卖合同</a:t>
            </a:r>
            <a:r>
              <a:rPr lang="en-US" altLang="zh-CN" sz="2000" dirty="0"/>
              <a:t>》</a:t>
            </a:r>
            <a:r>
              <a:rPr lang="zh-CN" altLang="en-US" sz="2000" dirty="0"/>
              <a:t>，</a:t>
            </a:r>
            <a:r>
              <a:rPr lang="zh-CN" altLang="en-US" sz="2000" dirty="0">
                <a:solidFill>
                  <a:srgbClr val="FF0000"/>
                </a:solidFill>
              </a:rPr>
              <a:t>但并不能据此认定</a:t>
            </a:r>
            <a:r>
              <a:rPr lang="en-US" altLang="zh-CN" sz="2000" dirty="0">
                <a:solidFill>
                  <a:srgbClr val="FF0000"/>
                </a:solidFill>
              </a:rPr>
              <a:t>《</a:t>
            </a:r>
            <a:r>
              <a:rPr lang="zh-CN" altLang="en-US" sz="2000" dirty="0">
                <a:solidFill>
                  <a:srgbClr val="FF0000"/>
                </a:solidFill>
              </a:rPr>
              <a:t>购房协议书</a:t>
            </a:r>
            <a:r>
              <a:rPr lang="en-US" altLang="zh-CN" sz="2000" dirty="0">
                <a:solidFill>
                  <a:srgbClr val="FF0000"/>
                </a:solidFill>
              </a:rPr>
              <a:t>》</a:t>
            </a:r>
            <a:r>
              <a:rPr lang="zh-CN" altLang="en-US" sz="2000" dirty="0">
                <a:solidFill>
                  <a:srgbClr val="FF0000"/>
                </a:solidFill>
              </a:rPr>
              <a:t>一定属于预约合同或定金合同，理由如下</a:t>
            </a:r>
            <a:r>
              <a:rPr lang="en-US" altLang="zh-CN" sz="2000" dirty="0">
                <a:solidFill>
                  <a:srgbClr val="FF0000"/>
                </a:solidFill>
              </a:rPr>
              <a:t>:1.《</a:t>
            </a:r>
            <a:r>
              <a:rPr lang="zh-CN" altLang="en-US" sz="2000" dirty="0">
                <a:solidFill>
                  <a:srgbClr val="FF0000"/>
                </a:solidFill>
              </a:rPr>
              <a:t>购房协议书</a:t>
            </a:r>
            <a:r>
              <a:rPr lang="en-US" altLang="zh-CN" sz="2000" dirty="0">
                <a:solidFill>
                  <a:srgbClr val="FF0000"/>
                </a:solidFill>
              </a:rPr>
              <a:t>》</a:t>
            </a:r>
            <a:r>
              <a:rPr lang="zh-CN" altLang="en-US" sz="2000" dirty="0">
                <a:solidFill>
                  <a:srgbClr val="FF0000"/>
                </a:solidFill>
              </a:rPr>
              <a:t>中的当事人名称、标的、价款、违约责任等主要条款明确具体，根据</a:t>
            </a:r>
            <a:r>
              <a:rPr lang="en-US" altLang="zh-CN" sz="2000" dirty="0">
                <a:solidFill>
                  <a:srgbClr val="FF0000"/>
                </a:solidFill>
              </a:rPr>
              <a:t>《</a:t>
            </a:r>
            <a:r>
              <a:rPr lang="zh-CN" altLang="en-US" sz="2000" dirty="0">
                <a:solidFill>
                  <a:srgbClr val="FF0000"/>
                </a:solidFill>
              </a:rPr>
              <a:t>合同法解释</a:t>
            </a:r>
            <a:r>
              <a:rPr lang="en-US" altLang="zh-CN" sz="2000" dirty="0">
                <a:solidFill>
                  <a:srgbClr val="FF0000"/>
                </a:solidFill>
              </a:rPr>
              <a:t>(</a:t>
            </a:r>
            <a:r>
              <a:rPr lang="zh-CN" altLang="en-US" sz="2000" dirty="0">
                <a:solidFill>
                  <a:srgbClr val="FF0000"/>
                </a:solidFill>
              </a:rPr>
              <a:t>二</a:t>
            </a:r>
            <a:r>
              <a:rPr lang="en-US" altLang="zh-CN" sz="2000" dirty="0">
                <a:solidFill>
                  <a:srgbClr val="FF0000"/>
                </a:solidFill>
              </a:rPr>
              <a:t>)》 </a:t>
            </a:r>
            <a:r>
              <a:rPr lang="zh-CN" altLang="en-US" sz="2000" dirty="0">
                <a:solidFill>
                  <a:srgbClr val="FF0000"/>
                </a:solidFill>
              </a:rPr>
              <a:t>第一条第一款关于“当事人对合同是否成立存在争议，人民法院能够确定当事人名称或者姓名、标的和数量的，一般应当认定 合同成立。但法律另有规定或者当事人另有约定的除外”之规定，</a:t>
            </a:r>
            <a:r>
              <a:rPr lang="en-US" altLang="zh-CN" sz="2000" dirty="0">
                <a:solidFill>
                  <a:srgbClr val="FF0000"/>
                </a:solidFill>
              </a:rPr>
              <a:t>《</a:t>
            </a:r>
            <a:r>
              <a:rPr lang="zh-CN" altLang="en-US" sz="2000" dirty="0">
                <a:solidFill>
                  <a:srgbClr val="FF0000"/>
                </a:solidFill>
              </a:rPr>
              <a:t>购房协议书</a:t>
            </a:r>
            <a:r>
              <a:rPr lang="en-US" altLang="zh-CN" sz="2000" dirty="0">
                <a:solidFill>
                  <a:srgbClr val="FF0000"/>
                </a:solidFill>
              </a:rPr>
              <a:t>》</a:t>
            </a:r>
            <a:r>
              <a:rPr lang="zh-CN" altLang="en-US" sz="2000" dirty="0">
                <a:solidFill>
                  <a:srgbClr val="FF0000"/>
                </a:solidFill>
              </a:rPr>
              <a:t>因具备合同的必备条款而应当认定合同成立。</a:t>
            </a:r>
            <a:endParaRPr lang="zh-CN" altLang="en-US" sz="2000"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8213" y="758757"/>
            <a:ext cx="10505483" cy="5413443"/>
          </a:xfrm>
        </p:spPr>
        <p:txBody>
          <a:bodyPr/>
          <a:lstStyle/>
          <a:p>
            <a:pPr marL="0" indent="0">
              <a:buNone/>
            </a:pPr>
            <a:r>
              <a:rPr kumimoji="1" lang="zh-CN" altLang="en-US" dirty="0"/>
              <a:t>（</a:t>
            </a:r>
            <a:r>
              <a:rPr kumimoji="1" lang="en-US" altLang="zh-CN" dirty="0"/>
              <a:t>3</a:t>
            </a:r>
            <a:r>
              <a:rPr kumimoji="1" lang="zh-CN" altLang="en-US" dirty="0"/>
              <a:t>）违约金与定金</a:t>
            </a:r>
            <a:r>
              <a:rPr kumimoji="1" lang="en-US" altLang="zh-CN" dirty="0"/>
              <a:t>588</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违约金、定金都约定时，一方违约时，对方择一适用；</a:t>
            </a:r>
            <a:endParaRPr kumimoji="1" lang="en-US" altLang="zh-CN" dirty="0"/>
          </a:p>
          <a:p>
            <a:pPr marL="0" indent="0">
              <a:buNone/>
            </a:pPr>
            <a:r>
              <a:rPr kumimoji="1" lang="zh-CN" altLang="en-US" dirty="0"/>
              <a:t>  定金不足以弥补一方违约造成的损失的，对方可以就定金以外的损失要求赔偿。</a:t>
            </a:r>
            <a:endParaRPr kumimoji="1" lang="en-US" altLang="zh-CN" dirty="0"/>
          </a:p>
          <a:p>
            <a:pPr marL="0" indent="0">
              <a:buNone/>
            </a:pPr>
            <a:r>
              <a:rPr kumimoji="1" lang="zh-CN" altLang="en-US" dirty="0"/>
              <a:t>  </a:t>
            </a:r>
            <a:endParaRPr kumimoji="1" lang="en-US" altLang="zh-CN" dirty="0"/>
          </a:p>
          <a:p>
            <a:pPr marL="0" indent="0">
              <a:buNone/>
            </a:pPr>
            <a:endParaRPr kumimoji="1" lang="zh-CN" altLang="en-US"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zh-CN" altLang="zh-CN" b="1" dirty="0"/>
              <a:t>六、违约责任免责事由</a:t>
            </a:r>
            <a:br>
              <a:rPr lang="zh-CN" altLang="zh-CN" b="1" dirty="0"/>
            </a:br>
            <a:endParaRPr kumimoji="1" lang="zh-CN" altLang="en-US" dirty="0"/>
          </a:p>
        </p:txBody>
      </p:sp>
      <p:sp>
        <p:nvSpPr>
          <p:cNvPr id="3" name="内容占位符 2"/>
          <p:cNvSpPr>
            <a:spLocks noGrp="1"/>
          </p:cNvSpPr>
          <p:nvPr>
            <p:ph idx="1"/>
          </p:nvPr>
        </p:nvSpPr>
        <p:spPr>
          <a:xfrm>
            <a:off x="583096" y="2345635"/>
            <a:ext cx="10700600" cy="3826565"/>
          </a:xfrm>
        </p:spPr>
        <p:txBody>
          <a:bodyPr/>
          <a:lstStyle/>
          <a:p>
            <a:pPr marL="0" indent="0">
              <a:buNone/>
            </a:pPr>
            <a:r>
              <a:rPr lang="zh-CN" altLang="en-US" dirty="0"/>
              <a:t>（一）约定具有效力的免责条款</a:t>
            </a:r>
            <a:endParaRPr lang="en-US" altLang="zh-CN" dirty="0"/>
          </a:p>
          <a:p>
            <a:pPr marL="0" indent="0">
              <a:buNone/>
            </a:pPr>
            <a:r>
              <a:rPr lang="zh-CN" altLang="en-US" sz="2400" dirty="0"/>
              <a:t>  原则上，当事人可以约定免责事由，按照免责条款承担违约责任。</a:t>
            </a:r>
            <a:endParaRPr lang="en-US" altLang="zh-CN" sz="2400" dirty="0"/>
          </a:p>
          <a:p>
            <a:pPr marL="0" indent="0">
              <a:buNone/>
            </a:pPr>
            <a:r>
              <a:rPr lang="zh-CN" altLang="en-US" dirty="0"/>
              <a:t>  例外约定无效（</a:t>
            </a:r>
            <a:r>
              <a:rPr lang="en-US" altLang="zh-CN" dirty="0"/>
              <a:t>506</a:t>
            </a:r>
            <a:r>
              <a:rPr lang="zh-CN" altLang="en-US" dirty="0"/>
              <a:t>）：</a:t>
            </a:r>
            <a:endParaRPr lang="en-US" altLang="zh-CN" dirty="0"/>
          </a:p>
          <a:p>
            <a:pPr marL="0" indent="0">
              <a:buNone/>
            </a:pPr>
            <a:r>
              <a:rPr lang="zh-CN" altLang="en-US" sz="2400" dirty="0"/>
              <a:t>      </a:t>
            </a:r>
            <a:r>
              <a:rPr lang="en-US" altLang="zh-CN" sz="2400" dirty="0"/>
              <a:t>1.</a:t>
            </a:r>
            <a:r>
              <a:rPr lang="zh-CN" altLang="en-US" sz="2400" dirty="0"/>
              <a:t>造成人身损害的；</a:t>
            </a:r>
            <a:endParaRPr lang="en-US" altLang="zh-CN" sz="2400" dirty="0"/>
          </a:p>
          <a:p>
            <a:pPr marL="0" indent="0">
              <a:buNone/>
            </a:pPr>
            <a:r>
              <a:rPr lang="zh-CN" altLang="en-US" sz="2400" dirty="0"/>
              <a:t>      </a:t>
            </a:r>
            <a:r>
              <a:rPr lang="en-US" altLang="zh-CN" sz="2400" dirty="0"/>
              <a:t>2.</a:t>
            </a:r>
            <a:r>
              <a:rPr lang="zh-CN" altLang="en-US" sz="2400" dirty="0"/>
              <a:t> 因故意或重大过失造成财产损失的。</a:t>
            </a:r>
            <a:endParaRPr lang="en-US" altLang="zh-CN" sz="2400" dirty="0"/>
          </a:p>
          <a:p>
            <a:pPr marL="0" indent="0">
              <a:buNone/>
            </a:pPr>
            <a:r>
              <a:rPr lang="zh-CN" altLang="en-US" sz="2400" dirty="0"/>
              <a:t>   问：可不可以约定何为不可抗力，以此作为免责事由？</a:t>
            </a:r>
            <a:endParaRPr lang="zh-CN" altLang="zh-CN" sz="2400" dirty="0"/>
          </a:p>
          <a:p>
            <a:endParaRPr kumimoji="1" lang="zh-CN" altLang="en-US"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1"/>
          <a:stretch>
            <a:fillRect/>
          </a:stretch>
        </p:blipFill>
        <p:spPr>
          <a:xfrm>
            <a:off x="2866019" y="548640"/>
            <a:ext cx="5791597" cy="6151796"/>
          </a:xfrm>
          <a:prstGeom prst="rect">
            <a:avLst/>
          </a:prstGeom>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1"/>
          <a:stretch>
            <a:fillRect/>
          </a:stretch>
        </p:blipFill>
        <p:spPr>
          <a:xfrm>
            <a:off x="98136" y="1728216"/>
            <a:ext cx="11995727" cy="3015320"/>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758198" y="2023353"/>
            <a:ext cx="10868730" cy="1789890"/>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878242" y="765208"/>
            <a:ext cx="10033000" cy="3708400"/>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1"/>
          <a:stretch>
            <a:fillRect/>
          </a:stretch>
        </p:blipFill>
        <p:spPr>
          <a:xfrm>
            <a:off x="1530350" y="812800"/>
            <a:ext cx="9131300" cy="5232400"/>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8304" y="797668"/>
            <a:ext cx="10375392" cy="5374532"/>
          </a:xfrm>
        </p:spPr>
        <p:txBody>
          <a:bodyPr/>
          <a:lstStyle/>
          <a:p>
            <a:pPr marL="0" indent="0">
              <a:buNone/>
            </a:pPr>
            <a:r>
              <a:rPr lang="zh-CN" altLang="en-US" dirty="0"/>
              <a:t>（二）</a:t>
            </a:r>
            <a:r>
              <a:rPr lang="zh-CN" altLang="zh-CN" dirty="0"/>
              <a:t>不可抗力</a:t>
            </a:r>
            <a:endParaRPr lang="en-US" altLang="zh-CN" dirty="0"/>
          </a:p>
          <a:p>
            <a:endParaRPr lang="en-US" altLang="zh-CN" dirty="0"/>
          </a:p>
          <a:p>
            <a:pPr marL="0" indent="0">
              <a:buNone/>
            </a:pPr>
            <a:r>
              <a:rPr lang="en-US" altLang="zh-CN" dirty="0"/>
              <a:t>1.</a:t>
            </a:r>
            <a:r>
              <a:rPr lang="zh-CN" altLang="en-US" dirty="0"/>
              <a:t> 定义（</a:t>
            </a:r>
            <a:r>
              <a:rPr lang="en-US" altLang="zh-CN" dirty="0"/>
              <a:t>180</a:t>
            </a:r>
            <a:r>
              <a:rPr lang="zh-CN" altLang="en-US" dirty="0"/>
              <a:t>）</a:t>
            </a:r>
            <a:endParaRPr lang="en-US" altLang="zh-CN" dirty="0"/>
          </a:p>
          <a:p>
            <a:pPr marL="0" indent="0">
              <a:buNone/>
            </a:pPr>
            <a:r>
              <a:rPr lang="zh-CN" altLang="en-US" dirty="0"/>
              <a:t>   不可抗力是不能预见、不能避免且</a:t>
            </a:r>
            <a:r>
              <a:rPr lang="zh-CN" altLang="en-US" dirty="0">
                <a:solidFill>
                  <a:srgbClr val="00B050"/>
                </a:solidFill>
              </a:rPr>
              <a:t>不可克服</a:t>
            </a:r>
            <a:r>
              <a:rPr lang="zh-CN" altLang="en-US" dirty="0"/>
              <a:t>的客观情况。</a:t>
            </a:r>
            <a:endParaRPr lang="en-US" altLang="zh-CN" dirty="0"/>
          </a:p>
          <a:p>
            <a:pPr marL="0" indent="0">
              <a:buNone/>
            </a:pPr>
            <a:r>
              <a:rPr lang="zh-CN" altLang="en-US" dirty="0"/>
              <a:t> （</a:t>
            </a:r>
            <a:r>
              <a:rPr lang="en-US" altLang="zh-CN" dirty="0"/>
              <a:t>1</a:t>
            </a:r>
            <a:r>
              <a:rPr lang="zh-CN" altLang="en-US" dirty="0"/>
              <a:t>）客观情况</a:t>
            </a:r>
            <a:r>
              <a:rPr lang="en-US" altLang="zh-CN" dirty="0"/>
              <a:t>——</a:t>
            </a:r>
            <a:r>
              <a:rPr lang="zh-CN" altLang="en-US" dirty="0"/>
              <a:t>非当事人行为所派生</a:t>
            </a:r>
            <a:endParaRPr lang="en-US" altLang="zh-CN" dirty="0"/>
          </a:p>
          <a:p>
            <a:pPr marL="0" indent="0">
              <a:buNone/>
            </a:pPr>
            <a:r>
              <a:rPr lang="zh-CN" altLang="en-US" dirty="0"/>
              <a:t> （</a:t>
            </a:r>
            <a:r>
              <a:rPr lang="en-US" altLang="zh-CN" dirty="0"/>
              <a:t>2</a:t>
            </a:r>
            <a:r>
              <a:rPr lang="zh-CN" altLang="en-US" dirty="0"/>
              <a:t>）不能预见</a:t>
            </a:r>
            <a:r>
              <a:rPr lang="en-US" altLang="zh-CN" dirty="0"/>
              <a:t>——</a:t>
            </a:r>
            <a:r>
              <a:rPr lang="zh-CN" altLang="en-US" dirty="0"/>
              <a:t>债务人在订立合同时不能够合理预见</a:t>
            </a:r>
            <a:endParaRPr lang="en-US" altLang="zh-CN" dirty="0"/>
          </a:p>
          <a:p>
            <a:pPr marL="0" indent="0">
              <a:buNone/>
            </a:pPr>
            <a:r>
              <a:rPr lang="zh-CN" altLang="en-US" dirty="0"/>
              <a:t> （</a:t>
            </a:r>
            <a:r>
              <a:rPr lang="en-US" altLang="zh-CN" dirty="0"/>
              <a:t>3</a:t>
            </a:r>
            <a:r>
              <a:rPr lang="zh-CN" altLang="en-US" dirty="0"/>
              <a:t>）不可避免</a:t>
            </a:r>
            <a:r>
              <a:rPr lang="en-US" altLang="zh-CN" dirty="0"/>
              <a:t>——</a:t>
            </a:r>
            <a:r>
              <a:rPr lang="zh-CN" altLang="en-US" dirty="0"/>
              <a:t>该客观情况发生具有必然性</a:t>
            </a:r>
            <a:endParaRPr lang="en-US" altLang="zh-CN" dirty="0"/>
          </a:p>
          <a:p>
            <a:pPr marL="0" indent="0">
              <a:buNone/>
            </a:pPr>
            <a:r>
              <a:rPr lang="zh-CN" altLang="en-US" dirty="0"/>
              <a:t> （</a:t>
            </a:r>
            <a:r>
              <a:rPr lang="en-US" altLang="zh-CN" dirty="0"/>
              <a:t>4</a:t>
            </a:r>
            <a:r>
              <a:rPr lang="zh-CN" altLang="en-US" dirty="0"/>
              <a:t>）不能克服</a:t>
            </a:r>
            <a:r>
              <a:rPr lang="en-US" altLang="zh-CN" dirty="0"/>
              <a:t>——</a:t>
            </a:r>
            <a:r>
              <a:rPr lang="zh-CN" altLang="en-US" dirty="0"/>
              <a:t>无法正常履行债务</a:t>
            </a:r>
            <a:endParaRPr lang="en-US" altLang="zh-CN" dirty="0"/>
          </a:p>
          <a:p>
            <a:pPr marL="0" indent="0">
              <a:buNone/>
            </a:pPr>
            <a:endParaRPr lang="en-US" altLang="zh-CN" dirty="0"/>
          </a:p>
          <a:p>
            <a:endParaRPr lang="en-US" altLang="zh-CN" dirty="0"/>
          </a:p>
          <a:p>
            <a:pPr marL="0" indent="0">
              <a:buNone/>
            </a:pPr>
            <a:endParaRPr kumimoji="1" lang="zh-CN" altLang="en-US"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2766" y="1361872"/>
            <a:ext cx="10310930" cy="4810328"/>
          </a:xfrm>
        </p:spPr>
        <p:txBody>
          <a:bodyPr/>
          <a:lstStyle/>
          <a:p>
            <a:pPr marL="0" indent="0">
              <a:buNone/>
            </a:pPr>
            <a:r>
              <a:rPr lang="en-US" altLang="zh-CN" dirty="0"/>
              <a:t>2.</a:t>
            </a:r>
            <a:r>
              <a:rPr lang="zh-CN" altLang="en-US" dirty="0"/>
              <a:t> 关于不可抗力定义的沿革</a:t>
            </a:r>
            <a:endParaRPr lang="en-US" altLang="zh-CN" dirty="0"/>
          </a:p>
          <a:p>
            <a:pPr marL="0" indent="0">
              <a:buNone/>
            </a:pPr>
            <a:r>
              <a:rPr lang="en-US" altLang="zh-CN" dirty="0"/>
              <a:t>3.</a:t>
            </a:r>
            <a:r>
              <a:rPr lang="zh-CN" altLang="en-US" dirty="0"/>
              <a:t> 不可抗力作为免责事由的原因</a:t>
            </a:r>
            <a:endParaRPr lang="en-US" altLang="zh-CN" dirty="0"/>
          </a:p>
          <a:p>
            <a:pPr marL="0" indent="0">
              <a:buNone/>
            </a:pPr>
            <a:r>
              <a:rPr lang="zh-CN" altLang="en-US" sz="2800" dirty="0"/>
              <a:t>主要是基于公平   非属债务人原因，无法克服</a:t>
            </a:r>
            <a:endParaRPr lang="en-US" altLang="zh-CN" sz="2800" dirty="0"/>
          </a:p>
          <a:p>
            <a:pPr marL="0" indent="0">
              <a:buNone/>
            </a:pPr>
            <a:r>
              <a:rPr lang="zh-CN" altLang="en-US" sz="2800" dirty="0"/>
              <a:t>                        没有责任人</a:t>
            </a:r>
            <a:endParaRPr lang="en-US" altLang="zh-CN" sz="2800" dirty="0"/>
          </a:p>
          <a:p>
            <a:pPr marL="0" indent="0">
              <a:buNone/>
            </a:pPr>
            <a:r>
              <a:rPr lang="zh-CN" altLang="en-US" dirty="0"/>
              <a:t>   </a:t>
            </a:r>
            <a:endParaRPr lang="en-US" altLang="zh-CN" dirty="0"/>
          </a:p>
          <a:p>
            <a:endParaRPr kumimoji="1" lang="zh-CN" altLang="en-US" dirty="0"/>
          </a:p>
        </p:txBody>
      </p:sp>
      <p:sp>
        <p:nvSpPr>
          <p:cNvPr id="4" name="左大括号 3"/>
          <p:cNvSpPr/>
          <p:nvPr/>
        </p:nvSpPr>
        <p:spPr>
          <a:xfrm>
            <a:off x="3735421" y="2723744"/>
            <a:ext cx="194553" cy="856034"/>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7668" y="622570"/>
            <a:ext cx="10486028" cy="5549630"/>
          </a:xfrm>
        </p:spPr>
        <p:txBody>
          <a:bodyPr/>
          <a:lstStyle/>
          <a:p>
            <a:pPr marL="0" indent="0">
              <a:buNone/>
            </a:pPr>
            <a:r>
              <a:rPr kumimoji="1" lang="en-US" altLang="zh-CN" dirty="0"/>
              <a:t>4.</a:t>
            </a:r>
            <a:r>
              <a:rPr kumimoji="1" lang="zh-CN" altLang="en-US" dirty="0"/>
              <a:t>类型</a:t>
            </a:r>
            <a:endParaRPr kumimoji="1" lang="en-US" altLang="zh-CN" dirty="0"/>
          </a:p>
          <a:p>
            <a:pPr marL="0" indent="0">
              <a:buNone/>
            </a:pPr>
            <a:r>
              <a:rPr kumimoji="1" lang="zh-CN" altLang="en-US" dirty="0"/>
              <a:t>（</a:t>
            </a:r>
            <a:r>
              <a:rPr kumimoji="1" lang="en-US" altLang="zh-CN" dirty="0"/>
              <a:t>1</a:t>
            </a:r>
            <a:r>
              <a:rPr kumimoji="1" lang="zh-CN" altLang="en-US" dirty="0"/>
              <a:t>）自然因素，典型如地震、冰雹、水灾</a:t>
            </a:r>
            <a:endParaRPr kumimoji="1" lang="en-US" altLang="zh-CN" dirty="0"/>
          </a:p>
          <a:p>
            <a:pPr marL="0" indent="0">
              <a:buNone/>
            </a:pPr>
            <a:r>
              <a:rPr kumimoji="1" lang="zh-CN" altLang="en-US" dirty="0"/>
              <a:t>（</a:t>
            </a:r>
            <a:r>
              <a:rPr kumimoji="1" lang="en-US" altLang="zh-CN" dirty="0"/>
              <a:t>2</a:t>
            </a:r>
            <a:r>
              <a:rPr kumimoji="1" lang="zh-CN" altLang="en-US" dirty="0"/>
              <a:t>）人为因素：典型如战争、罢工、暴动</a:t>
            </a:r>
            <a:endParaRPr kumimoji="1" lang="en-US" altLang="zh-CN" dirty="0"/>
          </a:p>
          <a:p>
            <a:pPr marL="0" indent="0">
              <a:buNone/>
            </a:pPr>
            <a:r>
              <a:rPr kumimoji="1" lang="zh-CN" altLang="en-US" dirty="0"/>
              <a:t>（</a:t>
            </a:r>
            <a:r>
              <a:rPr kumimoji="1" lang="en-US" altLang="zh-CN" dirty="0"/>
              <a:t>3</a:t>
            </a:r>
            <a:r>
              <a:rPr kumimoji="1" lang="zh-CN" altLang="en-US" dirty="0"/>
              <a:t>）政府行为：典型如禁运、国家征收、货币管制</a:t>
            </a:r>
            <a:endParaRPr kumimoji="1" lang="en-US" altLang="zh-CN" dirty="0"/>
          </a:p>
          <a:p>
            <a:pPr marL="0" indent="0">
              <a:buNone/>
            </a:pPr>
            <a:r>
              <a:rPr kumimoji="1" lang="zh-CN" altLang="en-US" dirty="0"/>
              <a:t>  注：是否构成不可抗力，仍然要基于法政策考量，具体判断</a:t>
            </a:r>
            <a:endParaRPr kumimoji="1" lang="en-US" altLang="zh-CN" dirty="0"/>
          </a:p>
          <a:p>
            <a:pPr marL="0" indent="0">
              <a:buNone/>
            </a:pPr>
            <a:r>
              <a:rPr kumimoji="1" lang="zh-CN" altLang="en-US" dirty="0"/>
              <a:t>  问： </a:t>
            </a:r>
            <a:r>
              <a:rPr kumimoji="1" lang="en-US" altLang="zh-CN" dirty="0"/>
              <a:t>1.</a:t>
            </a:r>
            <a:r>
              <a:rPr kumimoji="1" lang="zh-CN" altLang="en-US" dirty="0"/>
              <a:t> 疫情是不是不可抗力？</a:t>
            </a:r>
            <a:endParaRPr kumimoji="1" lang="en-US" altLang="zh-CN" dirty="0"/>
          </a:p>
          <a:p>
            <a:pPr marL="0" indent="0">
              <a:buNone/>
            </a:pPr>
            <a:r>
              <a:rPr kumimoji="1" lang="zh-CN" altLang="en-US" dirty="0"/>
              <a:t>         </a:t>
            </a:r>
            <a:r>
              <a:rPr kumimoji="1" lang="en-US" altLang="zh-CN" dirty="0"/>
              <a:t>2.</a:t>
            </a:r>
            <a:r>
              <a:rPr kumimoji="1" lang="zh-CN" altLang="en-US" dirty="0"/>
              <a:t> 签约时当事人不知道不可抗力事件已发生怎么办？</a:t>
            </a:r>
            <a:endParaRPr kumimoji="1" lang="en-US" altLang="zh-CN" dirty="0"/>
          </a:p>
          <a:p>
            <a:pPr marL="0" indent="0">
              <a:buNone/>
            </a:pPr>
            <a:r>
              <a:rPr kumimoji="1" lang="zh-CN" altLang="en-US" dirty="0"/>
              <a:t>     </a:t>
            </a:r>
            <a:endParaRPr kumimoji="1"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二审赞同一审。</a:t>
            </a:r>
            <a:endParaRPr kumimoji="1" lang="en-US" altLang="zh-CN" dirty="0"/>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603115"/>
            <a:ext cx="10622215" cy="5569085"/>
          </a:xfrm>
        </p:spPr>
        <p:txBody>
          <a:bodyPr/>
          <a:lstStyle/>
          <a:p>
            <a:pPr marL="0" indent="0">
              <a:buNone/>
            </a:pPr>
            <a:r>
              <a:rPr kumimoji="1" lang="en-US" altLang="zh-CN" dirty="0"/>
              <a:t>5.</a:t>
            </a:r>
            <a:r>
              <a:rPr kumimoji="1" lang="zh-CN" altLang="en-US" dirty="0"/>
              <a:t> 不可抗力的后果（</a:t>
            </a:r>
            <a:r>
              <a:rPr kumimoji="1" lang="en-US" altLang="zh-CN" dirty="0"/>
              <a:t>590</a:t>
            </a:r>
            <a:r>
              <a:rPr kumimoji="1" lang="zh-CN" altLang="en-US" dirty="0"/>
              <a:t>）</a:t>
            </a:r>
            <a:endParaRPr kumimoji="1" lang="en-US" altLang="zh-CN" dirty="0"/>
          </a:p>
          <a:p>
            <a:pPr marL="0" indent="0">
              <a:buNone/>
            </a:pPr>
            <a:r>
              <a:rPr kumimoji="1" lang="zh-CN" altLang="en-US" dirty="0"/>
              <a:t>（</a:t>
            </a:r>
            <a:r>
              <a:rPr kumimoji="1" lang="en-US" altLang="zh-CN" dirty="0"/>
              <a:t>1</a:t>
            </a:r>
            <a:r>
              <a:rPr kumimoji="1" lang="zh-CN" altLang="en-US" dirty="0"/>
              <a:t>）根据不可抗力的影响，部分或全部免除责任</a:t>
            </a:r>
            <a:endParaRPr kumimoji="1" lang="en-US" altLang="zh-CN" dirty="0"/>
          </a:p>
          <a:p>
            <a:pPr marL="0" indent="0">
              <a:buNone/>
            </a:pPr>
            <a:r>
              <a:rPr kumimoji="1" lang="zh-CN" altLang="en-US" dirty="0"/>
              <a:t>       （不可抗力作为免责事由，只是在不可抗力影响范围内不发生责任，如果不可抗力与债务人的原因共同构成损害发生的原因，应当本着“原因与责任相比例”的精神确定免责范围）</a:t>
            </a:r>
            <a:endParaRPr kumimoji="1" lang="en-US" altLang="zh-CN" dirty="0"/>
          </a:p>
          <a:p>
            <a:pPr marL="0" indent="0">
              <a:buNone/>
            </a:pPr>
            <a:r>
              <a:rPr kumimoji="1" lang="zh-CN" altLang="en-US" dirty="0"/>
              <a:t>（</a:t>
            </a:r>
            <a:r>
              <a:rPr kumimoji="1" lang="en-US" altLang="zh-CN" dirty="0"/>
              <a:t>2</a:t>
            </a:r>
            <a:r>
              <a:rPr kumimoji="1" lang="zh-CN" altLang="en-US" dirty="0"/>
              <a:t>）债务人的通知义务及证据提供</a:t>
            </a:r>
            <a:endParaRPr kumimoji="1" lang="en-US" altLang="zh-CN" dirty="0"/>
          </a:p>
          <a:p>
            <a:pPr marL="0" indent="0">
              <a:buNone/>
            </a:pPr>
            <a:r>
              <a:rPr kumimoji="1" lang="zh-CN" altLang="en-US" dirty="0"/>
              <a:t> 通知</a:t>
            </a:r>
            <a:r>
              <a:rPr kumimoji="1" lang="en-US" altLang="zh-CN" dirty="0"/>
              <a:t>+</a:t>
            </a:r>
            <a:r>
              <a:rPr kumimoji="1" lang="zh-CN" altLang="en-US" dirty="0"/>
              <a:t>合理期限内提供证明</a:t>
            </a:r>
            <a:endParaRPr kumimoji="1" lang="en-US" altLang="zh-CN" dirty="0"/>
          </a:p>
          <a:p>
            <a:pPr marL="0" indent="0">
              <a:buNone/>
            </a:pPr>
            <a:r>
              <a:rPr kumimoji="1" lang="zh-CN" altLang="en-US" dirty="0"/>
              <a:t>（</a:t>
            </a:r>
            <a:r>
              <a:rPr kumimoji="1" lang="en-US" altLang="zh-CN" dirty="0"/>
              <a:t>3</a:t>
            </a:r>
            <a:r>
              <a:rPr kumimoji="1" lang="zh-CN" altLang="en-US" dirty="0"/>
              <a:t>）迟延履行后发生不可抗力，不免除责任</a:t>
            </a:r>
            <a:endParaRPr kumimoji="1" lang="en-US" altLang="zh-CN" dirty="0"/>
          </a:p>
          <a:p>
            <a:pPr marL="0" indent="0">
              <a:buNone/>
            </a:pPr>
            <a:r>
              <a:rPr kumimoji="1" lang="zh-CN" altLang="en-US" dirty="0"/>
              <a:t>（</a:t>
            </a:r>
            <a:r>
              <a:rPr kumimoji="1" lang="en-US" altLang="zh-CN" dirty="0"/>
              <a:t>4</a:t>
            </a:r>
            <a:r>
              <a:rPr kumimoji="1" lang="zh-CN" altLang="en-US" dirty="0"/>
              <a:t>）合同解除或者部分解除（</a:t>
            </a:r>
            <a:r>
              <a:rPr kumimoji="1" lang="en-US" altLang="zh-CN" dirty="0"/>
              <a:t>563.1</a:t>
            </a:r>
            <a:r>
              <a:rPr kumimoji="1" lang="zh-CN" altLang="en-US" dirty="0"/>
              <a:t>）</a:t>
            </a:r>
            <a:endParaRPr kumimoji="1" lang="en-US" altLang="zh-CN" dirty="0"/>
          </a:p>
          <a:p>
            <a:pPr marL="0" indent="0">
              <a:buNone/>
            </a:pPr>
            <a:endParaRPr kumimoji="1" lang="zh-CN" altLang="en-US"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680936" y="311285"/>
            <a:ext cx="11322996" cy="6264613"/>
          </a:xfrm>
        </p:spPr>
        <p:txBody>
          <a:bodyPr/>
          <a:lstStyle/>
          <a:p>
            <a:r>
              <a:rPr lang="zh-CN" altLang="en-US" sz="1800" dirty="0"/>
              <a:t>最高人民法院关于依法妥善审理涉新冠肺炎疫情民事案件若干问题的指导意见（一）</a:t>
            </a:r>
            <a:endParaRPr lang="en-US" altLang="zh-CN" sz="1800" dirty="0"/>
          </a:p>
          <a:p>
            <a:r>
              <a:rPr lang="zh-CN" altLang="en-US" sz="1800" dirty="0"/>
              <a:t>三、依法妥善审理合同纠纷案件。受疫情或者疫情防控措施直接影响而产生的合同纠纷案件，除当事人另有约定外，在适用法律时，应当综合考量疫情对不同地区、不同行业、不同案件的影响，准确把握疫情或者疫情防控措施与合同不能履行之间的因果关系和原因力大小，按照以下规则处理：</a:t>
            </a:r>
            <a:br>
              <a:rPr lang="zh-CN" altLang="en-US" sz="1800" dirty="0"/>
            </a:br>
            <a:endParaRPr lang="zh-CN" altLang="en-US" sz="1800" dirty="0"/>
          </a:p>
          <a:p>
            <a:r>
              <a:rPr lang="zh-CN" altLang="en-US" sz="1800" dirty="0"/>
              <a:t>（一）疫情或者疫情防控措施直接导致合同不能履行的，依法适用不可抗力的规定，根据疫情或者疫情防控措施的影响程度部分或者全部免除责任。当事人对于合同不能履行或者损失扩大有可归责事由的，应当依法承担相应责任。因疫情或者疫情防控措施不能履行合同义务，当事人主张其尽到及时通知义务的，应当承担相应举证责任。</a:t>
            </a:r>
            <a:br>
              <a:rPr lang="zh-CN" altLang="en-US" sz="1800" dirty="0"/>
            </a:br>
            <a:endParaRPr lang="zh-CN" altLang="en-US" sz="1800" dirty="0"/>
          </a:p>
          <a:p>
            <a:r>
              <a:rPr lang="zh-CN" altLang="en-US" sz="1800" dirty="0"/>
              <a:t>（二）疫情或者疫情防控措施仅导致合同履行困难的，当事人可以重新协商；能够继续履行的，人民法院应当切实加强调解工作，积极引导当事人继续履行。当事人以合同履行困难为由请求解除合同的，人民法院不予支持。继续履行合同对于一方当事人明显不公平，其请求变更合同履行期限、履行方式、价款数额等的，人民法院应当结合案件实际情况决定是否予以支持。合同依法变更后，当事人仍然主张部分或者全部免除责任的，人民法院不予支持。因疫情或者疫情防控措施导致合同目的不能实现，当事人请求解除合同的，人民法院应予支持。</a:t>
            </a:r>
            <a:br>
              <a:rPr lang="zh-CN" altLang="en-US" sz="1800" dirty="0"/>
            </a:br>
            <a:endParaRPr lang="zh-CN" altLang="en-US" sz="1800" dirty="0"/>
          </a:p>
          <a:p>
            <a:r>
              <a:rPr lang="zh-CN" altLang="en-US" sz="1800" dirty="0"/>
              <a:t>（三）当事人存在因疫情或者疫情防控措施得到政府部门补贴资助、税费减免或者他人资助、债务减免等情形的，人民法院可以作为认定合同能否继续履行等案件事实的参考因素。</a:t>
            </a:r>
            <a:endParaRPr kumimoji="1" lang="zh-CN" altLang="en-US" sz="1800"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p:cNvPicPr>
            <a:picLocks noChangeAspect="1"/>
          </p:cNvPicPr>
          <p:nvPr/>
        </p:nvPicPr>
        <p:blipFill rotWithShape="1">
          <a:blip r:embed="rId1"/>
          <a:srcRect r="-1" b="47395"/>
          <a:stretch>
            <a:fillRect/>
          </a:stretch>
        </p:blipFill>
        <p:spPr>
          <a:xfrm>
            <a:off x="3729228" y="10"/>
            <a:ext cx="8462772"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371094" y="1161288"/>
            <a:ext cx="3438144" cy="1124712"/>
          </a:xfrm>
        </p:spPr>
        <p:txBody>
          <a:bodyPr anchor="b">
            <a:normAutofit/>
          </a:bodyPr>
          <a:lstStyle/>
          <a:p>
            <a:r>
              <a:rPr kumimoji="1" lang="zh-CN" altLang="en-US" sz="2800" dirty="0"/>
              <a:t>第八章   合同的权利义务终止</a:t>
            </a:r>
            <a:endParaRPr kumimoji="1" lang="zh-CN" altLang="en-US" sz="2800" dirty="0"/>
          </a:p>
        </p:txBody>
      </p:sp>
      <p:sp>
        <p:nvSpPr>
          <p:cNvPr id="13" name="Rectangle 12"/>
          <p:cNvSpPr>
            <a:spLocks noGrp="1" noRot="1" noChangeAspect="1" noMove="1" noResize="1" noEditPoints="1" noAdjustHandles="1" noChangeArrowheads="1" noChangeShapeType="1" noTextEdit="1"/>
          </p:cNvSpPr>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a:spLocks noGrp="1" noRot="1" noChangeAspect="1" noMove="1" noResize="1" noEditPoints="1" noAdjustHandles="1" noChangeArrowheads="1" noChangeShapeType="1" noTextEdit="1"/>
          </p:cNvSpPr>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p:cNvSpPr>
            <a:spLocks noGrp="1"/>
          </p:cNvSpPr>
          <p:nvPr>
            <p:ph idx="1"/>
          </p:nvPr>
        </p:nvSpPr>
        <p:spPr>
          <a:xfrm>
            <a:off x="371094" y="2718054"/>
            <a:ext cx="3438906" cy="3207258"/>
          </a:xfrm>
        </p:spPr>
        <p:txBody>
          <a:bodyPr anchor="t">
            <a:normAutofit/>
          </a:bodyPr>
          <a:lstStyle/>
          <a:p>
            <a:pPr marL="0" indent="0">
              <a:buNone/>
            </a:pPr>
            <a:r>
              <a:rPr kumimoji="1" lang="zh-CN" altLang="en-US" sz="1700" dirty="0"/>
              <a:t>一、概述</a:t>
            </a:r>
            <a:endParaRPr kumimoji="1" lang="en-US" altLang="zh-CN" sz="1700" dirty="0"/>
          </a:p>
          <a:p>
            <a:pPr marL="0" indent="0">
              <a:buNone/>
            </a:pPr>
            <a:r>
              <a:rPr kumimoji="1" lang="zh-CN" altLang="en-US" sz="1700" dirty="0"/>
              <a:t>二、清偿</a:t>
            </a:r>
            <a:endParaRPr kumimoji="1" lang="en-US" altLang="zh-CN" sz="1700" dirty="0"/>
          </a:p>
          <a:p>
            <a:pPr marL="0" indent="0">
              <a:buNone/>
            </a:pPr>
            <a:r>
              <a:rPr kumimoji="1" lang="zh-CN" altLang="en-US" sz="1700" dirty="0"/>
              <a:t>三、抵销</a:t>
            </a:r>
            <a:endParaRPr kumimoji="1" lang="en-US" altLang="zh-CN" sz="1700" dirty="0"/>
          </a:p>
          <a:p>
            <a:pPr marL="0" indent="0">
              <a:buNone/>
            </a:pPr>
            <a:r>
              <a:rPr kumimoji="1" lang="zh-CN" altLang="en-US" sz="1700" dirty="0"/>
              <a:t>四、提存</a:t>
            </a:r>
            <a:endParaRPr kumimoji="1" lang="en-US" altLang="zh-CN" sz="1700" dirty="0"/>
          </a:p>
          <a:p>
            <a:pPr marL="0" indent="0">
              <a:buNone/>
            </a:pPr>
            <a:r>
              <a:rPr kumimoji="1" lang="zh-CN" altLang="en-US" sz="1700" dirty="0"/>
              <a:t>五、免除</a:t>
            </a:r>
            <a:endParaRPr kumimoji="1" lang="en-US" altLang="zh-CN" sz="1700" dirty="0"/>
          </a:p>
          <a:p>
            <a:pPr marL="0" indent="0">
              <a:buNone/>
            </a:pPr>
            <a:r>
              <a:rPr kumimoji="1" lang="zh-CN" altLang="en-US" sz="1700" dirty="0"/>
              <a:t>六、混同</a:t>
            </a:r>
            <a:endParaRPr kumimoji="1" lang="en-US" altLang="zh-CN" sz="1700" dirty="0"/>
          </a:p>
          <a:p>
            <a:pPr marL="0" indent="0">
              <a:buNone/>
            </a:pPr>
            <a:r>
              <a:rPr kumimoji="1" lang="zh-CN" altLang="en-US" sz="1700" dirty="0"/>
              <a:t>七、解除</a:t>
            </a:r>
            <a:endParaRPr kumimoji="1" lang="zh-CN" altLang="en-US" sz="1700" dirty="0"/>
          </a:p>
        </p:txBody>
      </p:sp>
    </p:spTree>
  </p:cSld>
  <p:clrMapOvr>
    <a:overrideClrMapping bg1="dk1" tx1="lt1" bg2="dk2" tx2="lt2" accent1="accent1" accent2="accent2" accent3="accent3" accent4="accent4" accent5="accent5" accent6="accent6" hlink="hlink" folHlink="folHlink"/>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0391" y="622569"/>
            <a:ext cx="10661515" cy="5817141"/>
          </a:xfrm>
        </p:spPr>
        <p:txBody>
          <a:bodyPr/>
          <a:lstStyle/>
          <a:p>
            <a:pPr marL="0" indent="0">
              <a:buNone/>
            </a:pPr>
            <a:r>
              <a:rPr kumimoji="1" lang="zh-CN" altLang="en-US" dirty="0"/>
              <a:t>一、概述</a:t>
            </a:r>
            <a:endParaRPr kumimoji="1" lang="en-US" altLang="zh-CN" dirty="0"/>
          </a:p>
          <a:p>
            <a:pPr marL="0" indent="0">
              <a:buNone/>
            </a:pPr>
            <a:r>
              <a:rPr kumimoji="1" lang="zh-CN" altLang="en-US" dirty="0"/>
              <a:t>债的消灭（终止）和合同的终止</a:t>
            </a:r>
            <a:endParaRPr kumimoji="1" lang="en-US" altLang="zh-CN" dirty="0"/>
          </a:p>
          <a:p>
            <a:pPr marL="0" indent="0">
              <a:buNone/>
            </a:pPr>
            <a:r>
              <a:rPr kumimoji="1" lang="en-US" altLang="zh-CN" dirty="0"/>
              <a:t>1.</a:t>
            </a:r>
            <a:r>
              <a:rPr kumimoji="1" lang="zh-CN" altLang="en-US" dirty="0"/>
              <a:t> 定义</a:t>
            </a:r>
            <a:endParaRPr kumimoji="1" lang="en-US" altLang="zh-CN" dirty="0"/>
          </a:p>
          <a:p>
            <a:pPr marL="0" indent="0">
              <a:buNone/>
            </a:pPr>
            <a:r>
              <a:rPr kumimoji="1" lang="zh-CN" altLang="en-US" dirty="0"/>
              <a:t>  合同的权利义务终止，也称合同终止，合同消灭，指的是是合同关系的消灭。</a:t>
            </a:r>
            <a:endParaRPr kumimoji="1" lang="en-US" altLang="zh-CN" dirty="0"/>
          </a:p>
          <a:p>
            <a:pPr marL="0" indent="0">
              <a:buNone/>
            </a:pPr>
            <a:r>
              <a:rPr kumimoji="1" lang="en-US" altLang="zh-CN" dirty="0"/>
              <a:t>2.</a:t>
            </a:r>
            <a:r>
              <a:rPr kumimoji="1" lang="zh-CN" altLang="en-US" dirty="0"/>
              <a:t> 合同终止的原因（</a:t>
            </a:r>
            <a:r>
              <a:rPr kumimoji="1" lang="en-US" altLang="zh-CN" dirty="0"/>
              <a:t>557</a:t>
            </a:r>
            <a:r>
              <a:rPr kumimoji="1" lang="zh-CN" altLang="en-US" dirty="0"/>
              <a:t>）</a:t>
            </a:r>
            <a:endParaRPr kumimoji="1" lang="en-US" altLang="zh-CN" dirty="0"/>
          </a:p>
          <a:p>
            <a:pPr marL="0" indent="0">
              <a:buNone/>
            </a:pPr>
            <a:r>
              <a:rPr kumimoji="1" lang="zh-CN" altLang="en-US" dirty="0"/>
              <a:t>清偿、抵销、提存、免除、混同、解除</a:t>
            </a:r>
            <a:endParaRPr kumimoji="1" lang="en-US" altLang="zh-CN" dirty="0"/>
          </a:p>
          <a:p>
            <a:pPr marL="0" indent="0">
              <a:buNone/>
            </a:pPr>
            <a:endParaRPr kumimoji="1" lang="zh-CN" altLang="en-US"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836579"/>
            <a:ext cx="11011710" cy="5486400"/>
          </a:xfrm>
        </p:spPr>
        <p:txBody>
          <a:bodyPr/>
          <a:lstStyle/>
          <a:p>
            <a:pPr marL="0" indent="0">
              <a:buNone/>
            </a:pPr>
            <a:r>
              <a:rPr kumimoji="1" lang="en-US" altLang="zh-CN" dirty="0"/>
              <a:t>3.</a:t>
            </a:r>
            <a:r>
              <a:rPr kumimoji="1" lang="zh-CN" altLang="en-US" dirty="0"/>
              <a:t> 合同终止的后果</a:t>
            </a:r>
            <a:endParaRPr kumimoji="1" lang="en-US" altLang="zh-CN" dirty="0"/>
          </a:p>
          <a:p>
            <a:pPr marL="0" indent="0">
              <a:buNone/>
            </a:pPr>
            <a:r>
              <a:rPr kumimoji="1" lang="zh-CN" altLang="en-US" dirty="0"/>
              <a:t>（</a:t>
            </a:r>
            <a:r>
              <a:rPr kumimoji="1" lang="en-US" altLang="zh-CN" dirty="0"/>
              <a:t>1</a:t>
            </a:r>
            <a:r>
              <a:rPr kumimoji="1" lang="zh-CN" altLang="en-US" dirty="0"/>
              <a:t>）原合同权利义务关系消灭</a:t>
            </a:r>
            <a:endParaRPr kumimoji="1" lang="en-US" altLang="zh-CN" dirty="0"/>
          </a:p>
          <a:p>
            <a:pPr marL="0" indent="0">
              <a:buNone/>
            </a:pPr>
            <a:r>
              <a:rPr kumimoji="1" lang="zh-CN" altLang="en-US" dirty="0"/>
              <a:t>（</a:t>
            </a:r>
            <a:r>
              <a:rPr kumimoji="1" lang="en-US" altLang="zh-CN" dirty="0"/>
              <a:t>2</a:t>
            </a:r>
            <a:r>
              <a:rPr kumimoji="1" lang="zh-CN" altLang="en-US" dirty="0"/>
              <a:t>）产生后合同义务（</a:t>
            </a:r>
            <a:r>
              <a:rPr kumimoji="1" lang="en-US" altLang="zh-CN" dirty="0"/>
              <a:t>558</a:t>
            </a:r>
            <a:r>
              <a:rPr kumimoji="1" lang="zh-CN" altLang="en-US" dirty="0"/>
              <a:t>）</a:t>
            </a:r>
            <a:endParaRPr kumimoji="1" lang="en-US" altLang="zh-CN" dirty="0"/>
          </a:p>
          <a:p>
            <a:pPr marL="0" indent="0">
              <a:buNone/>
            </a:pPr>
            <a:r>
              <a:rPr kumimoji="1" lang="zh-CN" altLang="en-US" sz="2400" dirty="0"/>
              <a:t>     注：违反后合同义务，赔偿实际损失</a:t>
            </a:r>
            <a:endParaRPr kumimoji="1" lang="en-US" altLang="zh-CN" sz="2400" dirty="0"/>
          </a:p>
          <a:p>
            <a:pPr marL="0" indent="0">
              <a:buNone/>
            </a:pPr>
            <a:r>
              <a:rPr kumimoji="1" lang="zh-CN" altLang="en-US" dirty="0"/>
              <a:t>（</a:t>
            </a:r>
            <a:r>
              <a:rPr kumimoji="1" lang="en-US" altLang="zh-CN" dirty="0"/>
              <a:t>3</a:t>
            </a:r>
            <a:r>
              <a:rPr kumimoji="1" lang="zh-CN" altLang="en-US" dirty="0"/>
              <a:t>）从权利同时消灭（</a:t>
            </a:r>
            <a:r>
              <a:rPr kumimoji="1" lang="en-US" altLang="zh-CN" dirty="0"/>
              <a:t>559</a:t>
            </a:r>
            <a:r>
              <a:rPr kumimoji="1" lang="zh-CN" altLang="en-US" dirty="0"/>
              <a:t>）</a:t>
            </a:r>
            <a:endParaRPr kumimoji="1" lang="en-US" altLang="zh-CN" dirty="0"/>
          </a:p>
          <a:p>
            <a:pPr marL="0" indent="0">
              <a:buNone/>
            </a:pPr>
            <a:r>
              <a:rPr kumimoji="1" lang="zh-CN" altLang="en-US" dirty="0"/>
              <a:t>   例外</a:t>
            </a:r>
            <a:r>
              <a:rPr kumimoji="1" lang="zh-CN" altLang="en-US" sz="2400" dirty="0"/>
              <a:t>：最高额抵押、最高额质押、最高额保证所担保的其中一项债权消灭，作为从权利的最高额抵押、最高额质押、最高额保证上的权利并不随之消灭。</a:t>
            </a:r>
            <a:endParaRPr kumimoji="1" lang="en-US" altLang="zh-CN" sz="2400" dirty="0"/>
          </a:p>
          <a:p>
            <a:pPr marL="0" indent="0">
              <a:buNone/>
            </a:pPr>
            <a:r>
              <a:rPr kumimoji="1" lang="zh-CN" altLang="en-US" dirty="0"/>
              <a:t>（</a:t>
            </a:r>
            <a:r>
              <a:rPr kumimoji="1" lang="en-US" altLang="zh-CN" dirty="0"/>
              <a:t>4</a:t>
            </a:r>
            <a:r>
              <a:rPr kumimoji="1" lang="zh-CN" altLang="en-US" dirty="0"/>
              <a:t>）合同权利义务终止的，不影响合同中结算、清理条款的效力；合同解除，不影响违约责任的承担。</a:t>
            </a:r>
            <a:endParaRPr kumimoji="1" lang="en-US" altLang="zh-CN" dirty="0"/>
          </a:p>
          <a:p>
            <a:pPr marL="0" indent="0">
              <a:buNone/>
            </a:pPr>
            <a:endParaRPr kumimoji="1" lang="zh-CN" altLang="en-US" dirty="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0391" y="661481"/>
            <a:ext cx="10583305" cy="5510719"/>
          </a:xfrm>
        </p:spPr>
        <p:txBody>
          <a:bodyPr/>
          <a:lstStyle/>
          <a:p>
            <a:pPr marL="0" indent="0">
              <a:buNone/>
            </a:pPr>
            <a:r>
              <a:rPr kumimoji="1" lang="zh-CN" altLang="en-US" dirty="0"/>
              <a:t>二、清偿</a:t>
            </a:r>
            <a:endParaRPr kumimoji="1" lang="en-US" altLang="zh-CN" dirty="0"/>
          </a:p>
          <a:p>
            <a:pPr marL="0" indent="0">
              <a:buNone/>
            </a:pPr>
            <a:endParaRPr kumimoji="1" lang="en-US" altLang="zh-CN" dirty="0"/>
          </a:p>
          <a:p>
            <a:pPr marL="0" indent="0">
              <a:buNone/>
            </a:pPr>
            <a:r>
              <a:rPr kumimoji="1" lang="zh-CN" altLang="en-US" dirty="0"/>
              <a:t>（一）概念</a:t>
            </a:r>
            <a:endParaRPr kumimoji="1" lang="en-US" altLang="zh-CN" dirty="0"/>
          </a:p>
          <a:p>
            <a:pPr marL="0" indent="0">
              <a:buNone/>
            </a:pPr>
            <a:r>
              <a:rPr kumimoji="1" lang="zh-CN" altLang="en-US" dirty="0"/>
              <a:t>    清偿，是指债务人按照约定或者法律规定向债权人履行债务、实现合同目的的行为。（郭明瑞）</a:t>
            </a:r>
            <a:endParaRPr kumimoji="1" lang="en-US" altLang="zh-CN" dirty="0"/>
          </a:p>
          <a:p>
            <a:pPr marL="0" indent="0">
              <a:buNone/>
            </a:pPr>
            <a:endParaRPr kumimoji="1" lang="en-US" altLang="zh-CN" dirty="0"/>
          </a:p>
          <a:p>
            <a:pPr marL="0" indent="0">
              <a:buNone/>
            </a:pPr>
            <a:r>
              <a:rPr kumimoji="1" lang="zh-CN" altLang="en-US" dirty="0"/>
              <a:t>（二）清偿行为的性质</a:t>
            </a:r>
            <a:r>
              <a:rPr kumimoji="1" lang="en-US" altLang="zh-CN" dirty="0"/>
              <a:t>——</a:t>
            </a:r>
            <a:r>
              <a:rPr kumimoji="1" lang="zh-CN" altLang="en-US" dirty="0"/>
              <a:t>事实行为</a:t>
            </a:r>
            <a:endParaRPr kumimoji="1" lang="en-US" altLang="zh-CN" dirty="0"/>
          </a:p>
          <a:p>
            <a:pPr marL="0" indent="0">
              <a:buNone/>
            </a:pPr>
            <a:r>
              <a:rPr kumimoji="1" lang="zh-CN" altLang="en-US" dirty="0"/>
              <a:t> </a:t>
            </a:r>
            <a:endParaRPr kumimoji="1" lang="en-US" altLang="zh-CN" dirty="0"/>
          </a:p>
          <a:p>
            <a:pPr marL="0" indent="0">
              <a:buNone/>
            </a:pPr>
            <a:endParaRPr kumimoji="1" lang="zh-CN" altLang="en-US"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8757" y="894944"/>
            <a:ext cx="11031166" cy="5622587"/>
          </a:xfrm>
        </p:spPr>
        <p:txBody>
          <a:bodyPr/>
          <a:lstStyle/>
          <a:p>
            <a:pPr marL="0" indent="0">
              <a:buNone/>
            </a:pPr>
            <a:r>
              <a:rPr kumimoji="1" lang="zh-CN" altLang="en-US" dirty="0"/>
              <a:t>（三）一部清偿</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🍀也叫部分履行</a:t>
            </a:r>
            <a:endParaRPr kumimoji="1" lang="en-US" altLang="zh-CN" dirty="0"/>
          </a:p>
          <a:p>
            <a:pPr marL="0" indent="0">
              <a:buNone/>
            </a:pPr>
            <a:r>
              <a:rPr kumimoji="1" lang="zh-CN" altLang="en-US" dirty="0"/>
              <a:t>    🍀债权人是否可以拒绝接受部分履行？</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a:t>
            </a:r>
            <a:endParaRPr kumimoji="1" lang="en-US" altLang="zh-CN" dirty="0"/>
          </a:p>
          <a:p>
            <a:pPr marL="0" indent="0">
              <a:buNone/>
            </a:pPr>
            <a:endParaRPr kumimoji="1" lang="zh-CN" altLang="en-US"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301" y="564203"/>
            <a:ext cx="10933889" cy="5758775"/>
          </a:xfrm>
        </p:spPr>
        <p:txBody>
          <a:bodyPr/>
          <a:lstStyle/>
          <a:p>
            <a:pPr marL="0" indent="0">
              <a:buNone/>
            </a:pPr>
            <a:r>
              <a:rPr kumimoji="1" lang="zh-CN" altLang="en-US" dirty="0"/>
              <a:t>（四）第三人清偿（代为清偿，代位清偿）</a:t>
            </a:r>
            <a:endParaRPr kumimoji="1" lang="en-US" altLang="zh-CN" dirty="0"/>
          </a:p>
          <a:p>
            <a:pPr marL="0" indent="0">
              <a:buNone/>
            </a:pPr>
            <a:r>
              <a:rPr kumimoji="1" lang="zh-CN" altLang="en-US" dirty="0"/>
              <a:t> </a:t>
            </a:r>
            <a:endParaRPr kumimoji="1" lang="en-US" altLang="zh-CN" dirty="0"/>
          </a:p>
          <a:p>
            <a:pPr marL="0" indent="0">
              <a:buNone/>
            </a:pPr>
            <a:r>
              <a:rPr kumimoji="1" lang="en-US" altLang="zh-CN" dirty="0"/>
              <a:t>1.</a:t>
            </a:r>
            <a:r>
              <a:rPr kumimoji="1" lang="zh-CN" altLang="en-US" dirty="0"/>
              <a:t> 什么是第三人清偿</a:t>
            </a:r>
            <a:endParaRPr kumimoji="1" lang="en-US" altLang="zh-CN" dirty="0"/>
          </a:p>
          <a:p>
            <a:pPr marL="0" indent="0">
              <a:buNone/>
            </a:pPr>
            <a:r>
              <a:rPr kumimoji="1" lang="zh-CN" altLang="en-US" dirty="0"/>
              <a:t>  在债权人和债务人没有约定的场合，第三人向债权人代为履行债务。</a:t>
            </a:r>
            <a:endParaRPr kumimoji="1" lang="en-US" altLang="zh-CN" dirty="0"/>
          </a:p>
          <a:p>
            <a:pPr marL="0" indent="0">
              <a:buNone/>
            </a:pPr>
            <a:endParaRPr kumimoji="1" lang="en-US" altLang="zh-CN" dirty="0"/>
          </a:p>
          <a:p>
            <a:pPr marL="0" indent="0">
              <a:buNone/>
            </a:pPr>
            <a:r>
              <a:rPr kumimoji="1" lang="zh-CN" altLang="en-US" dirty="0"/>
              <a:t>🍀与辅助人清偿的区别</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无利害关系第三人代为清偿（未规定）</a:t>
            </a:r>
            <a:endParaRPr kumimoji="1" lang="en-US" altLang="zh-CN" dirty="0"/>
          </a:p>
          <a:p>
            <a:pPr marL="0" indent="0">
              <a:buNone/>
            </a:pPr>
            <a:r>
              <a:rPr kumimoji="1" lang="zh-CN" altLang="en-US" dirty="0"/>
              <a:t>  有利害关系第三人代为清偿（</a:t>
            </a:r>
            <a:r>
              <a:rPr kumimoji="1" lang="en-US" altLang="zh-CN" dirty="0"/>
              <a:t>524</a:t>
            </a:r>
            <a:r>
              <a:rPr kumimoji="1" lang="zh-CN" altLang="en-US" dirty="0"/>
              <a:t>）</a:t>
            </a:r>
            <a:endParaRPr kumimoji="1" lang="en-US" altLang="zh-CN" dirty="0"/>
          </a:p>
          <a:p>
            <a:pPr marL="0" indent="0">
              <a:buNone/>
            </a:pPr>
            <a:r>
              <a:rPr kumimoji="1" lang="zh-CN" altLang="en-US" dirty="0"/>
              <a:t>  </a:t>
            </a:r>
            <a:endParaRPr kumimoji="1" lang="zh-CN" altLang="en-US" dirty="0"/>
          </a:p>
        </p:txBody>
      </p:sp>
      <p:sp>
        <p:nvSpPr>
          <p:cNvPr id="4" name="左大括号 3"/>
          <p:cNvSpPr/>
          <p:nvPr/>
        </p:nvSpPr>
        <p:spPr>
          <a:xfrm>
            <a:off x="817123" y="4649820"/>
            <a:ext cx="214009" cy="836579"/>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5838" y="914400"/>
            <a:ext cx="10777858" cy="5257800"/>
          </a:xfrm>
        </p:spPr>
        <p:txBody>
          <a:bodyPr/>
          <a:lstStyle/>
          <a:p>
            <a:pPr marL="0" indent="0">
              <a:buNone/>
            </a:pPr>
            <a:r>
              <a:rPr kumimoji="1" lang="zh-CN" altLang="en-US" dirty="0"/>
              <a:t>（</a:t>
            </a:r>
            <a:r>
              <a:rPr kumimoji="1" lang="en-US" altLang="zh-CN" dirty="0"/>
              <a:t>1</a:t>
            </a:r>
            <a:r>
              <a:rPr kumimoji="1" lang="zh-CN" altLang="en-US" dirty="0"/>
              <a:t>）无利害关系第三人清偿代为清偿</a:t>
            </a:r>
            <a:endParaRPr kumimoji="1" lang="en-US" altLang="zh-CN" dirty="0"/>
          </a:p>
          <a:p>
            <a:pPr marL="0" indent="0">
              <a:buNone/>
            </a:pPr>
            <a:r>
              <a:rPr kumimoji="1" lang="zh-CN" altLang="en-US" dirty="0"/>
              <a:t>法民</a:t>
            </a:r>
            <a:r>
              <a:rPr kumimoji="1" lang="en-US" altLang="zh-CN" dirty="0"/>
              <a:t>1236.2</a:t>
            </a:r>
            <a:endParaRPr kumimoji="1" lang="en-US" altLang="zh-CN" dirty="0"/>
          </a:p>
          <a:p>
            <a:pPr marL="0" indent="0">
              <a:buNone/>
            </a:pPr>
            <a:r>
              <a:rPr kumimoji="1" lang="zh-CN" altLang="en-US" dirty="0"/>
              <a:t>债务亦得由无利害关系的第三人清偿之，但以该第三人以债务人的名义并以消灭债务为目的而为之者为限，或者，如该第三人以自己的名义为清偿时，以其非为代位行使债权人的权利者为限。</a:t>
            </a: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6187" y="257783"/>
            <a:ext cx="11919626" cy="6342434"/>
          </a:xfrm>
        </p:spPr>
        <p:txBody>
          <a:bodyPr/>
          <a:lstStyle/>
          <a:p>
            <a:pPr marL="0" indent="0">
              <a:buNone/>
            </a:pPr>
            <a:endParaRPr kumimoji="1" lang="en-US" altLang="zh-CN" dirty="0"/>
          </a:p>
          <a:p>
            <a:pPr marL="0" indent="0">
              <a:buNone/>
            </a:pPr>
            <a:r>
              <a:rPr kumimoji="1" lang="zh-CN" altLang="en-US" dirty="0"/>
              <a:t>   （</a:t>
            </a:r>
            <a:r>
              <a:rPr kumimoji="1" lang="en-US" altLang="zh-CN" dirty="0"/>
              <a:t>2</a:t>
            </a:r>
            <a:r>
              <a:rPr kumimoji="1" lang="zh-CN" altLang="en-US" dirty="0"/>
              <a:t>）有利害关系第三人代为清偿（</a:t>
            </a:r>
            <a:r>
              <a:rPr kumimoji="1" lang="en-US" altLang="zh-CN" dirty="0"/>
              <a:t>524</a:t>
            </a:r>
            <a:r>
              <a:rPr kumimoji="1" lang="zh-CN" altLang="en-US" dirty="0"/>
              <a:t>）</a:t>
            </a:r>
            <a:endParaRPr kumimoji="1" lang="en-US" altLang="zh-CN" dirty="0"/>
          </a:p>
          <a:p>
            <a:pPr marL="0" indent="0">
              <a:buNone/>
            </a:pPr>
            <a:r>
              <a:rPr kumimoji="1" lang="zh-CN" altLang="en-US" sz="2400" dirty="0">
                <a:solidFill>
                  <a:srgbClr val="00B050"/>
                </a:solidFill>
              </a:rPr>
              <a:t>债务人不履行债务，第三人对履行该债务具有合法利益的，第三人有权向债权人代为履行；但是，根据债务性质、按照当事人约定或者法律规定只能由债务人履行的除外。</a:t>
            </a:r>
            <a:endParaRPr kumimoji="1" lang="en-US" altLang="zh-CN" sz="2400" dirty="0">
              <a:solidFill>
                <a:srgbClr val="00B050"/>
              </a:solidFill>
            </a:endParaRPr>
          </a:p>
          <a:p>
            <a:pPr marL="0" indent="0">
              <a:buNone/>
            </a:pPr>
            <a:r>
              <a:rPr kumimoji="1" lang="zh-CN" altLang="en-US" sz="2400" dirty="0">
                <a:solidFill>
                  <a:srgbClr val="00B050"/>
                </a:solidFill>
              </a:rPr>
              <a:t>债权人接受履行后，其对债务人的债权转让给第三人，但是债务人和第三人另有约定的除外。</a:t>
            </a:r>
            <a:endParaRPr kumimoji="1" lang="en-US" altLang="zh-CN" sz="2400" dirty="0">
              <a:solidFill>
                <a:srgbClr val="00B050"/>
              </a:solidFill>
            </a:endParaRPr>
          </a:p>
          <a:p>
            <a:pPr marL="0" indent="0">
              <a:buNone/>
            </a:pPr>
            <a:endParaRPr kumimoji="1" lang="en-US" altLang="zh-CN" sz="2000" dirty="0">
              <a:solidFill>
                <a:srgbClr val="00B050"/>
              </a:solidFill>
            </a:endParaRPr>
          </a:p>
          <a:p>
            <a:pPr marL="0" indent="0">
              <a:buNone/>
            </a:pPr>
            <a:r>
              <a:rPr kumimoji="1" lang="zh-CN" altLang="en-US" sz="2000" dirty="0"/>
              <a:t>🍀</a:t>
            </a:r>
            <a:r>
              <a:rPr kumimoji="1" lang="zh-CN" altLang="en-US" sz="2400" dirty="0"/>
              <a:t>第三人：如一般保证人、担保物权人</a:t>
            </a:r>
            <a:endParaRPr kumimoji="1" lang="en-US" altLang="zh-CN" sz="2400" dirty="0"/>
          </a:p>
          <a:p>
            <a:pPr marL="0" indent="0">
              <a:buNone/>
            </a:pPr>
            <a:endParaRPr kumimoji="1" lang="en-US" altLang="zh-CN" sz="2000" dirty="0">
              <a:solidFill>
                <a:srgbClr val="00B05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14538" y="100012"/>
            <a:ext cx="9929812" cy="6757987"/>
          </a:xfrm>
        </p:spPr>
        <p:txBody>
          <a:bodyPr/>
          <a:lstStyle/>
          <a:p>
            <a:pPr marL="0" indent="0">
              <a:buNone/>
            </a:pPr>
            <a:r>
              <a:rPr kumimoji="1" lang="zh-CN" altLang="en-US" dirty="0"/>
              <a:t>绪论</a:t>
            </a:r>
            <a:endParaRPr kumimoji="1" lang="en-US" altLang="zh-CN" dirty="0"/>
          </a:p>
          <a:p>
            <a:pPr marL="0" indent="0">
              <a:buNone/>
            </a:pPr>
            <a:r>
              <a:rPr kumimoji="1" lang="zh-CN" altLang="en-US" dirty="0"/>
              <a:t>合同部分                                  </a:t>
            </a:r>
            <a:endParaRPr kumimoji="1" lang="en-US" altLang="zh-CN" dirty="0"/>
          </a:p>
          <a:p>
            <a:pPr marL="0" indent="0">
              <a:buNone/>
            </a:pPr>
            <a:r>
              <a:rPr kumimoji="1" lang="zh-CN" altLang="en-US" dirty="0"/>
              <a:t>第一章 合同法概述                </a:t>
            </a:r>
            <a:endParaRPr kumimoji="1" lang="en-US" altLang="zh-CN" dirty="0"/>
          </a:p>
          <a:p>
            <a:pPr marL="0" indent="0">
              <a:buNone/>
            </a:pPr>
            <a:r>
              <a:rPr kumimoji="1" lang="zh-CN" altLang="en-US" dirty="0"/>
              <a:t>第二章 合同的订立                </a:t>
            </a:r>
            <a:endParaRPr kumimoji="1" lang="en-US" altLang="zh-CN" dirty="0"/>
          </a:p>
          <a:p>
            <a:pPr marL="0" indent="0">
              <a:buNone/>
            </a:pPr>
            <a:r>
              <a:rPr kumimoji="1" lang="zh-CN" altLang="en-US" dirty="0"/>
              <a:t>第三章 合同的效力                                                                           </a:t>
            </a:r>
            <a:endParaRPr kumimoji="1" lang="en-US" altLang="zh-CN" dirty="0"/>
          </a:p>
          <a:p>
            <a:pPr marL="0" indent="0">
              <a:buNone/>
            </a:pPr>
            <a:r>
              <a:rPr kumimoji="1" lang="zh-CN" altLang="en-US" dirty="0"/>
              <a:t>第四章 合同的保全</a:t>
            </a:r>
            <a:endParaRPr kumimoji="1" lang="en-US" altLang="zh-CN" dirty="0"/>
          </a:p>
          <a:p>
            <a:pPr marL="0" indent="0">
              <a:buNone/>
            </a:pPr>
            <a:r>
              <a:rPr kumimoji="1" lang="zh-CN" altLang="en-US" dirty="0"/>
              <a:t>第五章 合同变更、转让</a:t>
            </a:r>
            <a:endParaRPr kumimoji="1" lang="en-US" altLang="zh-CN" dirty="0"/>
          </a:p>
          <a:p>
            <a:pPr marL="0" indent="0">
              <a:buNone/>
            </a:pPr>
            <a:r>
              <a:rPr kumimoji="1" lang="zh-CN" altLang="en-US" dirty="0"/>
              <a:t>第六章 合同的履行</a:t>
            </a:r>
            <a:endParaRPr kumimoji="1" lang="en-US" altLang="zh-CN" dirty="0"/>
          </a:p>
          <a:p>
            <a:pPr marL="0" indent="0">
              <a:buNone/>
            </a:pPr>
            <a:r>
              <a:rPr kumimoji="1" lang="zh-CN" altLang="en-US" dirty="0"/>
              <a:t>第七章  </a:t>
            </a:r>
            <a:r>
              <a:rPr kumimoji="1" lang="zh-CN" altLang="en-US" dirty="0">
                <a:highlight>
                  <a:srgbClr val="FFFF00"/>
                </a:highlight>
              </a:rPr>
              <a:t>违约责任</a:t>
            </a:r>
            <a:endParaRPr kumimoji="1" lang="en-US" altLang="zh-CN" dirty="0"/>
          </a:p>
          <a:p>
            <a:pPr marL="0" indent="0">
              <a:buNone/>
            </a:pPr>
            <a:r>
              <a:rPr kumimoji="1" lang="zh-CN" altLang="en-US" dirty="0"/>
              <a:t>第八章  合同权利义务终止</a:t>
            </a:r>
            <a:endParaRPr kumimoji="1" lang="en-US" altLang="zh-CN" dirty="0"/>
          </a:p>
          <a:p>
            <a:pPr marL="0" indent="0">
              <a:buNone/>
            </a:pPr>
            <a:r>
              <a:rPr kumimoji="1" lang="zh-CN" altLang="en-US" dirty="0"/>
              <a:t>第九章  有名合同</a:t>
            </a:r>
            <a:r>
              <a:rPr kumimoji="1" lang="en-US" altLang="zh-CN" dirty="0"/>
              <a:t>——</a:t>
            </a:r>
            <a:r>
              <a:rPr kumimoji="1" lang="zh-CN" altLang="en-US" dirty="0"/>
              <a:t>买卖合同</a:t>
            </a:r>
            <a:endParaRPr kumimoji="1" lang="en-US" altLang="zh-CN" dirty="0"/>
          </a:p>
          <a:p>
            <a:pPr marL="0" indent="0">
              <a:buNone/>
            </a:pPr>
            <a:r>
              <a:rPr kumimoji="1" lang="zh-CN" altLang="en-US" dirty="0"/>
              <a:t>第十章  准合同</a:t>
            </a:r>
            <a:endParaRPr kumimoji="1" lang="en-US" altLang="zh-CN" dirty="0"/>
          </a:p>
          <a:p>
            <a:pPr marL="0" indent="0">
              <a:buNone/>
            </a:pPr>
            <a:endParaRPr kumimoji="1" lang="zh-CN" altLang="en-US" dirty="0"/>
          </a:p>
        </p:txBody>
      </p:sp>
      <p:sp>
        <p:nvSpPr>
          <p:cNvPr id="2" name="右箭头 1">
            <a:hlinkClick r:id="rId1" action="ppaction://hlinksldjump"/>
          </p:cNvPr>
          <p:cNvSpPr/>
          <p:nvPr/>
        </p:nvSpPr>
        <p:spPr>
          <a:xfrm>
            <a:off x="5167745" y="1385455"/>
            <a:ext cx="2909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右箭头 3">
            <a:hlinkClick r:id="rId2" action="ppaction://hlinksldjump"/>
          </p:cNvPr>
          <p:cNvSpPr/>
          <p:nvPr/>
        </p:nvSpPr>
        <p:spPr>
          <a:xfrm>
            <a:off x="5119254" y="1958903"/>
            <a:ext cx="2909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右箭头 4">
            <a:hlinkClick r:id="rId3" action="ppaction://hlinksldjump"/>
          </p:cNvPr>
          <p:cNvSpPr/>
          <p:nvPr/>
        </p:nvSpPr>
        <p:spPr>
          <a:xfrm>
            <a:off x="5119254" y="2532351"/>
            <a:ext cx="2909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右箭头 5">
            <a:hlinkClick r:id="rId4" action="ppaction://hlinksldjump"/>
          </p:cNvPr>
          <p:cNvSpPr/>
          <p:nvPr/>
        </p:nvSpPr>
        <p:spPr>
          <a:xfrm>
            <a:off x="5119254" y="3068782"/>
            <a:ext cx="2909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hlinkClick r:id="rId5" action="ppaction://hlinksldjump"/>
          </p:cNvPr>
          <p:cNvSpPr/>
          <p:nvPr/>
        </p:nvSpPr>
        <p:spPr>
          <a:xfrm>
            <a:off x="5763491" y="3696135"/>
            <a:ext cx="2909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右箭头 7">
            <a:hlinkClick r:id="rId6" action="ppaction://hlinksldjump"/>
          </p:cNvPr>
          <p:cNvSpPr/>
          <p:nvPr/>
        </p:nvSpPr>
        <p:spPr>
          <a:xfrm>
            <a:off x="5167745" y="4197927"/>
            <a:ext cx="2909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hlinkClick r:id="rId7" action="ppaction://hlinksldjump"/>
          </p:cNvPr>
          <p:cNvSpPr/>
          <p:nvPr/>
        </p:nvSpPr>
        <p:spPr>
          <a:xfrm>
            <a:off x="4876799" y="4752110"/>
            <a:ext cx="2909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hlinkClick r:id="rId8" action="ppaction://hlinksldjump"/>
          </p:cNvPr>
          <p:cNvSpPr/>
          <p:nvPr/>
        </p:nvSpPr>
        <p:spPr>
          <a:xfrm>
            <a:off x="6109855" y="5334000"/>
            <a:ext cx="2909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0">
            <a:hlinkClick r:id="rId9" action="ppaction://hlinksldjump"/>
          </p:cNvPr>
          <p:cNvSpPr/>
          <p:nvPr/>
        </p:nvSpPr>
        <p:spPr>
          <a:xfrm>
            <a:off x="6930953" y="5915891"/>
            <a:ext cx="2909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a:hlinkClick r:id="" action="ppaction://noaction"/>
          </p:cNvPr>
          <p:cNvSpPr/>
          <p:nvPr/>
        </p:nvSpPr>
        <p:spPr>
          <a:xfrm>
            <a:off x="4682836" y="6508607"/>
            <a:ext cx="2909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809646" y="940904"/>
            <a:ext cx="10474304" cy="4963277"/>
          </a:xfrm>
          <a:prstGeom prst="rect">
            <a:avLst/>
          </a:prstGeom>
        </p:spPr>
      </p:pic>
      <p:sp>
        <p:nvSpPr>
          <p:cNvPr id="6" name="文本框 5"/>
          <p:cNvSpPr txBox="1"/>
          <p:nvPr/>
        </p:nvSpPr>
        <p:spPr>
          <a:xfrm>
            <a:off x="954157" y="358673"/>
            <a:ext cx="6096000" cy="369332"/>
          </a:xfrm>
          <a:prstGeom prst="rect">
            <a:avLst/>
          </a:prstGeom>
          <a:noFill/>
        </p:spPr>
        <p:txBody>
          <a:bodyPr wrap="square">
            <a:spAutoFit/>
          </a:bodyPr>
          <a:lstStyle/>
          <a:p>
            <a:r>
              <a:rPr kumimoji="1" lang="zh-CN" altLang="en-US" dirty="0"/>
              <a:t>再审</a:t>
            </a:r>
            <a:endParaRPr kumimoji="1" lang="zh-CN" altLang="en-US" dirty="0"/>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4749" y="719847"/>
            <a:ext cx="10738947" cy="5452353"/>
          </a:xfrm>
        </p:spPr>
        <p:txBody>
          <a:bodyPr/>
          <a:lstStyle/>
          <a:p>
            <a:pPr marL="0" indent="0">
              <a:buNone/>
            </a:pPr>
            <a:r>
              <a:rPr kumimoji="1" lang="zh-CN" altLang="en-US" sz="2800" dirty="0"/>
              <a:t>🍀</a:t>
            </a:r>
            <a:r>
              <a:rPr kumimoji="1" lang="zh-CN" altLang="en-US" dirty="0"/>
              <a:t>法律后果</a:t>
            </a:r>
            <a:endParaRPr kumimoji="1" lang="en-US" altLang="zh-CN" dirty="0"/>
          </a:p>
          <a:p>
            <a:pPr marL="0" indent="0">
              <a:buNone/>
            </a:pPr>
            <a:r>
              <a:rPr kumimoji="1" lang="zh-CN" altLang="en-US" sz="2800" dirty="0">
                <a:solidFill>
                  <a:srgbClr val="00B050"/>
                </a:solidFill>
              </a:rPr>
              <a:t>①债权人不能拒绝受领，拒绝受领的，承担拒绝受领的后果</a:t>
            </a:r>
            <a:endParaRPr kumimoji="1" lang="en-US" altLang="zh-CN" sz="2800" dirty="0">
              <a:solidFill>
                <a:srgbClr val="00B050"/>
              </a:solidFill>
            </a:endParaRPr>
          </a:p>
          <a:p>
            <a:pPr marL="0" indent="0">
              <a:buNone/>
            </a:pPr>
            <a:r>
              <a:rPr kumimoji="1" lang="zh-CN" altLang="en-US" sz="2800" dirty="0">
                <a:solidFill>
                  <a:srgbClr val="00B050"/>
                </a:solidFill>
              </a:rPr>
              <a:t>②受领后，清偿第三人取得债权人地位</a:t>
            </a:r>
            <a:endParaRPr kumimoji="1" lang="en-US" altLang="zh-CN" sz="2800" dirty="0">
              <a:solidFill>
                <a:srgbClr val="00B050"/>
              </a:solidFill>
            </a:endParaRPr>
          </a:p>
          <a:p>
            <a:pPr marL="0" indent="0">
              <a:buNone/>
            </a:pPr>
            <a:r>
              <a:rPr kumimoji="1" lang="zh-CN" altLang="en-US" sz="2800" dirty="0">
                <a:solidFill>
                  <a:srgbClr val="00B050"/>
                </a:solidFill>
              </a:rPr>
              <a:t>③清偿后，第三人与债务人之间的关系仍然可以依据基础法律关系处理</a:t>
            </a:r>
            <a:endParaRPr kumimoji="1" lang="en-US" altLang="zh-CN" sz="2800" dirty="0">
              <a:solidFill>
                <a:srgbClr val="00B050"/>
              </a:solidFill>
            </a:endParaRPr>
          </a:p>
          <a:p>
            <a:pPr marL="0" indent="0">
              <a:buNone/>
            </a:pPr>
            <a:endParaRPr kumimoji="1" lang="zh-CN" altLang="en-US"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062264" y="536826"/>
            <a:ext cx="7315200" cy="5627077"/>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570" y="680936"/>
            <a:ext cx="10661126" cy="5491264"/>
          </a:xfrm>
        </p:spPr>
        <p:txBody>
          <a:bodyPr/>
          <a:lstStyle/>
          <a:p>
            <a:pPr marL="0" indent="0">
              <a:buNone/>
            </a:pPr>
            <a:r>
              <a:rPr kumimoji="1" lang="zh-CN" altLang="en-US" dirty="0"/>
              <a:t>（五）清偿抵充</a:t>
            </a:r>
            <a:endParaRPr kumimoji="1" lang="en-US" altLang="zh-CN" dirty="0"/>
          </a:p>
          <a:p>
            <a:pPr marL="0" indent="0">
              <a:buNone/>
            </a:pPr>
            <a:r>
              <a:rPr kumimoji="1" lang="zh-CN" altLang="en-US" dirty="0"/>
              <a:t>    </a:t>
            </a:r>
            <a:r>
              <a:rPr kumimoji="1" lang="zh-CN" altLang="en-US" sz="2400" dirty="0"/>
              <a:t>债务人对同一债权人负担数宗同类债务，债务人的给付不足以清偿全部债务时，需要确定所提交的给付充抵哪些债务，这种情形被称为清偿抵充。</a:t>
            </a:r>
            <a:endParaRPr kumimoji="1" lang="en-US" altLang="zh-CN" sz="2400" dirty="0"/>
          </a:p>
          <a:p>
            <a:pPr marL="0" indent="0">
              <a:buNone/>
            </a:pPr>
            <a:endParaRPr kumimoji="1" lang="zh-CN" altLang="en-US" dirty="0"/>
          </a:p>
        </p:txBody>
      </p:sp>
      <p:pic>
        <p:nvPicPr>
          <p:cNvPr id="4" name="图片 3"/>
          <p:cNvPicPr>
            <a:picLocks noChangeAspect="1"/>
          </p:cNvPicPr>
          <p:nvPr/>
        </p:nvPicPr>
        <p:blipFill>
          <a:blip r:embed="rId1"/>
          <a:stretch>
            <a:fillRect/>
          </a:stretch>
        </p:blipFill>
        <p:spPr>
          <a:xfrm>
            <a:off x="2762655" y="2607210"/>
            <a:ext cx="5603132" cy="3370436"/>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7668" y="525294"/>
            <a:ext cx="10486028" cy="5646906"/>
          </a:xfrm>
        </p:spPr>
        <p:txBody>
          <a:bodyPr/>
          <a:lstStyle/>
          <a:p>
            <a:pPr marL="514350" indent="-514350">
              <a:buAutoNum type="arabicPeriod"/>
            </a:pPr>
            <a:r>
              <a:rPr kumimoji="1" lang="zh-CN" altLang="en-US" dirty="0"/>
              <a:t>抵充的确定（</a:t>
            </a:r>
            <a:r>
              <a:rPr kumimoji="1" lang="en-US" altLang="zh-CN" dirty="0"/>
              <a:t>560</a:t>
            </a:r>
            <a:r>
              <a:rPr kumimoji="1" lang="zh-CN" altLang="en-US" dirty="0"/>
              <a:t>）</a:t>
            </a:r>
            <a:endParaRPr kumimoji="1" lang="en-US" altLang="zh-CN" dirty="0"/>
          </a:p>
          <a:p>
            <a:pPr marL="0" indent="0">
              <a:buNone/>
            </a:pPr>
            <a:r>
              <a:rPr kumimoji="1" lang="zh-CN" altLang="en-US" sz="2400" dirty="0"/>
              <a:t>有约定从约定；</a:t>
            </a:r>
            <a:endParaRPr kumimoji="1" lang="en-US" altLang="zh-CN" sz="2400" dirty="0"/>
          </a:p>
          <a:p>
            <a:pPr marL="0" indent="0">
              <a:buNone/>
            </a:pPr>
            <a:r>
              <a:rPr kumimoji="1" lang="zh-CN" altLang="en-US" sz="2400" dirty="0"/>
              <a:t>无约定由债务人指定；</a:t>
            </a:r>
            <a:endParaRPr kumimoji="1" lang="en-US" altLang="zh-CN" sz="2400" dirty="0"/>
          </a:p>
          <a:p>
            <a:pPr marL="0" indent="0">
              <a:buNone/>
            </a:pPr>
            <a:r>
              <a:rPr kumimoji="1" lang="zh-CN" altLang="en-US" sz="2400" dirty="0"/>
              <a:t>债务人未指定，优先履行先到期的债务；</a:t>
            </a:r>
            <a:endParaRPr kumimoji="1" lang="en-US" altLang="zh-CN" sz="2400" dirty="0"/>
          </a:p>
          <a:p>
            <a:pPr marL="0" indent="0">
              <a:buNone/>
            </a:pPr>
            <a:r>
              <a:rPr kumimoji="1" lang="zh-CN" altLang="en-US" sz="2400" dirty="0"/>
              <a:t>均到期的，优先履行对债权人缺少担保或担保最少的债务；</a:t>
            </a:r>
            <a:endParaRPr kumimoji="1" lang="en-US" altLang="zh-CN" sz="2400" dirty="0"/>
          </a:p>
          <a:p>
            <a:pPr marL="0" indent="0">
              <a:buNone/>
            </a:pPr>
            <a:r>
              <a:rPr kumimoji="1" lang="zh-CN" altLang="en-US" sz="2400" dirty="0"/>
              <a:t>均无担保或担保相等的，优先履行债务人负担较重的债务； </a:t>
            </a:r>
            <a:endParaRPr kumimoji="1" lang="en-US" altLang="zh-CN" sz="2400" dirty="0"/>
          </a:p>
          <a:p>
            <a:pPr marL="0" indent="0">
              <a:buNone/>
            </a:pPr>
            <a:r>
              <a:rPr kumimoji="1" lang="zh-CN" altLang="en-US" sz="2400" dirty="0"/>
              <a:t>负担相同的，按债务到期先后顺序履行；</a:t>
            </a:r>
            <a:endParaRPr kumimoji="1" lang="en-US" altLang="zh-CN" sz="2400" dirty="0"/>
          </a:p>
          <a:p>
            <a:pPr marL="0" indent="0">
              <a:buNone/>
            </a:pPr>
            <a:r>
              <a:rPr kumimoji="1" lang="zh-CN" altLang="en-US" sz="2400" dirty="0"/>
              <a:t>到期时间也相同的，按债务比例履行。 </a:t>
            </a:r>
            <a:endParaRPr kumimoji="1" lang="zh-CN" altLang="en-US" sz="2400"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6579" y="778213"/>
            <a:ext cx="10447117" cy="5393987"/>
          </a:xfrm>
        </p:spPr>
        <p:txBody>
          <a:bodyPr/>
          <a:lstStyle/>
          <a:p>
            <a:pPr marL="0" indent="0">
              <a:buNone/>
            </a:pPr>
            <a:r>
              <a:rPr kumimoji="1" lang="en-US" altLang="zh-CN" dirty="0"/>
              <a:t>2.</a:t>
            </a:r>
            <a:r>
              <a:rPr kumimoji="1" lang="zh-CN" altLang="en-US" dirty="0"/>
              <a:t> 抵充债权的范围及顺序（</a:t>
            </a:r>
            <a:r>
              <a:rPr kumimoji="1" lang="en-US" altLang="zh-CN" dirty="0"/>
              <a:t>561</a:t>
            </a:r>
            <a:r>
              <a:rPr kumimoji="1" lang="zh-CN" altLang="en-US" dirty="0"/>
              <a:t>）</a:t>
            </a:r>
            <a:endParaRPr kumimoji="1" lang="en-US" altLang="zh-CN" dirty="0"/>
          </a:p>
          <a:p>
            <a:pPr marL="0" indent="0">
              <a:buNone/>
            </a:pPr>
            <a:r>
              <a:rPr kumimoji="1" lang="zh-CN" altLang="en-US" sz="2400" dirty="0"/>
              <a:t>    债务人在履行主债务外还应当支付利息和实现债权的有关费用，其给付不足以清偿全部债务的，除当事人另有约定外，应当按照下列顺序：</a:t>
            </a:r>
            <a:endParaRPr kumimoji="1" lang="en-US" altLang="zh-CN" sz="2400" dirty="0"/>
          </a:p>
          <a:p>
            <a:pPr marL="0" indent="0">
              <a:buNone/>
            </a:pPr>
            <a:r>
              <a:rPr kumimoji="1" lang="zh-CN" altLang="en-US" sz="2400" dirty="0"/>
              <a:t>    （一）实现债权的费用；</a:t>
            </a:r>
            <a:endParaRPr kumimoji="1" lang="en-US" altLang="zh-CN" sz="2400" dirty="0"/>
          </a:p>
          <a:p>
            <a:pPr marL="0" indent="0">
              <a:buNone/>
            </a:pPr>
            <a:r>
              <a:rPr kumimoji="1" lang="zh-CN" altLang="en-US" sz="2400" dirty="0"/>
              <a:t>    （二）利息；</a:t>
            </a:r>
            <a:endParaRPr kumimoji="1" lang="en-US" altLang="zh-CN" sz="2400" dirty="0"/>
          </a:p>
          <a:p>
            <a:pPr marL="0" indent="0">
              <a:buNone/>
            </a:pPr>
            <a:r>
              <a:rPr kumimoji="1" lang="zh-CN" altLang="en-US" sz="2400" dirty="0"/>
              <a:t>    （三）主债务。</a:t>
            </a:r>
            <a:endParaRPr kumimoji="1" lang="en-US" altLang="zh-CN" sz="2400"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847" y="525293"/>
            <a:ext cx="11225719" cy="5739319"/>
          </a:xfrm>
        </p:spPr>
        <p:txBody>
          <a:bodyPr/>
          <a:lstStyle/>
          <a:p>
            <a:pPr marL="0" indent="0">
              <a:buNone/>
            </a:pPr>
            <a:r>
              <a:rPr kumimoji="1" lang="zh-CN" altLang="en-US" dirty="0"/>
              <a:t>三、抵销</a:t>
            </a:r>
            <a:endParaRPr kumimoji="1" lang="en-US" altLang="zh-CN" dirty="0"/>
          </a:p>
          <a:p>
            <a:pPr marL="0" indent="0">
              <a:buNone/>
            </a:pPr>
            <a:r>
              <a:rPr kumimoji="1" lang="zh-CN" altLang="en-US" dirty="0"/>
              <a:t>（一）概念及类型</a:t>
            </a:r>
            <a:endParaRPr kumimoji="1" lang="en-US" altLang="zh-CN" dirty="0"/>
          </a:p>
          <a:p>
            <a:pPr marL="0" indent="0">
              <a:buNone/>
            </a:pPr>
            <a:r>
              <a:rPr kumimoji="1" lang="en-US" altLang="zh-CN" dirty="0"/>
              <a:t>1.</a:t>
            </a:r>
            <a:r>
              <a:rPr kumimoji="1" lang="zh-CN" altLang="en-US" dirty="0"/>
              <a:t> 概念：当事人互负债务，依一方意思表示或双方合意，使彼此债务全部或部分地归于消灭。</a:t>
            </a:r>
            <a:endParaRPr kumimoji="1" lang="en-US" altLang="zh-CN" dirty="0"/>
          </a:p>
          <a:p>
            <a:pPr marL="0" indent="0">
              <a:buNone/>
            </a:pPr>
            <a:endParaRPr kumimoji="1" lang="en-US" altLang="zh-CN" dirty="0"/>
          </a:p>
          <a:p>
            <a:pPr marL="0" indent="0">
              <a:buNone/>
            </a:pPr>
            <a:r>
              <a:rPr kumimoji="1" lang="zh-CN" altLang="en-US" dirty="0"/>
              <a:t>  主张抵销一方的债权叫主动债权；</a:t>
            </a:r>
            <a:endParaRPr kumimoji="1" lang="en-US" altLang="zh-CN" dirty="0"/>
          </a:p>
          <a:p>
            <a:pPr marL="0" indent="0">
              <a:buNone/>
            </a:pPr>
            <a:r>
              <a:rPr kumimoji="1" lang="zh-CN" altLang="en-US" dirty="0"/>
              <a:t>  被抵销一方的债权叫被动债权（禁止扣押债权如抚养费、赡养费等只能是主动债权）</a:t>
            </a: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936" y="583660"/>
            <a:ext cx="10602760" cy="5588540"/>
          </a:xfrm>
        </p:spPr>
        <p:txBody>
          <a:bodyPr/>
          <a:lstStyle/>
          <a:p>
            <a:pPr marL="0" indent="0">
              <a:buNone/>
            </a:pPr>
            <a:r>
              <a:rPr kumimoji="1" lang="en-US" altLang="zh-CN" dirty="0"/>
              <a:t>2.</a:t>
            </a:r>
            <a:r>
              <a:rPr kumimoji="1" lang="zh-CN" altLang="en-US" dirty="0"/>
              <a:t> 种类</a:t>
            </a:r>
            <a:endParaRPr kumimoji="1" lang="en-US" altLang="zh-CN" dirty="0"/>
          </a:p>
          <a:p>
            <a:pPr marL="0" indent="0">
              <a:buNone/>
            </a:pPr>
            <a:r>
              <a:rPr kumimoji="1" lang="zh-CN" altLang="en-US" sz="2400" dirty="0"/>
              <a:t>   法定抵销 </a:t>
            </a:r>
            <a:r>
              <a:rPr kumimoji="1" lang="en-US" altLang="zh-CN" sz="2400" dirty="0"/>
              <a:t>568</a:t>
            </a:r>
            <a:r>
              <a:rPr kumimoji="1" lang="zh-CN" altLang="en-US" sz="2400" dirty="0"/>
              <a:t>   </a:t>
            </a:r>
            <a:endParaRPr kumimoji="1" lang="en-US" altLang="zh-CN" sz="2400" dirty="0"/>
          </a:p>
          <a:p>
            <a:pPr marL="0" indent="0">
              <a:buNone/>
            </a:pPr>
            <a:r>
              <a:rPr kumimoji="1" lang="zh-CN" altLang="en-US" sz="2400" dirty="0"/>
              <a:t>   合意抵销 </a:t>
            </a:r>
            <a:r>
              <a:rPr kumimoji="1" lang="en-US" altLang="zh-CN" sz="2400" dirty="0"/>
              <a:t>569</a:t>
            </a:r>
            <a:r>
              <a:rPr kumimoji="1" lang="zh-CN" altLang="en-US" sz="2400" dirty="0"/>
              <a:t>   </a:t>
            </a:r>
            <a:endParaRPr kumimoji="1" lang="en-US" altLang="zh-CN" sz="2400" dirty="0"/>
          </a:p>
          <a:p>
            <a:pPr marL="0" indent="0">
              <a:buNone/>
            </a:pPr>
            <a:r>
              <a:rPr kumimoji="1" lang="zh-CN" altLang="en-US" sz="2400" dirty="0"/>
              <a:t>最大差别：是否要求同种类同质量标的物</a:t>
            </a:r>
            <a:endParaRPr kumimoji="1" lang="en-US" altLang="zh-CN" sz="2400" dirty="0"/>
          </a:p>
          <a:p>
            <a:pPr marL="0" indent="0">
              <a:buNone/>
            </a:pPr>
            <a:r>
              <a:rPr kumimoji="1" lang="zh-CN" altLang="en-US" sz="2400" dirty="0"/>
              <a:t>问：人民币 </a:t>
            </a:r>
            <a:r>
              <a:rPr kumimoji="1" lang="en-US" altLang="zh-CN" sz="2400" dirty="0"/>
              <a:t>vs.</a:t>
            </a:r>
            <a:r>
              <a:rPr kumimoji="1" lang="zh-CN" altLang="en-US" sz="2400" dirty="0"/>
              <a:t> 美元 可否抵销？</a:t>
            </a:r>
            <a:endParaRPr kumimoji="1" lang="en-US" altLang="zh-CN" sz="2400" dirty="0"/>
          </a:p>
          <a:p>
            <a:pPr marL="0" indent="0">
              <a:buNone/>
            </a:pPr>
            <a:r>
              <a:rPr kumimoji="1" lang="zh-CN" altLang="en-US" sz="2400" dirty="0"/>
              <a:t>      溯及到哪一天？</a:t>
            </a:r>
            <a:endParaRPr kumimoji="1" lang="en-US" altLang="zh-CN" sz="2400" dirty="0"/>
          </a:p>
          <a:p>
            <a:pPr marL="0" indent="0">
              <a:buNone/>
            </a:pPr>
            <a:r>
              <a:rPr kumimoji="1" lang="zh-CN" altLang="en-US" sz="2400" dirty="0"/>
              <a:t>      可以抵销那天？通知那天？</a:t>
            </a:r>
            <a:endParaRPr kumimoji="1" lang="en-US" altLang="zh-CN" sz="2400" dirty="0"/>
          </a:p>
          <a:p>
            <a:pPr marL="0" indent="0">
              <a:buNone/>
            </a:pPr>
            <a:endParaRPr kumimoji="1" lang="zh-CN" altLang="en-US" sz="2400" dirty="0"/>
          </a:p>
        </p:txBody>
      </p:sp>
      <p:sp>
        <p:nvSpPr>
          <p:cNvPr id="4" name="左大括号 3"/>
          <p:cNvSpPr/>
          <p:nvPr/>
        </p:nvSpPr>
        <p:spPr>
          <a:xfrm>
            <a:off x="836579" y="1361872"/>
            <a:ext cx="214008" cy="79766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847" y="797668"/>
            <a:ext cx="10563849" cy="5374532"/>
          </a:xfrm>
        </p:spPr>
        <p:txBody>
          <a:bodyPr/>
          <a:lstStyle/>
          <a:p>
            <a:pPr marL="0" indent="0">
              <a:buNone/>
            </a:pPr>
            <a:r>
              <a:rPr kumimoji="1" lang="zh-CN" altLang="en-US" dirty="0"/>
              <a:t>（二）抵销的制度目的</a:t>
            </a:r>
            <a:endParaRPr kumimoji="1" lang="en-US" altLang="zh-CN" dirty="0"/>
          </a:p>
          <a:p>
            <a:pPr marL="0" indent="0">
              <a:buNone/>
            </a:pPr>
            <a:endParaRPr kumimoji="1" lang="en-US" altLang="zh-CN" dirty="0"/>
          </a:p>
          <a:p>
            <a:pPr marL="0" indent="0">
              <a:buNone/>
            </a:pPr>
            <a:r>
              <a:rPr kumimoji="1" lang="zh-CN" altLang="en-US" dirty="0"/>
              <a:t>   </a:t>
            </a:r>
            <a:r>
              <a:rPr kumimoji="1" lang="en-US" altLang="zh-CN" dirty="0"/>
              <a:t>1.</a:t>
            </a:r>
            <a:r>
              <a:rPr kumimoji="1" lang="zh-CN" altLang="en-US" dirty="0"/>
              <a:t>基于效率</a:t>
            </a:r>
            <a:endParaRPr kumimoji="1" lang="en-US" altLang="zh-CN" dirty="0"/>
          </a:p>
          <a:p>
            <a:pPr marL="0" indent="0">
              <a:buNone/>
            </a:pPr>
            <a:r>
              <a:rPr kumimoji="1" lang="zh-CN" altLang="en-US" dirty="0"/>
              <a:t>   </a:t>
            </a:r>
            <a:r>
              <a:rPr kumimoji="1" lang="en-US" altLang="zh-CN" dirty="0"/>
              <a:t>2.</a:t>
            </a:r>
            <a:r>
              <a:rPr kumimoji="1" lang="zh-CN" altLang="en-US" dirty="0"/>
              <a:t>有一定的担保作用</a:t>
            </a: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8757" y="214009"/>
            <a:ext cx="11089532" cy="6643991"/>
          </a:xfrm>
        </p:spPr>
        <p:txBody>
          <a:bodyPr/>
          <a:lstStyle/>
          <a:p>
            <a:pPr marL="0" indent="0">
              <a:buNone/>
            </a:pPr>
            <a:r>
              <a:rPr kumimoji="1" lang="zh-CN" altLang="en-US" dirty="0"/>
              <a:t>（三）法定抵销条件 </a:t>
            </a:r>
            <a:endParaRPr kumimoji="1" lang="en-US" altLang="zh-CN" dirty="0"/>
          </a:p>
          <a:p>
            <a:pPr marL="0" indent="0">
              <a:buNone/>
            </a:pPr>
            <a:endParaRPr kumimoji="1" lang="en-US" altLang="zh-CN" dirty="0"/>
          </a:p>
          <a:p>
            <a:pPr marL="0" indent="0">
              <a:buNone/>
            </a:pPr>
            <a:r>
              <a:rPr kumimoji="1" lang="zh-CN" altLang="en-US" dirty="0"/>
              <a:t> </a:t>
            </a:r>
            <a:r>
              <a:rPr kumimoji="1" lang="en-US" altLang="zh-CN" dirty="0"/>
              <a:t>1. </a:t>
            </a:r>
            <a:r>
              <a:rPr kumimoji="1" lang="zh-CN" altLang="en-US" dirty="0"/>
              <a:t>需要双方互负债务；</a:t>
            </a:r>
            <a:endParaRPr kumimoji="1" lang="en-US" altLang="zh-CN" dirty="0"/>
          </a:p>
          <a:p>
            <a:pPr marL="0" indent="0">
              <a:buNone/>
            </a:pPr>
            <a:r>
              <a:rPr kumimoji="1" lang="zh-CN" altLang="en-US" dirty="0"/>
              <a:t>    原则上当事人双方互负债务，由第三人履行、向第三人履行的债务</a:t>
            </a:r>
            <a:r>
              <a:rPr kumimoji="1" lang="zh-CN" altLang="en-US" dirty="0">
                <a:solidFill>
                  <a:srgbClr val="00B050"/>
                </a:solidFill>
              </a:rPr>
              <a:t>不得抵销</a:t>
            </a:r>
            <a:r>
              <a:rPr kumimoji="1" lang="zh-CN" altLang="en-US" dirty="0"/>
              <a:t>。</a:t>
            </a:r>
            <a:endParaRPr kumimoji="1" lang="en-US" altLang="zh-CN" dirty="0"/>
          </a:p>
          <a:p>
            <a:pPr marL="0" indent="0">
              <a:buNone/>
            </a:pPr>
            <a:r>
              <a:rPr kumimoji="1" lang="zh-CN" altLang="en-US" dirty="0"/>
              <a:t>     例外</a:t>
            </a:r>
            <a:r>
              <a:rPr kumimoji="1" lang="zh-CN" altLang="en-US" dirty="0">
                <a:sym typeface="Wingdings" panose="05000000000000000000" pitchFamily="2" charset="2"/>
              </a:rPr>
              <a:t>（</a:t>
            </a:r>
            <a:r>
              <a:rPr kumimoji="1" lang="en-US" altLang="zh-CN" dirty="0">
                <a:sym typeface="Wingdings" panose="05000000000000000000" pitchFamily="2" charset="2"/>
              </a:rPr>
              <a:t>1</a:t>
            </a:r>
            <a:r>
              <a:rPr kumimoji="1" lang="zh-CN" altLang="en-US" dirty="0">
                <a:sym typeface="Wingdings" panose="05000000000000000000" pitchFamily="2" charset="2"/>
              </a:rPr>
              <a:t>）连带债务人可以行使其他连带债务人对债权的抵销权；</a:t>
            </a:r>
            <a:endParaRPr kumimoji="1" lang="en-US" altLang="zh-CN" dirty="0">
              <a:sym typeface="Wingdings" panose="05000000000000000000" pitchFamily="2" charset="2"/>
            </a:endParaRPr>
          </a:p>
          <a:p>
            <a:pPr marL="0" indent="0">
              <a:buNone/>
            </a:pPr>
            <a:r>
              <a:rPr kumimoji="1" lang="zh-CN" altLang="en-US" dirty="0">
                <a:sym typeface="Wingdings" panose="05000000000000000000" pitchFamily="2" charset="2"/>
              </a:rPr>
              <a:t>           （</a:t>
            </a:r>
            <a:r>
              <a:rPr kumimoji="1" lang="en-US" altLang="zh-CN" dirty="0">
                <a:sym typeface="Wingdings" panose="05000000000000000000" pitchFamily="2" charset="2"/>
              </a:rPr>
              <a:t>2</a:t>
            </a:r>
            <a:r>
              <a:rPr kumimoji="1" lang="zh-CN" altLang="en-US" dirty="0">
                <a:sym typeface="Wingdings" panose="05000000000000000000" pitchFamily="2" charset="2"/>
              </a:rPr>
              <a:t>）保证人可以行使主债务人对债权人的抵销权。</a:t>
            </a:r>
            <a:endParaRPr kumimoji="1" lang="en-US" altLang="zh-CN" dirty="0"/>
          </a:p>
          <a:p>
            <a:pPr marL="0" indent="0">
              <a:buNone/>
            </a:pPr>
            <a:r>
              <a:rPr kumimoji="1" lang="zh-CN" altLang="en-US" dirty="0"/>
              <a:t> </a:t>
            </a:r>
            <a:r>
              <a:rPr kumimoji="1" lang="en-US" altLang="zh-CN" dirty="0"/>
              <a:t>2.</a:t>
            </a:r>
            <a:r>
              <a:rPr kumimoji="1" lang="zh-CN" altLang="en-US" dirty="0"/>
              <a:t> 需要债权都是有效存在的；</a:t>
            </a:r>
            <a:endParaRPr kumimoji="1" lang="en-US" altLang="zh-CN" dirty="0"/>
          </a:p>
          <a:p>
            <a:pPr marL="0" indent="0">
              <a:buNone/>
            </a:pPr>
            <a:r>
              <a:rPr kumimoji="1" lang="zh-CN" altLang="en-US" dirty="0"/>
              <a:t> </a:t>
            </a:r>
            <a:r>
              <a:rPr kumimoji="1" lang="en-US" altLang="zh-CN" dirty="0"/>
              <a:t>3.</a:t>
            </a:r>
            <a:r>
              <a:rPr kumimoji="1" lang="zh-CN" altLang="en-US" dirty="0"/>
              <a:t> 需给付的种类、品质相同；</a:t>
            </a:r>
            <a:endParaRPr kumimoji="1" lang="en-US" altLang="zh-CN" dirty="0"/>
          </a:p>
          <a:p>
            <a:pPr marL="0" indent="0">
              <a:buNone/>
            </a:pPr>
            <a:r>
              <a:rPr kumimoji="1" lang="zh-CN" altLang="en-US" dirty="0"/>
              <a:t> </a:t>
            </a:r>
            <a:endParaRPr kumimoji="1" lang="zh-CN" altLang="en-US" dirty="0"/>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847" y="719847"/>
            <a:ext cx="10563849" cy="5452353"/>
          </a:xfrm>
        </p:spPr>
        <p:txBody>
          <a:bodyPr/>
          <a:lstStyle/>
          <a:p>
            <a:pPr marL="0" indent="0">
              <a:buNone/>
            </a:pPr>
            <a:r>
              <a:rPr kumimoji="1" lang="en-US" altLang="zh-CN" dirty="0"/>
              <a:t>4.</a:t>
            </a:r>
            <a:r>
              <a:rPr kumimoji="1" lang="zh-CN" altLang="en-US" dirty="0"/>
              <a:t> 原则上均届清偿期，双方都可主张抵销。</a:t>
            </a:r>
            <a:endParaRPr kumimoji="1" lang="en-US" altLang="zh-CN" dirty="0"/>
          </a:p>
          <a:p>
            <a:pPr marL="0" indent="0">
              <a:buNone/>
            </a:pPr>
            <a:r>
              <a:rPr kumimoji="1" lang="zh-CN" altLang="en-US" dirty="0"/>
              <a:t>例外</a:t>
            </a:r>
            <a:r>
              <a:rPr kumimoji="1" lang="zh-CN" altLang="en-US" dirty="0">
                <a:sym typeface="Wingdings" panose="05000000000000000000" pitchFamily="2" charset="2"/>
              </a:rPr>
              <a:t>（</a:t>
            </a:r>
            <a:r>
              <a:rPr kumimoji="1" lang="en-US" altLang="zh-CN" dirty="0">
                <a:sym typeface="Wingdings" panose="05000000000000000000" pitchFamily="2" charset="2"/>
              </a:rPr>
              <a:t>1</a:t>
            </a:r>
            <a:r>
              <a:rPr kumimoji="1" lang="zh-CN" altLang="en-US" dirty="0">
                <a:sym typeface="Wingdings" panose="05000000000000000000" pitchFamily="2" charset="2"/>
              </a:rPr>
              <a:t>）不同时到期，一方可将自己的债务与对方到期债务抵销；</a:t>
            </a:r>
            <a:endParaRPr kumimoji="1" lang="en-US" altLang="zh-CN" dirty="0">
              <a:sym typeface="Wingdings" panose="05000000000000000000" pitchFamily="2" charset="2"/>
            </a:endParaRPr>
          </a:p>
          <a:p>
            <a:pPr marL="0" indent="0">
              <a:buNone/>
            </a:pPr>
            <a:r>
              <a:rPr kumimoji="1" lang="zh-CN" altLang="en-US" dirty="0">
                <a:sym typeface="Wingdings" panose="05000000000000000000" pitchFamily="2" charset="2"/>
              </a:rPr>
              <a:t>      （</a:t>
            </a:r>
            <a:r>
              <a:rPr kumimoji="1" lang="en-US" altLang="zh-CN" dirty="0">
                <a:sym typeface="Wingdings" panose="05000000000000000000" pitchFamily="2" charset="2"/>
              </a:rPr>
              <a:t>2</a:t>
            </a:r>
            <a:r>
              <a:rPr kumimoji="1" lang="zh-CN" altLang="en-US" dirty="0">
                <a:sym typeface="Wingdings" panose="05000000000000000000" pitchFamily="2" charset="2"/>
              </a:rPr>
              <a:t>）在破产中，一旦进入破产程序，所有债务视为已到期，债权人都可主张抵销。</a:t>
            </a:r>
            <a:endParaRPr kumimoji="1" lang="en-US" altLang="zh-CN" dirty="0">
              <a:sym typeface="Wingdings" panose="05000000000000000000" pitchFamily="2" charset="2"/>
            </a:endParaRPr>
          </a:p>
          <a:p>
            <a:pPr marL="0" indent="0">
              <a:buNone/>
            </a:pPr>
            <a:r>
              <a:rPr kumimoji="1" lang="en-US" altLang="zh-CN" dirty="0">
                <a:sym typeface="Wingdings" panose="05000000000000000000" pitchFamily="2" charset="2"/>
              </a:rPr>
              <a:t>5.</a:t>
            </a:r>
            <a:r>
              <a:rPr kumimoji="1" lang="zh-CN" altLang="en-US" dirty="0">
                <a:sym typeface="Wingdings" panose="05000000000000000000" pitchFamily="2" charset="2"/>
              </a:rPr>
              <a:t> 需债务或债权非属不可抵销的情形</a:t>
            </a:r>
            <a:endParaRPr kumimoji="1" lang="en-US" altLang="zh-CN" dirty="0">
              <a:sym typeface="Wingdings" panose="05000000000000000000" pitchFamily="2" charset="2"/>
            </a:endParaRPr>
          </a:p>
          <a:p>
            <a:pPr marL="0" indent="0">
              <a:buNone/>
            </a:pPr>
            <a:r>
              <a:rPr kumimoji="1" lang="zh-CN" altLang="en-US" dirty="0">
                <a:sym typeface="Wingdings" panose="05000000000000000000" pitchFamily="2" charset="2"/>
              </a:rPr>
              <a:t>（</a:t>
            </a:r>
            <a:r>
              <a:rPr kumimoji="1" lang="en-US" altLang="zh-CN" dirty="0">
                <a:sym typeface="Wingdings" panose="05000000000000000000" pitchFamily="2" charset="2"/>
              </a:rPr>
              <a:t>1</a:t>
            </a:r>
            <a:r>
              <a:rPr kumimoji="1" lang="zh-CN" altLang="en-US" dirty="0">
                <a:sym typeface="Wingdings" panose="05000000000000000000" pitchFamily="2" charset="2"/>
              </a:rPr>
              <a:t>）依债的性质不可抵销，如服务、不作为等；</a:t>
            </a:r>
            <a:endParaRPr kumimoji="1" lang="zh-CN" altLang="en-US" dirty="0"/>
          </a:p>
          <a:p>
            <a:pPr marL="0" indent="0">
              <a:buNone/>
            </a:pPr>
            <a:r>
              <a:rPr kumimoji="1" lang="zh-CN" altLang="en-US" dirty="0"/>
              <a:t>（</a:t>
            </a:r>
            <a:r>
              <a:rPr kumimoji="1" lang="en-US" altLang="zh-CN" dirty="0"/>
              <a:t>2</a:t>
            </a:r>
            <a:r>
              <a:rPr kumimoji="1" lang="zh-CN" altLang="en-US" dirty="0"/>
              <a:t>）依特别约定不可抵销；</a:t>
            </a:r>
            <a:endParaRPr kumimoji="1" lang="en-US" altLang="zh-CN" dirty="0"/>
          </a:p>
          <a:p>
            <a:pPr marL="0" indent="0">
              <a:buNone/>
            </a:pPr>
            <a:r>
              <a:rPr kumimoji="1" lang="zh-CN" altLang="en-US" dirty="0"/>
              <a:t>（</a:t>
            </a:r>
            <a:r>
              <a:rPr kumimoji="1" lang="en-US" altLang="zh-CN" dirty="0"/>
              <a:t>3</a:t>
            </a:r>
            <a:r>
              <a:rPr kumimoji="1" lang="zh-CN" altLang="en-US" dirty="0"/>
              <a:t>）禁止扣押的债权不得作为被动债权，但可作为主动债权；</a:t>
            </a:r>
            <a:endParaRPr kumimoji="1" lang="en-US" altLang="zh-CN" dirty="0"/>
          </a:p>
          <a:p>
            <a:pPr marL="0" indent="0">
              <a:buNone/>
            </a:pPr>
            <a:r>
              <a:rPr kumimoji="1" lang="zh-CN" altLang="en-US" dirty="0"/>
              <a:t>（</a:t>
            </a:r>
            <a:r>
              <a:rPr kumimoji="1" lang="en-US" altLang="zh-CN" dirty="0"/>
              <a:t>4</a:t>
            </a:r>
            <a:r>
              <a:rPr kumimoji="1" lang="zh-CN" altLang="en-US" dirty="0"/>
              <a:t>）因故意侵权行为负担的债务不可抵销；</a:t>
            </a:r>
            <a:endParaRPr kumimoji="1" lang="en-US" altLang="zh-CN" dirty="0"/>
          </a:p>
          <a:p>
            <a:pPr marL="0" indent="0">
              <a:buNone/>
            </a:pPr>
            <a:r>
              <a:rPr kumimoji="1" lang="zh-CN" altLang="en-US" dirty="0"/>
              <a:t>（</a:t>
            </a:r>
            <a:r>
              <a:rPr kumimoji="1" lang="en-US" altLang="zh-CN" dirty="0"/>
              <a:t>5</a:t>
            </a:r>
            <a:r>
              <a:rPr kumimoji="1" lang="zh-CN" altLang="en-US" dirty="0"/>
              <a:t>）</a:t>
            </a:r>
            <a:r>
              <a:rPr kumimoji="1" lang="zh-CN" altLang="en-US" dirty="0">
                <a:solidFill>
                  <a:srgbClr val="FF0000"/>
                </a:solidFill>
              </a:rPr>
              <a:t>经过诉讼时效的债权不</a:t>
            </a:r>
            <a:r>
              <a:rPr kumimoji="1" lang="zh-CN" altLang="en-US" dirty="0" smtClean="0">
                <a:solidFill>
                  <a:srgbClr val="FF0000"/>
                </a:solidFill>
              </a:rPr>
              <a:t>可以作为被动债权抵销</a:t>
            </a:r>
            <a:r>
              <a:rPr kumimoji="1" lang="zh-CN" altLang="en-US" dirty="0">
                <a:solidFill>
                  <a:srgbClr val="FF0000"/>
                </a:solidFill>
              </a:rPr>
              <a:t>。</a:t>
            </a:r>
            <a:endParaRPr kumimoji="1" lang="zh-CN" altLang="en-US" dirty="0">
              <a:solidFill>
                <a:srgbClr val="FF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974" y="210185"/>
            <a:ext cx="11498094" cy="6309360"/>
          </a:xfrm>
        </p:spPr>
        <p:txBody>
          <a:bodyPr/>
          <a:lstStyle/>
          <a:p>
            <a:r>
              <a:rPr lang="zh-CN" altLang="en-US" sz="2000" dirty="0"/>
              <a:t>其次，结合双方当事人在订立</a:t>
            </a:r>
            <a:r>
              <a:rPr lang="en-US" altLang="zh-CN" sz="2000" dirty="0"/>
              <a:t>《</a:t>
            </a:r>
            <a:r>
              <a:rPr lang="zh-CN" altLang="en-US" sz="2000" dirty="0"/>
              <a:t>购房协议书</a:t>
            </a:r>
            <a:r>
              <a:rPr lang="en-US" altLang="zh-CN" sz="2000" dirty="0"/>
              <a:t>》</a:t>
            </a:r>
            <a:r>
              <a:rPr lang="zh-CN" altLang="en-US" sz="2000" dirty="0"/>
              <a:t>之后的履行事实，蜀都实业公司与讯捷公司之间已经成立了房屋买卖法律关 系。本院认为，对于当事人之间存在预约还是本约关系，不能仅凭一份孤立的协议就简单地加以认定，而是应当综合审查相关 协议的内容以及当事人嗣后为达成交易进行的磋商甚至具体的履行行为等事实，从中探寻当事人的真实意思，并据此对当事人 之间法律关系的性质作出准确的界定。本案中，双方当事人在签订</a:t>
            </a:r>
            <a:r>
              <a:rPr lang="en-US" altLang="zh-CN" sz="2000" dirty="0"/>
              <a:t>《</a:t>
            </a:r>
            <a:r>
              <a:rPr lang="zh-CN" altLang="en-US" sz="2000" dirty="0"/>
              <a:t>购房协议书</a:t>
            </a:r>
            <a:r>
              <a:rPr lang="en-US" altLang="zh-CN" sz="2000" dirty="0"/>
              <a:t>》</a:t>
            </a:r>
            <a:r>
              <a:rPr lang="zh-CN" altLang="en-US" sz="2000" dirty="0"/>
              <a:t>时，作为买受人的迅捷公司已经实际交付了 定金并约定在一定条件下自动转为购房款，作为出卖人的蜀都实业公司也接受了讯捷公司的交付。在签订</a:t>
            </a:r>
            <a:r>
              <a:rPr lang="en-US" altLang="zh-CN" sz="2000" dirty="0"/>
              <a:t>《</a:t>
            </a:r>
            <a:r>
              <a:rPr lang="zh-CN" altLang="en-US" sz="2000" dirty="0"/>
              <a:t>购房协议书</a:t>
            </a:r>
            <a:r>
              <a:rPr lang="en-US" altLang="zh-CN" sz="2000" dirty="0"/>
              <a:t>》</a:t>
            </a:r>
            <a:r>
              <a:rPr lang="zh-CN" altLang="en-US" sz="2000" dirty="0"/>
              <a:t>的三 个多月后，蜀都实业公司将合同项下的房屋交付给了讯捷公司，讯捷公司接受了该交付。</a:t>
            </a:r>
            <a:r>
              <a:rPr lang="zh-CN" altLang="en-US" sz="2000" dirty="0">
                <a:solidFill>
                  <a:srgbClr val="FF0000"/>
                </a:solidFill>
              </a:rPr>
              <a:t>而根据</a:t>
            </a:r>
            <a:r>
              <a:rPr lang="en-US" altLang="zh-CN" sz="2000" dirty="0">
                <a:solidFill>
                  <a:srgbClr val="FF0000"/>
                </a:solidFill>
              </a:rPr>
              <a:t>《</a:t>
            </a:r>
            <a:r>
              <a:rPr lang="zh-CN" altLang="en-US" sz="2000" dirty="0">
                <a:solidFill>
                  <a:srgbClr val="FF0000"/>
                </a:solidFill>
              </a:rPr>
              <a:t>购房协议书</a:t>
            </a:r>
            <a:r>
              <a:rPr lang="en-US" altLang="zh-CN" sz="2000" dirty="0">
                <a:solidFill>
                  <a:srgbClr val="FF0000"/>
                </a:solidFill>
              </a:rPr>
              <a:t>》</a:t>
            </a:r>
            <a:r>
              <a:rPr lang="zh-CN" altLang="en-US" sz="2000" dirty="0">
                <a:solidFill>
                  <a:srgbClr val="FF0000"/>
                </a:solidFill>
              </a:rPr>
              <a:t>的预约性质， 蜀都实业公司交付房屋的行为不应视为对该合同的履行，在当事人之间不存在租赁等其他有偿使用房屋的法律关系的情形下，蜀都实业公司的该行为应认定为系基于与讯捷公司之间的房屋买卖关系而为的交付。</a:t>
            </a:r>
            <a:r>
              <a:rPr lang="zh-CN" altLang="en-US" sz="2000" dirty="0"/>
              <a:t>据此，由于蜀都实业公司在该房屋买卖法 律关系中的主要义务就是交付案涉房屋，根据</a:t>
            </a:r>
            <a:r>
              <a:rPr lang="en-US" altLang="zh-CN" sz="2000" dirty="0"/>
              <a:t>《</a:t>
            </a:r>
            <a:r>
              <a:rPr lang="zh-CN" altLang="en-US" sz="2000" dirty="0"/>
              <a:t>合同法</a:t>
            </a:r>
            <a:r>
              <a:rPr lang="en-US" altLang="zh-CN" sz="2000" dirty="0"/>
              <a:t>》</a:t>
            </a:r>
            <a:r>
              <a:rPr lang="zh-CN" altLang="en-US" sz="2000" dirty="0"/>
              <a:t>第三十六条、第三十七条的规定，可以认定当事人之间达成了买卖房 屋的合意，成立了房屋买卖法律关系。 综上所述，蜀都实业公司与讯捷公司之间的房屋买卖法律关系成立，且系当事人真实意思表示，内容不违反法律、行政法 规的强制性规定，合法有效。一审、二审判决认定</a:t>
            </a:r>
            <a:r>
              <a:rPr lang="en-US" altLang="zh-CN" sz="2000" dirty="0"/>
              <a:t>《</a:t>
            </a:r>
            <a:r>
              <a:rPr lang="zh-CN" altLang="en-US" sz="2000" dirty="0"/>
              <a:t>购房协议书</a:t>
            </a:r>
            <a:r>
              <a:rPr lang="en-US" altLang="zh-CN" sz="2000" dirty="0"/>
              <a:t>》</a:t>
            </a:r>
            <a:r>
              <a:rPr lang="zh-CN" altLang="en-US" sz="2000" dirty="0"/>
              <a:t>即构成本约的理由不当，但其关于蜀都实业公司和讯捷公司之间成立房屋买卖法律关系的结论是正确的。 </a:t>
            </a:r>
            <a:endParaRPr lang="en-US" altLang="zh-CN" sz="2000" dirty="0"/>
          </a:p>
          <a:p>
            <a:endParaRPr lang="zh-CN" altLang="en-US" sz="2000" dirty="0"/>
          </a:p>
          <a:p>
            <a:endParaRPr kumimoji="1" lang="zh-CN" altLang="en-US" dirty="0"/>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568" y="-322729"/>
            <a:ext cx="10168128" cy="322729"/>
          </a:xfrm>
        </p:spPr>
        <p:txBody>
          <a:bodyPr>
            <a:normAutofit fontScale="90000"/>
          </a:bodyPr>
          <a:lstStyle/>
          <a:p>
            <a:endParaRPr kumimoji="1" lang="zh-CN" altLang="en-US" dirty="0"/>
          </a:p>
        </p:txBody>
      </p:sp>
      <p:sp>
        <p:nvSpPr>
          <p:cNvPr id="3" name="内容占位符 2"/>
          <p:cNvSpPr>
            <a:spLocks noGrp="1"/>
          </p:cNvSpPr>
          <p:nvPr>
            <p:ph idx="1"/>
          </p:nvPr>
        </p:nvSpPr>
        <p:spPr>
          <a:xfrm>
            <a:off x="578224" y="457200"/>
            <a:ext cx="10705472" cy="5715000"/>
          </a:xfrm>
        </p:spPr>
        <p:txBody>
          <a:bodyPr/>
          <a:lstStyle/>
          <a:p>
            <a:r>
              <a:rPr kumimoji="1" lang="en-US" altLang="zh-CN" sz="2000" dirty="0"/>
              <a:t>《</a:t>
            </a:r>
            <a:r>
              <a:rPr kumimoji="1" lang="zh-CN" altLang="en-US" sz="2000" dirty="0"/>
              <a:t>合同编司法解释</a:t>
            </a:r>
            <a:r>
              <a:rPr kumimoji="1" lang="en-US" altLang="zh-CN" sz="2000" dirty="0"/>
              <a:t>》</a:t>
            </a:r>
            <a:endParaRPr kumimoji="1" lang="en-US" altLang="zh-CN" sz="2000" dirty="0"/>
          </a:p>
          <a:p>
            <a:r>
              <a:rPr kumimoji="1" lang="zh-CN" altLang="en-US" sz="2000" dirty="0"/>
              <a:t>    第五十七条 因侵害自然人人身权益，或者故意、重大过失侵害他人财产权益产生的损害赔偿债务，侵权人主张抵销的，人民法院不予支持。</a:t>
            </a:r>
            <a:endParaRPr kumimoji="1" lang="zh-CN" altLang="en-US" sz="2000" dirty="0"/>
          </a:p>
          <a:p>
            <a:r>
              <a:rPr kumimoji="1" lang="zh-CN" altLang="en-US" sz="2000" dirty="0"/>
              <a:t>　　第五十八条 当事人互负债务，一方以其诉讼时效期间已经届满的债权通知对方主张抵销，对方提出诉讼时效抗辩的，人民法院对该抗辩应予支持。一方的债权诉讼时效期间已经届满，对方主张抵销的，人民法院应予支持。</a:t>
            </a:r>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363436"/>
            <a:ext cx="10622215" cy="5491264"/>
          </a:xfrm>
        </p:spPr>
        <p:txBody>
          <a:bodyPr/>
          <a:lstStyle/>
          <a:p>
            <a:pPr marL="0" indent="0">
              <a:buNone/>
            </a:pPr>
            <a:endParaRPr kumimoji="1" lang="en-US" altLang="zh-CN" dirty="0"/>
          </a:p>
          <a:p>
            <a:pPr marL="0" indent="0">
              <a:buNone/>
            </a:pPr>
            <a:r>
              <a:rPr kumimoji="1" lang="zh-CN" altLang="en-US" dirty="0"/>
              <a:t>（四）抵销权的行使</a:t>
            </a:r>
            <a:endParaRPr kumimoji="1" lang="en-US" altLang="zh-CN" dirty="0"/>
          </a:p>
          <a:p>
            <a:pPr marL="0" indent="0">
              <a:buNone/>
            </a:pPr>
            <a:r>
              <a:rPr kumimoji="1" lang="zh-CN" altLang="en-US" dirty="0"/>
              <a:t>  </a:t>
            </a:r>
            <a:r>
              <a:rPr kumimoji="1" lang="en-US" altLang="zh-CN" dirty="0"/>
              <a:t>1.</a:t>
            </a:r>
            <a:r>
              <a:rPr kumimoji="1" lang="zh-CN" altLang="en-US" dirty="0"/>
              <a:t>  以通知方式行使，不得附期限和条件；</a:t>
            </a:r>
            <a:endParaRPr kumimoji="1" lang="en-US" altLang="zh-CN" dirty="0"/>
          </a:p>
          <a:p>
            <a:pPr marL="0" indent="0">
              <a:buNone/>
            </a:pPr>
            <a:r>
              <a:rPr kumimoji="1" lang="zh-CN" altLang="en-US" dirty="0"/>
              <a:t>  </a:t>
            </a:r>
            <a:r>
              <a:rPr kumimoji="1" lang="en-US" altLang="zh-CN" sz="2400" dirty="0"/>
              <a:t>2.</a:t>
            </a:r>
            <a:r>
              <a:rPr kumimoji="1" lang="zh-CN" altLang="en-US" sz="2400" dirty="0"/>
              <a:t> 行使抵销权的一方负担数项债务种类相同、但是享有的债权不足以抵销全部债务，当事人因抵销的顺序发生争议的，按照抵充规则。</a:t>
            </a:r>
            <a:endParaRPr kumimoji="1" lang="en-US" altLang="zh-CN" sz="2400" dirty="0"/>
          </a:p>
          <a:p>
            <a:pPr marL="0" indent="0">
              <a:buNone/>
            </a:pPr>
            <a:r>
              <a:rPr kumimoji="1" lang="zh-CN" altLang="en-US" dirty="0">
                <a:solidFill>
                  <a:srgbClr val="00B050"/>
                </a:solidFill>
              </a:rPr>
              <a:t> </a:t>
            </a:r>
            <a:r>
              <a:rPr kumimoji="1" lang="en-US" altLang="zh-CN" sz="2000" dirty="0">
                <a:solidFill>
                  <a:schemeClr val="tx2">
                    <a:lumMod val="75000"/>
                    <a:lumOff val="25000"/>
                  </a:schemeClr>
                </a:solidFill>
              </a:rPr>
              <a:t>《</a:t>
            </a:r>
            <a:r>
              <a:rPr kumimoji="1" lang="zh-CN" altLang="en-US" sz="2000" dirty="0">
                <a:solidFill>
                  <a:schemeClr val="tx2">
                    <a:lumMod val="75000"/>
                    <a:lumOff val="25000"/>
                  </a:schemeClr>
                </a:solidFill>
              </a:rPr>
              <a:t>合同编司法解释</a:t>
            </a:r>
            <a:r>
              <a:rPr kumimoji="1" lang="en-US" altLang="zh-CN" sz="2000" dirty="0">
                <a:solidFill>
                  <a:schemeClr val="tx2">
                    <a:lumMod val="75000"/>
                    <a:lumOff val="25000"/>
                  </a:schemeClr>
                </a:solidFill>
              </a:rPr>
              <a:t>》</a:t>
            </a:r>
            <a:r>
              <a:rPr kumimoji="1" lang="zh-CN" altLang="en-US" sz="2000" dirty="0">
                <a:solidFill>
                  <a:schemeClr val="tx2">
                    <a:lumMod val="75000"/>
                    <a:lumOff val="25000"/>
                  </a:schemeClr>
                </a:solidFill>
              </a:rPr>
              <a:t>（征求意见稿）</a:t>
            </a:r>
            <a:endParaRPr kumimoji="1" lang="en-US" altLang="zh-CN" sz="2000" dirty="0">
              <a:solidFill>
                <a:schemeClr val="tx2">
                  <a:lumMod val="75000"/>
                  <a:lumOff val="25000"/>
                </a:schemeClr>
              </a:solidFill>
            </a:endParaRPr>
          </a:p>
          <a:p>
            <a:pPr marL="0" indent="0">
              <a:buNone/>
            </a:pPr>
            <a:r>
              <a:rPr kumimoji="1" lang="zh-CN" altLang="en-US" sz="2000" dirty="0">
                <a:solidFill>
                  <a:schemeClr val="tx2">
                    <a:lumMod val="75000"/>
                    <a:lumOff val="25000"/>
                  </a:schemeClr>
                </a:solidFill>
              </a:rPr>
              <a:t>第</a:t>
            </a:r>
            <a:r>
              <a:rPr kumimoji="1" lang="en-US" altLang="zh-CN" sz="2000" dirty="0">
                <a:solidFill>
                  <a:schemeClr val="tx2">
                    <a:lumMod val="75000"/>
                    <a:lumOff val="25000"/>
                  </a:schemeClr>
                </a:solidFill>
              </a:rPr>
              <a:t>60</a:t>
            </a:r>
            <a:r>
              <a:rPr kumimoji="1" lang="zh-CN" altLang="en-US" sz="2000" dirty="0">
                <a:solidFill>
                  <a:schemeClr val="tx2">
                    <a:lumMod val="75000"/>
                    <a:lumOff val="25000"/>
                  </a:schemeClr>
                </a:solidFill>
              </a:rPr>
              <a:t>条</a:t>
            </a:r>
            <a:r>
              <a:rPr kumimoji="1" lang="en-US" altLang="zh-CN" sz="2000" dirty="0">
                <a:solidFill>
                  <a:schemeClr val="tx2">
                    <a:lumMod val="75000"/>
                    <a:lumOff val="25000"/>
                  </a:schemeClr>
                </a:solidFill>
              </a:rPr>
              <a:t>【</a:t>
            </a:r>
            <a:r>
              <a:rPr kumimoji="1" lang="zh-CN" altLang="en-US" sz="2000" dirty="0">
                <a:solidFill>
                  <a:schemeClr val="tx2">
                    <a:lumMod val="75000"/>
                    <a:lumOff val="25000"/>
                  </a:schemeClr>
                </a:solidFill>
              </a:rPr>
              <a:t>抵销参照适用抵充规则</a:t>
            </a:r>
            <a:r>
              <a:rPr kumimoji="1" lang="en-US" altLang="zh-CN" sz="2000" dirty="0">
                <a:solidFill>
                  <a:schemeClr val="tx2">
                    <a:lumMod val="75000"/>
                    <a:lumOff val="25000"/>
                  </a:schemeClr>
                </a:solidFill>
              </a:rPr>
              <a:t>】</a:t>
            </a:r>
            <a:r>
              <a:rPr kumimoji="1" lang="zh-CN" altLang="en-US" sz="2000" dirty="0">
                <a:solidFill>
                  <a:schemeClr val="tx2">
                    <a:lumMod val="75000"/>
                    <a:lumOff val="25000"/>
                  </a:schemeClr>
                </a:solidFill>
              </a:rPr>
              <a:t>行使抵销权的一方负担数项债务种类相同，但是享有的债权不足以抵销全部债务，当事人因抵销的顺序发生争议的，人民法院可以参照适用民法典第五百六十条的规定。</a:t>
            </a:r>
            <a:endParaRPr kumimoji="1" lang="en-US" altLang="zh-CN" sz="2000" dirty="0">
              <a:solidFill>
                <a:schemeClr val="tx2">
                  <a:lumMod val="75000"/>
                  <a:lumOff val="25000"/>
                </a:schemeClr>
              </a:solidFill>
            </a:endParaRPr>
          </a:p>
          <a:p>
            <a:pPr marL="0" indent="0">
              <a:buNone/>
            </a:pPr>
            <a:r>
              <a:rPr kumimoji="1" lang="zh-CN" altLang="en-US" sz="2000" dirty="0">
                <a:solidFill>
                  <a:schemeClr val="tx2">
                    <a:lumMod val="75000"/>
                    <a:lumOff val="25000"/>
                  </a:schemeClr>
                </a:solidFill>
              </a:rPr>
              <a:t>行使抵销权的一方享有的债权不足以抵销其负担的包括主债务、利息、实现债权的有关费用以及违约金或者损害赔偿金等在内的全部债务，当事人因抵销的顺序发生争议的，人民法院可以参照适用民法典第五百六十一条和本解释第五十四条的规定。</a:t>
            </a:r>
            <a:endParaRPr kumimoji="1" lang="zh-CN" altLang="en-US" sz="2000" dirty="0">
              <a:solidFill>
                <a:schemeClr val="tx2">
                  <a:lumMod val="75000"/>
                  <a:lumOff val="25000"/>
                </a:schemeClr>
              </a:solidFill>
            </a:endParaRPr>
          </a:p>
        </p:txBody>
      </p:sp>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505838"/>
            <a:ext cx="10622215" cy="5666362"/>
          </a:xfrm>
        </p:spPr>
        <p:txBody>
          <a:bodyPr/>
          <a:lstStyle/>
          <a:p>
            <a:pPr marL="0" indent="0">
              <a:buNone/>
            </a:pPr>
            <a:r>
              <a:rPr kumimoji="1" lang="zh-CN" altLang="en-US" dirty="0"/>
              <a:t>（五）抵销权行使的后果</a:t>
            </a:r>
            <a:endParaRPr kumimoji="1" lang="en-US" altLang="zh-CN" dirty="0"/>
          </a:p>
          <a:p>
            <a:pPr marL="0" indent="0">
              <a:buNone/>
            </a:pPr>
            <a:r>
              <a:rPr kumimoji="1" lang="zh-CN" altLang="en-US" dirty="0"/>
              <a:t>  </a:t>
            </a:r>
            <a:r>
              <a:rPr kumimoji="1" lang="en-US" altLang="zh-CN" dirty="0"/>
              <a:t>1.</a:t>
            </a:r>
            <a:r>
              <a:rPr kumimoji="1" lang="zh-CN" altLang="en-US" dirty="0"/>
              <a:t> 债的消灭</a:t>
            </a:r>
            <a:endParaRPr kumimoji="1" lang="en-US" altLang="zh-CN" dirty="0"/>
          </a:p>
          <a:p>
            <a:pPr marL="0" indent="0">
              <a:buNone/>
            </a:pPr>
            <a:r>
              <a:rPr kumimoji="1" lang="zh-CN" altLang="en-US" dirty="0"/>
              <a:t>  </a:t>
            </a:r>
            <a:r>
              <a:rPr kumimoji="1" lang="en-US" altLang="zh-CN" dirty="0"/>
              <a:t>2.</a:t>
            </a:r>
            <a:r>
              <a:rPr kumimoji="1" lang="zh-CN" altLang="en-US" dirty="0"/>
              <a:t> 由于抵销导致财产损害，主动债权人应赔偿损失。</a:t>
            </a:r>
            <a:endParaRPr kumimoji="1" lang="en-US" altLang="zh-CN" dirty="0"/>
          </a:p>
          <a:p>
            <a:pPr marL="0" indent="0">
              <a:buNone/>
            </a:pPr>
            <a:r>
              <a:rPr kumimoji="1" lang="zh-CN" altLang="en-US" dirty="0"/>
              <a:t>   期限利益</a:t>
            </a:r>
            <a:endParaRPr kumimoji="1" lang="en-US" altLang="zh-CN" dirty="0"/>
          </a:p>
          <a:p>
            <a:pPr marL="0" indent="0">
              <a:buNone/>
            </a:pPr>
            <a:r>
              <a:rPr kumimoji="1" lang="zh-CN" altLang="en-US" dirty="0"/>
              <a:t>   履行准备   </a:t>
            </a:r>
            <a:endParaRPr kumimoji="1" lang="en-US" altLang="zh-CN" dirty="0"/>
          </a:p>
          <a:p>
            <a:pPr marL="0" indent="0">
              <a:buNone/>
            </a:pPr>
            <a:endParaRPr kumimoji="1" lang="zh-CN" alt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3115" y="564204"/>
            <a:ext cx="10680581" cy="5607996"/>
          </a:xfrm>
        </p:spPr>
        <p:txBody>
          <a:bodyPr/>
          <a:lstStyle/>
          <a:p>
            <a:pPr marL="0" indent="0">
              <a:buNone/>
            </a:pPr>
            <a:r>
              <a:rPr kumimoji="1" lang="zh-CN" altLang="en-US" dirty="0"/>
              <a:t>四、提存</a:t>
            </a:r>
            <a:endParaRPr kumimoji="1" lang="en-US" altLang="zh-CN" dirty="0"/>
          </a:p>
          <a:p>
            <a:pPr marL="0" indent="0">
              <a:buNone/>
            </a:pPr>
            <a:r>
              <a:rPr kumimoji="1" lang="zh-CN" altLang="en-US" dirty="0"/>
              <a:t>（一）概念与特征</a:t>
            </a:r>
            <a:endParaRPr kumimoji="1" lang="en-US" altLang="zh-CN" dirty="0"/>
          </a:p>
          <a:p>
            <a:pPr marL="514350" indent="-514350">
              <a:buAutoNum type="arabicPeriod"/>
            </a:pPr>
            <a:r>
              <a:rPr kumimoji="1" lang="zh-CN" altLang="en-US" dirty="0"/>
              <a:t>概念</a:t>
            </a:r>
            <a:endParaRPr kumimoji="1" lang="en-US" altLang="zh-CN" dirty="0"/>
          </a:p>
          <a:p>
            <a:pPr marL="0" indent="0">
              <a:buNone/>
            </a:pPr>
            <a:r>
              <a:rPr kumimoji="1" lang="zh-CN" altLang="en-US" dirty="0"/>
              <a:t>    提存是指债务人于债务已届清偿期时，依法将无法给付的标的物提交给提存部门，以消灭合同的权利义务的制度。</a:t>
            </a:r>
            <a:endParaRPr kumimoji="1" lang="en-US" altLang="zh-CN" dirty="0"/>
          </a:p>
          <a:p>
            <a:pPr marL="0" indent="0">
              <a:buNone/>
            </a:pPr>
            <a:r>
              <a:rPr kumimoji="1" lang="zh-CN" altLang="en-US" dirty="0"/>
              <a:t>提存人、提存受领人、提存物</a:t>
            </a:r>
            <a:endParaRPr kumimoji="1" lang="zh-CN" altLang="en-US"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936" y="661481"/>
            <a:ext cx="11089532" cy="5603132"/>
          </a:xfrm>
        </p:spPr>
        <p:txBody>
          <a:bodyPr/>
          <a:lstStyle/>
          <a:p>
            <a:pPr marL="0" indent="0">
              <a:buNone/>
            </a:pPr>
            <a:r>
              <a:rPr kumimoji="1" lang="en-US" altLang="zh-CN" dirty="0"/>
              <a:t>2.</a:t>
            </a:r>
            <a:r>
              <a:rPr kumimoji="1" lang="zh-CN" altLang="en-US" dirty="0"/>
              <a:t> 特征</a:t>
            </a:r>
            <a:endParaRPr kumimoji="1" lang="en-US" altLang="zh-CN" dirty="0"/>
          </a:p>
          <a:p>
            <a:pPr marL="0" indent="0">
              <a:buNone/>
            </a:pPr>
            <a:endParaRPr kumimoji="1" lang="en-US" altLang="zh-CN" sz="2400" dirty="0"/>
          </a:p>
          <a:p>
            <a:pPr marL="0" indent="0">
              <a:buNone/>
            </a:pPr>
            <a:r>
              <a:rPr kumimoji="1" lang="zh-CN" altLang="en-US" sz="2400" dirty="0"/>
              <a:t>（</a:t>
            </a:r>
            <a:r>
              <a:rPr kumimoji="1" lang="en-US" altLang="zh-CN" sz="2400" dirty="0"/>
              <a:t>1</a:t>
            </a:r>
            <a:r>
              <a:rPr kumimoji="1" lang="zh-CN" altLang="en-US" sz="2400" dirty="0"/>
              <a:t>）是清偿人与提存机构之间的合同；</a:t>
            </a:r>
            <a:endParaRPr kumimoji="1" lang="en-US" altLang="zh-CN" sz="2400" dirty="0"/>
          </a:p>
          <a:p>
            <a:pPr marL="0" indent="0">
              <a:buNone/>
            </a:pPr>
            <a:r>
              <a:rPr kumimoji="1" lang="zh-CN" altLang="en-US" dirty="0"/>
              <a:t>（</a:t>
            </a:r>
            <a:r>
              <a:rPr kumimoji="1" lang="en-US" altLang="zh-CN" dirty="0"/>
              <a:t>2</a:t>
            </a:r>
            <a:r>
              <a:rPr kumimoji="1" lang="zh-CN" altLang="en-US" dirty="0"/>
              <a:t>）是实践合同；（</a:t>
            </a:r>
            <a:r>
              <a:rPr kumimoji="1" lang="en-US" altLang="zh-CN" dirty="0"/>
              <a:t>571</a:t>
            </a:r>
            <a:r>
              <a:rPr kumimoji="1" lang="zh-CN" altLang="en-US" dirty="0"/>
              <a:t>）</a:t>
            </a:r>
            <a:endParaRPr kumimoji="1" lang="en-US" altLang="zh-CN" dirty="0"/>
          </a:p>
          <a:p>
            <a:pPr marL="0" indent="0">
              <a:buNone/>
            </a:pPr>
            <a:r>
              <a:rPr kumimoji="1" lang="zh-CN" altLang="en-US" dirty="0"/>
              <a:t>（</a:t>
            </a:r>
            <a:r>
              <a:rPr kumimoji="1" lang="en-US" altLang="zh-CN" dirty="0"/>
              <a:t>3</a:t>
            </a:r>
            <a:r>
              <a:rPr kumimoji="1" lang="zh-CN" altLang="en-US" dirty="0"/>
              <a:t>）提存是一种混合契约</a:t>
            </a:r>
            <a:r>
              <a:rPr kumimoji="1" lang="zh-CN" altLang="en-US" sz="2000" dirty="0"/>
              <a:t>（混合合同：保管合同</a:t>
            </a:r>
            <a:r>
              <a:rPr kumimoji="1" lang="en-US" altLang="zh-CN" sz="2000" dirty="0"/>
              <a:t>+</a:t>
            </a:r>
            <a:r>
              <a:rPr kumimoji="1" lang="zh-CN" altLang="en-US" sz="2000" dirty="0"/>
              <a:t>为第三人利益合同）</a:t>
            </a:r>
            <a:endParaRPr kumimoji="1" lang="en-US" altLang="zh-CN" dirty="0"/>
          </a:p>
          <a:p>
            <a:pPr marL="0" indent="0">
              <a:buNone/>
            </a:pPr>
            <a:r>
              <a:rPr kumimoji="1" lang="zh-CN" altLang="en-US" dirty="0"/>
              <a:t>（</a:t>
            </a:r>
            <a:r>
              <a:rPr kumimoji="1" lang="en-US" altLang="zh-CN" dirty="0"/>
              <a:t>4</a:t>
            </a:r>
            <a:r>
              <a:rPr kumimoji="1" lang="zh-CN" altLang="en-US" dirty="0"/>
              <a:t>）提存是以消灭债权债务关系为目的的。</a:t>
            </a:r>
            <a:endParaRPr kumimoji="1" lang="zh-CN" alt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1246" y="785779"/>
            <a:ext cx="11472153" cy="5758774"/>
          </a:xfrm>
        </p:spPr>
        <p:txBody>
          <a:bodyPr/>
          <a:lstStyle/>
          <a:p>
            <a:pPr marL="0" indent="0">
              <a:buNone/>
            </a:pPr>
            <a:r>
              <a:rPr kumimoji="1" lang="zh-CN" altLang="en-US" dirty="0"/>
              <a:t>（二）提存机构与提存标的物（</a:t>
            </a:r>
            <a:r>
              <a:rPr kumimoji="1" lang="en-US" altLang="zh-CN" dirty="0"/>
              <a:t>《</a:t>
            </a:r>
            <a:r>
              <a:rPr kumimoji="1" lang="zh-CN" altLang="en-US" dirty="0"/>
              <a:t>提存公证规则</a:t>
            </a:r>
            <a:r>
              <a:rPr kumimoji="1" lang="en-US" altLang="zh-CN" dirty="0"/>
              <a:t>》</a:t>
            </a:r>
            <a:r>
              <a:rPr kumimoji="1" lang="zh-CN" altLang="en-US" dirty="0"/>
              <a:t>第</a:t>
            </a:r>
            <a:r>
              <a:rPr kumimoji="1" lang="en-US" altLang="zh-CN" dirty="0"/>
              <a:t>7</a:t>
            </a:r>
            <a:r>
              <a:rPr kumimoji="1" lang="zh-CN" altLang="en-US" dirty="0"/>
              <a:t>条）</a:t>
            </a:r>
            <a:endParaRPr kumimoji="1" lang="en-US" altLang="zh-CN" dirty="0"/>
          </a:p>
          <a:p>
            <a:pPr marL="0" indent="0">
              <a:buNone/>
            </a:pPr>
            <a:endParaRPr kumimoji="1" lang="en-US" altLang="zh-CN" dirty="0"/>
          </a:p>
          <a:p>
            <a:pPr marL="0" indent="0">
              <a:buNone/>
            </a:pPr>
            <a:r>
              <a:rPr kumimoji="1" lang="zh-CN" altLang="en-US" dirty="0"/>
              <a:t>        </a:t>
            </a:r>
            <a:r>
              <a:rPr kumimoji="1" lang="zh-CN" altLang="en-US" sz="2400" dirty="0"/>
              <a:t>公证处        货币</a:t>
            </a:r>
            <a:endParaRPr kumimoji="1" lang="en-US" altLang="zh-CN" sz="2400" dirty="0"/>
          </a:p>
          <a:p>
            <a:pPr marL="0" indent="0">
              <a:buNone/>
            </a:pPr>
            <a:r>
              <a:rPr kumimoji="1" lang="zh-CN" altLang="en-US" sz="2400" dirty="0"/>
              <a:t>                         有价证券、票据、提单、利利证书</a:t>
            </a:r>
            <a:endParaRPr kumimoji="1" lang="en-US" altLang="zh-CN" sz="2400" dirty="0"/>
          </a:p>
          <a:p>
            <a:pPr marL="0" indent="0">
              <a:buNone/>
            </a:pPr>
            <a:r>
              <a:rPr kumimoji="1" lang="zh-CN" altLang="en-US" sz="2400" dirty="0"/>
              <a:t>                         贵重物品</a:t>
            </a:r>
            <a:endParaRPr kumimoji="1" lang="en-US" altLang="zh-CN" sz="2400" dirty="0"/>
          </a:p>
          <a:p>
            <a:pPr marL="0" indent="0">
              <a:buNone/>
            </a:pPr>
            <a:r>
              <a:rPr kumimoji="1" lang="zh-CN" altLang="en-US" sz="2400" dirty="0"/>
              <a:t>                         担保物或其替代物（主要是物上代位的三金）</a:t>
            </a:r>
            <a:endParaRPr kumimoji="1" lang="en-US" altLang="zh-CN" sz="2400" dirty="0"/>
          </a:p>
          <a:p>
            <a:pPr marL="0" indent="0">
              <a:buNone/>
            </a:pPr>
            <a:r>
              <a:rPr kumimoji="1" lang="zh-CN" altLang="en-US" sz="2400" dirty="0"/>
              <a:t>                         适宜提存的其他财产</a:t>
            </a:r>
            <a:endParaRPr kumimoji="1" lang="en-US" altLang="zh-CN" sz="2400" dirty="0"/>
          </a:p>
          <a:p>
            <a:pPr marL="0" indent="0">
              <a:buNone/>
            </a:pPr>
            <a:r>
              <a:rPr kumimoji="1" lang="zh-CN" altLang="en-US" sz="2400" dirty="0"/>
              <a:t>理论上：货币可以</a:t>
            </a:r>
            <a:endParaRPr kumimoji="1" lang="en-US" altLang="zh-CN" sz="2400" dirty="0"/>
          </a:p>
          <a:p>
            <a:pPr marL="0" indent="0">
              <a:buNone/>
            </a:pPr>
            <a:r>
              <a:rPr kumimoji="1" lang="zh-CN" altLang="en-US" sz="2400" dirty="0"/>
              <a:t>            其他的物：动产可以；不动产是否可以？（没有禁止）</a:t>
            </a:r>
            <a:endParaRPr kumimoji="1" lang="en-US" altLang="zh-CN" sz="2400" dirty="0"/>
          </a:p>
          <a:p>
            <a:pPr marL="0" indent="0">
              <a:buNone/>
            </a:pPr>
            <a:r>
              <a:rPr kumimoji="1" lang="en-US" altLang="zh-CN" sz="2400" dirty="0"/>
              <a:t>570.2</a:t>
            </a:r>
            <a:r>
              <a:rPr kumimoji="1" lang="zh-CN" altLang="en-US" sz="2400" dirty="0"/>
              <a:t>  不适合提存或提存费用过高，债务人可以拍卖、变卖标的物，提存价款。</a:t>
            </a:r>
            <a:endParaRPr kumimoji="1" lang="en-US" altLang="zh-CN" sz="2400" dirty="0"/>
          </a:p>
          <a:p>
            <a:pPr marL="0" indent="0">
              <a:buNone/>
            </a:pPr>
            <a:endParaRPr kumimoji="1" lang="en-US" altLang="zh-CN" dirty="0"/>
          </a:p>
          <a:p>
            <a:pPr marL="0" indent="0">
              <a:buNone/>
            </a:pPr>
            <a:r>
              <a:rPr kumimoji="1" lang="zh-CN" altLang="en-US" dirty="0"/>
              <a:t>                         </a:t>
            </a:r>
            <a:endParaRPr kumimoji="1" lang="zh-CN" altLang="en-US" dirty="0"/>
          </a:p>
        </p:txBody>
      </p:sp>
      <p:cxnSp>
        <p:nvCxnSpPr>
          <p:cNvPr id="5" name="直线箭头连接符 4"/>
          <p:cNvCxnSpPr/>
          <p:nvPr/>
        </p:nvCxnSpPr>
        <p:spPr>
          <a:xfrm>
            <a:off x="2120630" y="1303506"/>
            <a:ext cx="0" cy="75875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p:cNvCxnSpPr/>
          <p:nvPr/>
        </p:nvCxnSpPr>
        <p:spPr>
          <a:xfrm>
            <a:off x="3985098" y="1303506"/>
            <a:ext cx="0" cy="75875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3115" y="622570"/>
            <a:ext cx="11381362" cy="6070060"/>
          </a:xfrm>
        </p:spPr>
        <p:txBody>
          <a:bodyPr/>
          <a:lstStyle/>
          <a:p>
            <a:pPr marL="0" indent="0">
              <a:buNone/>
            </a:pPr>
            <a:r>
              <a:rPr kumimoji="1" lang="zh-CN" altLang="en-US" dirty="0"/>
              <a:t>（三）提存条件 </a:t>
            </a:r>
            <a:r>
              <a:rPr kumimoji="1" lang="en-US" altLang="zh-CN" dirty="0"/>
              <a:t>570</a:t>
            </a:r>
            <a:endParaRPr kumimoji="1" lang="en-US" altLang="zh-CN" dirty="0"/>
          </a:p>
          <a:p>
            <a:pPr marL="0" indent="0">
              <a:buNone/>
            </a:pPr>
            <a:endParaRPr kumimoji="1" lang="en-US" altLang="zh-CN" dirty="0"/>
          </a:p>
          <a:p>
            <a:pPr marL="514350" indent="-514350">
              <a:buAutoNum type="arabicPeriod"/>
            </a:pPr>
            <a:r>
              <a:rPr kumimoji="1" lang="zh-CN" altLang="en-US" dirty="0"/>
              <a:t>债权人无正当理由拒绝受领履行；</a:t>
            </a:r>
            <a:endParaRPr kumimoji="1" lang="en-US" altLang="zh-CN" dirty="0"/>
          </a:p>
          <a:p>
            <a:pPr marL="514350" indent="-514350">
              <a:buAutoNum type="arabicPeriod"/>
            </a:pPr>
            <a:r>
              <a:rPr kumimoji="1" lang="zh-CN" altLang="en-US" dirty="0"/>
              <a:t>不知受领人，难以给付：</a:t>
            </a:r>
            <a:endParaRPr kumimoji="1" lang="en-US" altLang="zh-CN" dirty="0"/>
          </a:p>
          <a:p>
            <a:pPr marL="0" indent="0">
              <a:buNone/>
            </a:pPr>
            <a:r>
              <a:rPr kumimoji="1" lang="zh-CN" altLang="en-US" dirty="0"/>
              <a:t>     </a:t>
            </a:r>
            <a:r>
              <a:rPr kumimoji="1" lang="zh-CN" altLang="en-US" sz="2400" dirty="0"/>
              <a:t>债权人下落不明；</a:t>
            </a:r>
            <a:endParaRPr kumimoji="1" lang="en-US" altLang="zh-CN" sz="2400" dirty="0"/>
          </a:p>
          <a:p>
            <a:pPr marL="0" indent="0">
              <a:buNone/>
            </a:pPr>
            <a:r>
              <a:rPr kumimoji="1" lang="zh-CN" altLang="en-US" sz="2400" dirty="0"/>
              <a:t>     债权人死亡未确定继承人、遗产管理人；</a:t>
            </a:r>
            <a:endParaRPr kumimoji="1" lang="en-US" altLang="zh-CN" sz="2400" dirty="0"/>
          </a:p>
          <a:p>
            <a:pPr marL="0" indent="0">
              <a:buNone/>
            </a:pPr>
            <a:r>
              <a:rPr kumimoji="1" lang="zh-CN" altLang="en-US" sz="2400" dirty="0"/>
              <a:t>     或丧失民事行为能力未确定监护人；</a:t>
            </a:r>
            <a:endParaRPr kumimoji="1" lang="en-US" altLang="zh-CN" sz="2400" dirty="0"/>
          </a:p>
          <a:p>
            <a:pPr marL="0" indent="0">
              <a:buNone/>
            </a:pPr>
            <a:r>
              <a:rPr kumimoji="1" lang="en-US" altLang="zh-CN" sz="2400" dirty="0"/>
              <a:t>3.</a:t>
            </a:r>
            <a:r>
              <a:rPr kumimoji="1" lang="zh-CN" altLang="en-US" sz="2400" dirty="0"/>
              <a:t> 法律规定的其他情形（</a:t>
            </a:r>
            <a:r>
              <a:rPr kumimoji="1" lang="en-US" altLang="zh-CN" sz="2400" dirty="0"/>
              <a:t>529</a:t>
            </a:r>
            <a:r>
              <a:rPr kumimoji="1" lang="zh-CN" altLang="en-US" sz="2400" dirty="0"/>
              <a:t>）</a:t>
            </a:r>
            <a:endParaRPr kumimoji="1" lang="en-US" altLang="zh-CN" sz="2400" dirty="0"/>
          </a:p>
          <a:p>
            <a:pPr marL="0" indent="0">
              <a:buNone/>
            </a:pPr>
            <a:r>
              <a:rPr kumimoji="1" lang="zh-CN" altLang="en-US" sz="2400" dirty="0"/>
              <a:t>   如：债权人分立、合并、住所变更，没有通知债务人，致使债务人履行发生困难，</a:t>
            </a:r>
            <a:endParaRPr kumimoji="1" lang="en-US" altLang="zh-CN" sz="2400" dirty="0"/>
          </a:p>
          <a:p>
            <a:pPr marL="0" indent="0">
              <a:buNone/>
            </a:pPr>
            <a:r>
              <a:rPr kumimoji="1" lang="zh-CN" altLang="en-US" sz="2400" dirty="0"/>
              <a:t>   债务人可以中止履行，将标的物提存。</a:t>
            </a:r>
            <a:endParaRPr kumimoji="1" lang="en-US" altLang="zh-CN" sz="2400" dirty="0"/>
          </a:p>
          <a:p>
            <a:pPr marL="0" indent="0">
              <a:buNone/>
            </a:pPr>
            <a:endParaRPr kumimoji="1" lang="zh-CN" altLang="en-US"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8757" y="758757"/>
            <a:ext cx="10524939" cy="5413443"/>
          </a:xfrm>
        </p:spPr>
        <p:txBody>
          <a:bodyPr/>
          <a:lstStyle/>
          <a:p>
            <a:pPr marL="0" indent="0">
              <a:buNone/>
            </a:pPr>
            <a:r>
              <a:rPr kumimoji="1" lang="zh-CN" altLang="en-US" dirty="0"/>
              <a:t>（四）提存通知</a:t>
            </a:r>
            <a:endParaRPr kumimoji="1" lang="en-US" altLang="zh-CN" dirty="0"/>
          </a:p>
          <a:p>
            <a:pPr marL="0" indent="0">
              <a:buNone/>
            </a:pPr>
            <a:endParaRPr kumimoji="1" lang="en-US" altLang="zh-CN" dirty="0"/>
          </a:p>
          <a:p>
            <a:pPr marL="0" indent="0">
              <a:buNone/>
            </a:pPr>
            <a:r>
              <a:rPr kumimoji="1" lang="zh-CN" altLang="en-US" dirty="0"/>
              <a:t>  提存后，需要及时通知有权受领人。</a:t>
            </a:r>
            <a:endParaRPr kumimoji="1" lang="en-US" altLang="zh-CN" dirty="0"/>
          </a:p>
          <a:p>
            <a:pPr marL="0" indent="0">
              <a:buNone/>
            </a:pPr>
            <a:r>
              <a:rPr kumimoji="1" lang="zh-CN" altLang="en-US" dirty="0"/>
              <a:t>  债权人、债权人继承人、遗产管理人、监护人、财产代管人等</a:t>
            </a:r>
            <a:endParaRPr kumimoji="1" lang="zh-CN" altLang="en-US"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4153" y="695527"/>
            <a:ext cx="10583694" cy="5466945"/>
          </a:xfrm>
        </p:spPr>
        <p:txBody>
          <a:bodyPr/>
          <a:lstStyle/>
          <a:p>
            <a:pPr marL="0" indent="0">
              <a:buNone/>
            </a:pPr>
            <a:r>
              <a:rPr kumimoji="1" lang="zh-CN" altLang="en-US" dirty="0"/>
              <a:t>（五）提存的后果</a:t>
            </a:r>
            <a:endParaRPr kumimoji="1" lang="en-US" altLang="zh-CN" dirty="0"/>
          </a:p>
          <a:p>
            <a:pPr marL="514350" indent="-514350">
              <a:buAutoNum type="arabicPeriod"/>
            </a:pPr>
            <a:r>
              <a:rPr kumimoji="1" lang="zh-CN" altLang="en-US" sz="2400" dirty="0"/>
              <a:t>提存成立的，视为债务人在其提存范围内已经履行（</a:t>
            </a:r>
            <a:r>
              <a:rPr kumimoji="1" lang="en-US" altLang="zh-CN" sz="2400" dirty="0"/>
              <a:t>571.2</a:t>
            </a:r>
            <a:r>
              <a:rPr kumimoji="1" lang="zh-CN" altLang="en-US" sz="2400" dirty="0"/>
              <a:t>）</a:t>
            </a:r>
            <a:endParaRPr kumimoji="1" lang="en-US" altLang="zh-CN" sz="2400" dirty="0"/>
          </a:p>
          <a:p>
            <a:pPr marL="514350" indent="-514350">
              <a:buAutoNum type="arabicPeriod"/>
            </a:pPr>
            <a:r>
              <a:rPr kumimoji="1" lang="zh-CN" altLang="en-US" sz="2400" dirty="0"/>
              <a:t>提存后   毁损灭失风险由债权人承担</a:t>
            </a:r>
            <a:endParaRPr kumimoji="1" lang="en-US" altLang="zh-CN" sz="2400" dirty="0"/>
          </a:p>
          <a:p>
            <a:pPr marL="0" indent="0">
              <a:buNone/>
            </a:pPr>
            <a:r>
              <a:rPr kumimoji="1" lang="zh-CN" altLang="en-US" sz="2400" dirty="0"/>
              <a:t>                标的物孳息归债权人所有</a:t>
            </a:r>
            <a:endParaRPr kumimoji="1" lang="en-US" altLang="zh-CN" sz="2400" dirty="0"/>
          </a:p>
          <a:p>
            <a:pPr marL="0" indent="0">
              <a:buNone/>
            </a:pPr>
            <a:r>
              <a:rPr kumimoji="1" lang="zh-CN" altLang="en-US" sz="2400" dirty="0"/>
              <a:t>                提存费用由债权人承担</a:t>
            </a:r>
            <a:endParaRPr kumimoji="1" lang="en-US" altLang="zh-CN" sz="2400" dirty="0"/>
          </a:p>
          <a:p>
            <a:pPr marL="0" indent="0">
              <a:buNone/>
            </a:pPr>
            <a:r>
              <a:rPr kumimoji="1" lang="en-US" altLang="zh-CN" sz="2400" dirty="0"/>
              <a:t>3.</a:t>
            </a:r>
            <a:r>
              <a:rPr kumimoji="1" lang="zh-CN" altLang="en-US" sz="2400" dirty="0"/>
              <a:t> 债权人可以随时领取提存物，领权提存物的权利自五年内不行使而消灭。提存物扣除提存费用后归国家所有。</a:t>
            </a:r>
            <a:endParaRPr kumimoji="1" lang="en-US" altLang="zh-CN" sz="2400" dirty="0"/>
          </a:p>
          <a:p>
            <a:pPr marL="0" indent="0">
              <a:buNone/>
            </a:pPr>
            <a:r>
              <a:rPr kumimoji="1" lang="en-US" altLang="zh-CN" sz="2400" dirty="0"/>
              <a:t>4.</a:t>
            </a:r>
            <a:r>
              <a:rPr kumimoji="1" lang="zh-CN" altLang="en-US" sz="2400" dirty="0"/>
              <a:t> 债权人对债务人负有债务的，在债权人未履行债务或者未提供但保之前，提存部门根据债务人的要求，应当拒绝领取提存物；债权人未履行对债务人的到期债务，或债权人书面表示放弃领取提存物的权利的，债务人负担提存费用后有权取回提存物。</a:t>
            </a:r>
            <a:endParaRPr kumimoji="1" lang="zh-CN" altLang="en-US" sz="2400" dirty="0"/>
          </a:p>
        </p:txBody>
      </p:sp>
      <p:sp>
        <p:nvSpPr>
          <p:cNvPr id="4" name="左大括号 3"/>
          <p:cNvSpPr/>
          <p:nvPr/>
        </p:nvSpPr>
        <p:spPr>
          <a:xfrm>
            <a:off x="2470825" y="2003898"/>
            <a:ext cx="214009" cy="114786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3310" y="544748"/>
            <a:ext cx="10661516" cy="5739320"/>
          </a:xfrm>
        </p:spPr>
        <p:txBody>
          <a:bodyPr/>
          <a:lstStyle/>
          <a:p>
            <a:r>
              <a:rPr kumimoji="1" lang="zh-CN" altLang="en-US" dirty="0"/>
              <a:t>五、免除</a:t>
            </a:r>
            <a:endParaRPr kumimoji="1" lang="en-US" altLang="zh-CN" dirty="0"/>
          </a:p>
          <a:p>
            <a:pPr marL="0" indent="0">
              <a:buNone/>
            </a:pPr>
            <a:r>
              <a:rPr kumimoji="1" lang="zh-CN" altLang="en-US" dirty="0"/>
              <a:t>第</a:t>
            </a:r>
            <a:r>
              <a:rPr kumimoji="1" lang="en-US" altLang="zh-CN" dirty="0"/>
              <a:t>575</a:t>
            </a:r>
            <a:r>
              <a:rPr kumimoji="1" lang="zh-CN" altLang="en-US" dirty="0"/>
              <a:t>条 债权人免除债务人部分或者全部债务的，债权债务部分或者全部终止，但是债务人在合理期限内拒绝的除外。</a:t>
            </a:r>
            <a:endParaRPr kumimoji="1" lang="en-US" altLang="zh-CN" dirty="0"/>
          </a:p>
          <a:p>
            <a:pPr marL="0" indent="0">
              <a:buNone/>
            </a:pPr>
            <a:r>
              <a:rPr kumimoji="1" lang="zh-CN" altLang="en-US" dirty="0"/>
              <a:t> （一）免除是单方法律行为还是双方法律行为？</a:t>
            </a:r>
            <a:endParaRPr kumimoji="1" lang="en-US" altLang="zh-CN" dirty="0"/>
          </a:p>
          <a:p>
            <a:pPr marL="0" indent="0">
              <a:buNone/>
            </a:pPr>
            <a:endParaRPr kumimoji="1" lang="en-US" altLang="zh-CN" dirty="0"/>
          </a:p>
          <a:p>
            <a:pPr marL="0" indent="0">
              <a:buNone/>
            </a:pPr>
            <a:r>
              <a:rPr kumimoji="1" lang="en-US" altLang="zh-CN" sz="2400" dirty="0"/>
              <a:t>《</a:t>
            </a:r>
            <a:r>
              <a:rPr kumimoji="1" lang="zh-CN" altLang="en-US" sz="2400" dirty="0"/>
              <a:t>日本民法典</a:t>
            </a:r>
            <a:r>
              <a:rPr kumimoji="1" lang="en-US" altLang="zh-CN" sz="2400" dirty="0"/>
              <a:t>》519:</a:t>
            </a:r>
            <a:endParaRPr kumimoji="1" lang="en-US" altLang="zh-CN" sz="2400" dirty="0"/>
          </a:p>
          <a:p>
            <a:pPr marL="0" indent="0">
              <a:buNone/>
            </a:pPr>
            <a:r>
              <a:rPr kumimoji="1" lang="zh-CN" altLang="en-US" sz="2400" dirty="0"/>
              <a:t>     债权人对债务人表示免除债务的意思时，其债务消灭。</a:t>
            </a:r>
            <a:endParaRPr kumimoji="1" lang="en-US" altLang="zh-CN" sz="2400" dirty="0"/>
          </a:p>
          <a:p>
            <a:pPr marL="0" indent="0">
              <a:buNone/>
            </a:pPr>
            <a:r>
              <a:rPr kumimoji="1" lang="en-US" altLang="zh-CN" sz="2400" dirty="0"/>
              <a:t>《</a:t>
            </a:r>
            <a:r>
              <a:rPr kumimoji="1" lang="zh-CN" altLang="en-US" sz="2400" dirty="0"/>
              <a:t>德国民法典</a:t>
            </a:r>
            <a:r>
              <a:rPr kumimoji="1" lang="en-US" altLang="zh-CN" sz="2400" dirty="0"/>
              <a:t>》397:</a:t>
            </a:r>
            <a:endParaRPr kumimoji="1" lang="en-US" altLang="zh-CN" sz="2400" dirty="0"/>
          </a:p>
          <a:p>
            <a:pPr marL="0" indent="0">
              <a:buNone/>
            </a:pPr>
            <a:r>
              <a:rPr kumimoji="1" lang="zh-CN" altLang="en-US" sz="2400" dirty="0"/>
              <a:t>      债权人以契约对债务人免除债务者，债之关系消灭。债权人与债务人以契约承认债务人之债之关系不存在者，亦同。</a:t>
            </a:r>
            <a:endParaRPr kumimoji="1" lang="en-US" altLang="zh-CN" sz="2400" dirty="0"/>
          </a:p>
          <a:p>
            <a:pPr marL="0" indent="0">
              <a:buNone/>
            </a:pPr>
            <a:r>
              <a:rPr kumimoji="1" lang="en-US" altLang="zh-CN" sz="2400" dirty="0"/>
              <a:t> </a:t>
            </a:r>
            <a:endParaRPr kumimoji="1" lang="en-US" altLang="zh-CN" sz="2400" dirty="0"/>
          </a:p>
          <a:p>
            <a:pPr marL="0" indent="0">
              <a:buNone/>
            </a:pPr>
            <a:endParaRPr kumimoji="1" lang="zh-CN" altLang="en-US" dirty="0"/>
          </a:p>
          <a:p>
            <a:endParaRPr kumimoji="1" lang="en-US" altLang="zh-CN" dirty="0"/>
          </a:p>
          <a:p>
            <a:endParaRPr kumimoji="1"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三、合同法及其基本原则</a:t>
            </a:r>
            <a:endParaRPr kumimoji="1" lang="zh-CN" altLang="en-US" dirty="0"/>
          </a:p>
        </p:txBody>
      </p:sp>
      <p:sp>
        <p:nvSpPr>
          <p:cNvPr id="3" name="内容占位符 2"/>
          <p:cNvSpPr>
            <a:spLocks noGrp="1"/>
          </p:cNvSpPr>
          <p:nvPr>
            <p:ph idx="1"/>
          </p:nvPr>
        </p:nvSpPr>
        <p:spPr>
          <a:xfrm>
            <a:off x="908304" y="1828800"/>
            <a:ext cx="10375392" cy="4343400"/>
          </a:xfrm>
        </p:spPr>
        <p:txBody>
          <a:bodyPr/>
          <a:lstStyle/>
          <a:p>
            <a:r>
              <a:rPr kumimoji="1" lang="zh-CN" altLang="en-US" dirty="0"/>
              <a:t>（一）合同法</a:t>
            </a:r>
            <a:endParaRPr kumimoji="1" lang="en-US" altLang="zh-CN" dirty="0"/>
          </a:p>
          <a:p>
            <a:r>
              <a:rPr kumimoji="1" lang="zh-CN" altLang="en-US" dirty="0"/>
              <a:t>定义：规范合同的法律</a:t>
            </a:r>
            <a:endParaRPr kumimoji="1" lang="en-US" altLang="zh-CN" dirty="0"/>
          </a:p>
          <a:p>
            <a:r>
              <a:rPr kumimoji="1" lang="zh-CN" altLang="en-US" dirty="0"/>
              <a:t>需要关注的几个规范性与非规范性文件：</a:t>
            </a:r>
            <a:endParaRPr kumimoji="1" lang="en-US" altLang="zh-CN" dirty="0"/>
          </a:p>
          <a:p>
            <a:r>
              <a:rPr kumimoji="1" lang="zh-CN" altLang="en-US" dirty="0"/>
              <a:t>联合国国际货物销售公约（</a:t>
            </a:r>
            <a:r>
              <a:rPr kumimoji="1" lang="en-US" altLang="zh-CN" dirty="0"/>
              <a:t>CISG</a:t>
            </a:r>
            <a:r>
              <a:rPr kumimoji="1" lang="zh-CN" altLang="en-US" dirty="0"/>
              <a:t>）</a:t>
            </a:r>
            <a:endParaRPr kumimoji="1" lang="en-US" altLang="zh-CN" dirty="0"/>
          </a:p>
          <a:p>
            <a:r>
              <a:rPr kumimoji="1" lang="zh-CN" altLang="en-US" dirty="0"/>
              <a:t>美国统一商法典</a:t>
            </a:r>
            <a:r>
              <a:rPr kumimoji="1" lang="en-US" altLang="zh-CN" dirty="0"/>
              <a:t>(UCC)</a:t>
            </a:r>
            <a:endParaRPr kumimoji="1" lang="en-US" altLang="zh-CN" dirty="0"/>
          </a:p>
          <a:p>
            <a:r>
              <a:rPr kumimoji="1" lang="zh-CN" altLang="en-US" dirty="0"/>
              <a:t>美国合同法重述（第二次）</a:t>
            </a:r>
            <a:endParaRPr kumimoji="1" lang="en-US" altLang="zh-CN" dirty="0"/>
          </a:p>
          <a:p>
            <a:r>
              <a:rPr kumimoji="1" lang="zh-CN" altLang="en-US" dirty="0"/>
              <a:t>欧洲合同法</a:t>
            </a:r>
            <a:endParaRPr kumimoji="1" lang="en-US" altLang="zh-CN" dirty="0"/>
          </a:p>
          <a:p>
            <a:endParaRPr kumimoji="1" lang="en-US" altLang="zh-CN" dirty="0"/>
          </a:p>
          <a:p>
            <a:endParaRPr kumimoji="1" lang="zh-CN" altLang="en-US" dirty="0"/>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016" y="1342417"/>
            <a:ext cx="11335967" cy="5233482"/>
          </a:xfrm>
        </p:spPr>
        <p:txBody>
          <a:bodyPr/>
          <a:lstStyle/>
          <a:p>
            <a:pPr marL="0" indent="0">
              <a:buNone/>
            </a:pPr>
            <a:r>
              <a:rPr kumimoji="1" lang="zh-CN" altLang="en-US" dirty="0"/>
              <a:t> </a:t>
            </a:r>
            <a:r>
              <a:rPr kumimoji="1" lang="zh-CN" altLang="en-US" sz="2400" dirty="0"/>
              <a:t>遗嘱</a:t>
            </a:r>
            <a:r>
              <a:rPr kumimoji="1" lang="en-US" altLang="zh-CN" sz="2400" dirty="0"/>
              <a:t>——</a:t>
            </a:r>
            <a:r>
              <a:rPr kumimoji="1" lang="zh-CN" altLang="en-US" sz="2400" dirty="0"/>
              <a:t>单方行为</a:t>
            </a:r>
            <a:endParaRPr kumimoji="1" lang="en-US" altLang="zh-CN" sz="2400" dirty="0"/>
          </a:p>
          <a:p>
            <a:pPr marL="0" indent="0">
              <a:buNone/>
            </a:pPr>
            <a:r>
              <a:rPr kumimoji="1" lang="zh-CN" altLang="en-US" sz="2400" dirty="0"/>
              <a:t> 遗嘱继承</a:t>
            </a:r>
            <a:r>
              <a:rPr kumimoji="1" lang="en-US" altLang="zh-CN" sz="2400" dirty="0"/>
              <a:t>——</a:t>
            </a:r>
            <a:r>
              <a:rPr kumimoji="1" lang="zh-CN" altLang="en-US" sz="2400" dirty="0"/>
              <a:t>沉默为接受</a:t>
            </a:r>
            <a:r>
              <a:rPr kumimoji="1" lang="en-US" altLang="zh-CN" sz="2400" dirty="0"/>
              <a:t>——</a:t>
            </a:r>
            <a:r>
              <a:rPr kumimoji="1" lang="zh-CN" altLang="en-US" sz="2400" dirty="0"/>
              <a:t>书面形式表示拒绝</a:t>
            </a:r>
            <a:endParaRPr kumimoji="1" lang="en-US" altLang="zh-CN" sz="2400" dirty="0"/>
          </a:p>
          <a:p>
            <a:pPr marL="0" indent="0">
              <a:buNone/>
            </a:pPr>
            <a:r>
              <a:rPr kumimoji="1" lang="zh-CN" altLang="en-US" sz="2400" dirty="0"/>
              <a:t> 遗赠（</a:t>
            </a:r>
            <a:r>
              <a:rPr kumimoji="1" lang="en-US" altLang="zh-CN" sz="2400" dirty="0"/>
              <a:t>1124.2</a:t>
            </a:r>
            <a:r>
              <a:rPr kumimoji="1" lang="zh-CN" altLang="en-US" sz="2400" dirty="0"/>
              <a:t>）</a:t>
            </a:r>
            <a:r>
              <a:rPr kumimoji="1" lang="en-US" altLang="zh-CN" sz="2400" dirty="0"/>
              <a:t>——60</a:t>
            </a:r>
            <a:r>
              <a:rPr kumimoji="1" lang="zh-CN" altLang="en-US" sz="2400" dirty="0"/>
              <a:t>日内作出接受或放弃的表示，沉默视为放弃</a:t>
            </a:r>
            <a:endParaRPr kumimoji="1" lang="en-US" altLang="zh-CN" sz="2400" dirty="0"/>
          </a:p>
          <a:p>
            <a:pPr marL="0" indent="0">
              <a:buNone/>
            </a:pPr>
            <a:r>
              <a:rPr kumimoji="1" lang="zh-CN" altLang="en-US" sz="2400" dirty="0"/>
              <a:t> 赠与（</a:t>
            </a:r>
            <a:r>
              <a:rPr kumimoji="1" lang="en-US" altLang="zh-CN" sz="2400" dirty="0"/>
              <a:t>657</a:t>
            </a:r>
            <a:r>
              <a:rPr kumimoji="1" lang="zh-CN" altLang="en-US" sz="2400" dirty="0"/>
              <a:t>）    </a:t>
            </a:r>
            <a:r>
              <a:rPr kumimoji="1" lang="en-US" altLang="zh-CN" sz="2400" dirty="0"/>
              <a:t>——</a:t>
            </a:r>
            <a:r>
              <a:rPr kumimoji="1" lang="zh-CN" altLang="en-US" sz="2400" dirty="0"/>
              <a:t>双方</a:t>
            </a:r>
            <a:r>
              <a:rPr kumimoji="1" lang="en-US" altLang="zh-CN" sz="2400" dirty="0"/>
              <a:t>——</a:t>
            </a:r>
            <a:r>
              <a:rPr kumimoji="1" lang="zh-CN" altLang="en-US" sz="2400" dirty="0"/>
              <a:t>表示接受，合同成立</a:t>
            </a:r>
            <a:endParaRPr kumimoji="1" lang="en-US" altLang="zh-CN" sz="2400" dirty="0"/>
          </a:p>
          <a:p>
            <a:pPr marL="0" indent="0">
              <a:buNone/>
            </a:pPr>
            <a:r>
              <a:rPr kumimoji="1" lang="zh-CN" altLang="en-US" sz="2400" dirty="0"/>
              <a:t> 免除（</a:t>
            </a:r>
            <a:r>
              <a:rPr kumimoji="1" lang="en-US" altLang="zh-CN" sz="2400" dirty="0"/>
              <a:t>575</a:t>
            </a:r>
            <a:r>
              <a:rPr kumimoji="1" lang="zh-CN" altLang="en-US" sz="2400" dirty="0"/>
              <a:t>）    </a:t>
            </a:r>
            <a:r>
              <a:rPr kumimoji="1" lang="en-US" altLang="zh-CN" sz="2400" dirty="0"/>
              <a:t>——</a:t>
            </a:r>
            <a:r>
              <a:rPr kumimoji="1" lang="zh-CN" altLang="en-US" sz="2400" dirty="0"/>
              <a:t>单方？双方？</a:t>
            </a:r>
            <a:r>
              <a:rPr kumimoji="1" lang="en-US" altLang="zh-CN" sz="2400" dirty="0"/>
              <a:t>———</a:t>
            </a:r>
            <a:r>
              <a:rPr kumimoji="1" lang="zh-CN" altLang="en-US" sz="2400" dirty="0"/>
              <a:t>沉默推定接受，合理期限拒绝除外</a:t>
            </a:r>
            <a:endParaRPr kumimoji="1" lang="zh-CN" altLang="en-US" sz="2400"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026" y="719847"/>
            <a:ext cx="10641670" cy="5452353"/>
          </a:xfrm>
        </p:spPr>
        <p:txBody>
          <a:bodyPr/>
          <a:lstStyle/>
          <a:p>
            <a:pPr marL="0" indent="0">
              <a:buNone/>
            </a:pPr>
            <a:endParaRPr kumimoji="1" lang="en-US" altLang="zh-CN" dirty="0"/>
          </a:p>
          <a:p>
            <a:pPr marL="0" indent="0">
              <a:buNone/>
            </a:pPr>
            <a:r>
              <a:rPr kumimoji="1" lang="zh-CN" altLang="en-US" dirty="0"/>
              <a:t>（二）免除的效力</a:t>
            </a:r>
            <a:endParaRPr kumimoji="1" lang="en-US" altLang="zh-CN" dirty="0"/>
          </a:p>
          <a:p>
            <a:pPr marL="0" indent="0">
              <a:buNone/>
            </a:pPr>
            <a:endParaRPr kumimoji="1" lang="en-US" altLang="zh-CN" dirty="0"/>
          </a:p>
          <a:p>
            <a:pPr marL="514350" indent="-514350">
              <a:buAutoNum type="arabicPeriod"/>
            </a:pPr>
            <a:r>
              <a:rPr kumimoji="1" lang="zh-CN" altLang="en-US" dirty="0"/>
              <a:t>自免除意思表示生效时起，债务全部免除的，合同全部权利义务消灭；部分免除的，合同部分权利义务消灭；</a:t>
            </a:r>
            <a:endParaRPr kumimoji="1" lang="en-US" altLang="zh-CN" dirty="0"/>
          </a:p>
          <a:p>
            <a:pPr marL="514350" indent="-514350">
              <a:buAutoNum type="arabicPeriod"/>
            </a:pPr>
            <a:r>
              <a:rPr kumimoji="1" lang="zh-CN" altLang="en-US" dirty="0"/>
              <a:t>免除部分连带债务的，在该连带债务人应当承担的份额范围内，其他债务人对债权人的债务消灭。</a:t>
            </a:r>
            <a:endParaRPr kumimoji="1" lang="en-US" altLang="zh-CN" dirty="0"/>
          </a:p>
          <a:p>
            <a:pPr marL="514350" indent="-514350">
              <a:buAutoNum type="arabicPeriod"/>
            </a:pPr>
            <a:r>
              <a:rPr kumimoji="1" lang="zh-CN" altLang="en-US" dirty="0"/>
              <a:t>债务免除不能损害第三人利益。损害第三人利益的，可能发生撤销或无效的后果。</a:t>
            </a:r>
            <a:endParaRPr kumimoji="1" lang="zh-CN" altLang="en-US"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4152" y="503892"/>
            <a:ext cx="11283696" cy="5850215"/>
          </a:xfrm>
        </p:spPr>
        <p:txBody>
          <a:bodyPr/>
          <a:lstStyle/>
          <a:p>
            <a:r>
              <a:rPr kumimoji="1" lang="zh-CN" altLang="en-US" dirty="0"/>
              <a:t>六、混同</a:t>
            </a:r>
            <a:endParaRPr kumimoji="1" lang="en-US" altLang="zh-CN" dirty="0"/>
          </a:p>
          <a:p>
            <a:endParaRPr kumimoji="1" lang="en-US" altLang="zh-CN" dirty="0"/>
          </a:p>
          <a:p>
            <a:r>
              <a:rPr kumimoji="1" lang="zh-CN" altLang="en-US" dirty="0"/>
              <a:t>第</a:t>
            </a:r>
            <a:r>
              <a:rPr kumimoji="1" lang="en-US" altLang="zh-CN" dirty="0"/>
              <a:t>576</a:t>
            </a:r>
            <a:r>
              <a:rPr kumimoji="1" lang="zh-CN" altLang="en-US" dirty="0"/>
              <a:t>条 债权和债务同归于一人的，债权债务终止，</a:t>
            </a:r>
            <a:endParaRPr kumimoji="1" lang="en-US" altLang="zh-CN" dirty="0"/>
          </a:p>
          <a:p>
            <a:r>
              <a:rPr kumimoji="1" lang="zh-CN" altLang="en-US" dirty="0"/>
              <a:t>但是损害第三人利益的除外。</a:t>
            </a:r>
            <a:endParaRPr kumimoji="1" lang="en-US" altLang="zh-CN" dirty="0"/>
          </a:p>
          <a:p>
            <a:r>
              <a:rPr kumimoji="1" lang="zh-CN" altLang="en-US" dirty="0"/>
              <a:t>混同的后果：</a:t>
            </a:r>
            <a:endParaRPr kumimoji="1" lang="en-US" altLang="zh-CN" dirty="0"/>
          </a:p>
          <a:p>
            <a:pPr marL="0" indent="0">
              <a:buNone/>
            </a:pPr>
            <a:r>
              <a:rPr kumimoji="1" lang="en-US" altLang="zh-CN" sz="2400" dirty="0"/>
              <a:t>1.</a:t>
            </a:r>
            <a:r>
              <a:rPr kumimoji="1" lang="zh-CN" altLang="en-US" sz="2400" dirty="0"/>
              <a:t> 原则上合同权利消灭</a:t>
            </a:r>
            <a:endParaRPr kumimoji="1" lang="en-US" altLang="zh-CN" sz="2400" dirty="0"/>
          </a:p>
          <a:p>
            <a:pPr marL="0" indent="0">
              <a:buNone/>
            </a:pPr>
            <a:r>
              <a:rPr kumimoji="1" lang="zh-CN" altLang="en-US" sz="2400" dirty="0"/>
              <a:t>    例外：因为混同影响第三人利益的，不消灭，如合同债权出质</a:t>
            </a:r>
            <a:endParaRPr kumimoji="1" lang="en-US" altLang="zh-CN" sz="2400" dirty="0"/>
          </a:p>
          <a:p>
            <a:pPr marL="0" indent="0">
              <a:buNone/>
            </a:pPr>
            <a:r>
              <a:rPr kumimoji="1" lang="en-US" altLang="zh-CN" sz="2400" dirty="0"/>
              <a:t>2.</a:t>
            </a:r>
            <a:r>
              <a:rPr kumimoji="1" lang="zh-CN" altLang="en-US" sz="2400" dirty="0"/>
              <a:t> 连带债务人之一人与债权人发生混同，其他债务人就剩余债务承担连带责任。</a:t>
            </a:r>
            <a:endParaRPr kumimoji="1" lang="en-US" altLang="zh-CN" sz="2400" dirty="0"/>
          </a:p>
          <a:p>
            <a:endParaRPr kumimoji="1" lang="zh-CN" altLang="en-US"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025" y="680935"/>
            <a:ext cx="11264629" cy="5642043"/>
          </a:xfrm>
        </p:spPr>
        <p:txBody>
          <a:bodyPr/>
          <a:lstStyle/>
          <a:p>
            <a:pPr marL="0" indent="0">
              <a:buNone/>
            </a:pPr>
            <a:r>
              <a:rPr kumimoji="1" lang="zh-CN" altLang="en-US" dirty="0"/>
              <a:t>七、解除</a:t>
            </a:r>
            <a:endParaRPr kumimoji="1" lang="en-US" altLang="zh-CN" dirty="0"/>
          </a:p>
          <a:p>
            <a:pPr marL="0" indent="0">
              <a:buNone/>
            </a:pPr>
            <a:r>
              <a:rPr kumimoji="1" lang="zh-CN" altLang="en-US" dirty="0"/>
              <a:t>（一）概述</a:t>
            </a:r>
            <a:endParaRPr kumimoji="1" lang="en-US" altLang="zh-CN" dirty="0"/>
          </a:p>
          <a:p>
            <a:pPr marL="514350" indent="-514350">
              <a:buAutoNum type="arabicPeriod"/>
            </a:pPr>
            <a:r>
              <a:rPr kumimoji="1" lang="zh-CN" altLang="en-US" dirty="0"/>
              <a:t>概念</a:t>
            </a:r>
            <a:endParaRPr kumimoji="1" lang="en-US" altLang="zh-CN" dirty="0"/>
          </a:p>
          <a:p>
            <a:pPr marL="0" indent="0">
              <a:buNone/>
            </a:pPr>
            <a:r>
              <a:rPr kumimoji="1" lang="zh-CN" altLang="en-US" dirty="0"/>
              <a:t>    是指在合同生效后尚未全部履行前，因当事人双方意思表示一致或者一方行使解除权而使合同权利义务终止的制度。（郭明瑞）</a:t>
            </a:r>
            <a:endParaRPr kumimoji="1" lang="en-US" altLang="zh-CN" dirty="0"/>
          </a:p>
          <a:p>
            <a:pPr marL="0" indent="0">
              <a:buNone/>
            </a:pPr>
            <a:r>
              <a:rPr kumimoji="1" lang="en-US" altLang="zh-CN" dirty="0"/>
              <a:t>2.</a:t>
            </a:r>
            <a:r>
              <a:rPr kumimoji="1" lang="zh-CN" altLang="en-US" dirty="0"/>
              <a:t> 种类</a:t>
            </a:r>
            <a:endParaRPr kumimoji="1" lang="en-US" altLang="zh-CN" dirty="0"/>
          </a:p>
          <a:p>
            <a:pPr marL="0" indent="0">
              <a:buNone/>
            </a:pPr>
            <a:r>
              <a:rPr kumimoji="1" lang="zh-CN" altLang="en-US" dirty="0"/>
              <a:t>   协商解除  </a:t>
            </a:r>
            <a:r>
              <a:rPr kumimoji="1" lang="en-US" altLang="zh-CN" dirty="0"/>
              <a:t>562.1</a:t>
            </a:r>
            <a:endParaRPr kumimoji="1" lang="en-US" altLang="zh-CN" sz="2400" dirty="0"/>
          </a:p>
          <a:p>
            <a:pPr marL="0" indent="0">
              <a:buNone/>
            </a:pPr>
            <a:r>
              <a:rPr kumimoji="1" lang="zh-CN" altLang="en-US" sz="2400" dirty="0"/>
              <a:t>   约定解除权</a:t>
            </a:r>
            <a:r>
              <a:rPr kumimoji="1" lang="en-US" altLang="zh-CN" sz="2400" dirty="0"/>
              <a:t>562.2</a:t>
            </a:r>
            <a:r>
              <a:rPr kumimoji="1" lang="zh-CN" altLang="en-US" sz="2400" dirty="0"/>
              <a:t> （</a:t>
            </a:r>
            <a:r>
              <a:rPr kumimoji="1" lang="zh-CN" altLang="en-US" sz="2000" dirty="0"/>
              <a:t>约定解除权的限制</a:t>
            </a:r>
            <a:r>
              <a:rPr kumimoji="1" lang="zh-CN" altLang="en-US" sz="2400" dirty="0"/>
              <a:t>）</a:t>
            </a:r>
            <a:endParaRPr kumimoji="1" lang="en-US" altLang="zh-CN" sz="2400" dirty="0"/>
          </a:p>
          <a:p>
            <a:pPr marL="0" indent="0">
              <a:buNone/>
            </a:pPr>
            <a:r>
              <a:rPr kumimoji="1" lang="zh-CN" altLang="en-US" sz="2400" dirty="0"/>
              <a:t>   法定解除</a:t>
            </a:r>
            <a:r>
              <a:rPr kumimoji="1" lang="en-US" altLang="zh-CN" sz="2400" dirty="0"/>
              <a:t>563</a:t>
            </a:r>
            <a:r>
              <a:rPr kumimoji="1" lang="zh-CN" altLang="en-US" sz="2400" dirty="0"/>
              <a:t>（</a:t>
            </a:r>
            <a:r>
              <a:rPr kumimoji="1" lang="zh-CN" altLang="en-US" sz="2000" dirty="0"/>
              <a:t>解除权人行使解除权</a:t>
            </a:r>
            <a:r>
              <a:rPr kumimoji="1" lang="zh-CN" altLang="en-US" sz="2400" dirty="0"/>
              <a:t>）  </a:t>
            </a:r>
            <a:endParaRPr kumimoji="1" lang="zh-CN" altLang="en-US" sz="2400" dirty="0"/>
          </a:p>
        </p:txBody>
      </p:sp>
      <p:sp>
        <p:nvSpPr>
          <p:cNvPr id="5" name="左大括号 4"/>
          <p:cNvSpPr/>
          <p:nvPr/>
        </p:nvSpPr>
        <p:spPr>
          <a:xfrm>
            <a:off x="836579" y="4202349"/>
            <a:ext cx="194553" cy="120623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3659" y="603115"/>
            <a:ext cx="11439728" cy="6254885"/>
          </a:xfrm>
        </p:spPr>
        <p:txBody>
          <a:bodyPr/>
          <a:lstStyle/>
          <a:p>
            <a:pPr marL="0" indent="0">
              <a:buNone/>
            </a:pPr>
            <a:r>
              <a:rPr kumimoji="1" lang="zh-CN" altLang="en-US" dirty="0"/>
              <a:t>（二）法定解除 </a:t>
            </a:r>
            <a:r>
              <a:rPr kumimoji="1" lang="en-US" altLang="zh-CN" dirty="0"/>
              <a:t>563</a:t>
            </a:r>
            <a:endParaRPr kumimoji="1" lang="en-US" altLang="zh-CN" dirty="0"/>
          </a:p>
          <a:p>
            <a:pPr marL="0" indent="0">
              <a:buNone/>
            </a:pPr>
            <a:r>
              <a:rPr kumimoji="1" lang="zh-CN" altLang="en-US" dirty="0"/>
              <a:t>法定解除事由：</a:t>
            </a:r>
            <a:endParaRPr kumimoji="1" lang="en-US" altLang="zh-CN" dirty="0"/>
          </a:p>
          <a:p>
            <a:pPr marL="514350" indent="-514350">
              <a:buAutoNum type="arabicPeriod"/>
            </a:pPr>
            <a:r>
              <a:rPr kumimoji="1" lang="zh-CN" altLang="en-US" sz="2400" dirty="0"/>
              <a:t>不可抗力</a:t>
            </a:r>
            <a:r>
              <a:rPr kumimoji="1" lang="en-US" altLang="zh-CN" sz="2400" dirty="0"/>
              <a:t>+</a:t>
            </a:r>
            <a:r>
              <a:rPr kumimoji="1" lang="zh-CN" altLang="en-US" sz="2400" dirty="0"/>
              <a:t>不能实现合同目的；</a:t>
            </a:r>
            <a:endParaRPr kumimoji="1" lang="en-US" altLang="zh-CN" sz="2400" dirty="0"/>
          </a:p>
          <a:p>
            <a:pPr marL="514350" indent="-514350">
              <a:buAutoNum type="arabicPeriod"/>
            </a:pPr>
            <a:r>
              <a:rPr kumimoji="1" lang="zh-CN" altLang="en-US" sz="2400" dirty="0"/>
              <a:t>因违约导致的合同解除</a:t>
            </a:r>
            <a:endParaRPr kumimoji="1" lang="en-US" altLang="zh-CN" sz="2400" dirty="0"/>
          </a:p>
          <a:p>
            <a:pPr marL="0" indent="0">
              <a:buNone/>
            </a:pPr>
            <a:r>
              <a:rPr kumimoji="1" lang="zh-CN" altLang="en-US" dirty="0"/>
              <a:t>   </a:t>
            </a:r>
            <a:r>
              <a:rPr kumimoji="1" lang="zh-CN" altLang="en-US" sz="2400" dirty="0"/>
              <a:t>（</a:t>
            </a:r>
            <a:r>
              <a:rPr kumimoji="1" lang="en-US" altLang="zh-CN" sz="2400" dirty="0"/>
              <a:t>1</a:t>
            </a:r>
            <a:r>
              <a:rPr kumimoji="1" lang="zh-CN" altLang="en-US" sz="2400" dirty="0"/>
              <a:t>）预期违约</a:t>
            </a:r>
            <a:endParaRPr kumimoji="1" lang="en-US" altLang="zh-CN" sz="2400" dirty="0"/>
          </a:p>
          <a:p>
            <a:pPr marL="0" indent="0">
              <a:buNone/>
            </a:pPr>
            <a:r>
              <a:rPr kumimoji="1" lang="zh-CN" altLang="en-US" sz="2400" dirty="0"/>
              <a:t>   （</a:t>
            </a:r>
            <a:r>
              <a:rPr kumimoji="1" lang="en-US" altLang="zh-CN" sz="2400" dirty="0"/>
              <a:t>2</a:t>
            </a:r>
            <a:r>
              <a:rPr kumimoji="1" lang="zh-CN" altLang="en-US" sz="2400" dirty="0"/>
              <a:t>）迟延履行</a:t>
            </a:r>
            <a:endParaRPr kumimoji="1" lang="en-US" altLang="zh-CN" sz="2400" dirty="0"/>
          </a:p>
          <a:p>
            <a:pPr marL="0" indent="0">
              <a:buNone/>
            </a:pPr>
            <a:r>
              <a:rPr kumimoji="1" lang="zh-CN" altLang="en-US" sz="2400" dirty="0"/>
              <a:t>           ①迟延履行主要债务</a:t>
            </a:r>
            <a:r>
              <a:rPr kumimoji="1" lang="en-US" altLang="zh-CN" sz="2400" dirty="0"/>
              <a:t>+</a:t>
            </a:r>
            <a:r>
              <a:rPr kumimoji="1" lang="zh-CN" altLang="en-US" sz="2400" dirty="0"/>
              <a:t>催告</a:t>
            </a:r>
            <a:r>
              <a:rPr kumimoji="1" lang="en-US" altLang="zh-CN" sz="2400" dirty="0"/>
              <a:t>+</a:t>
            </a:r>
            <a:r>
              <a:rPr kumimoji="1" lang="zh-CN" altLang="en-US" sz="2400" dirty="0"/>
              <a:t>合理期限不履行</a:t>
            </a:r>
            <a:endParaRPr kumimoji="1" lang="en-US" altLang="zh-CN" sz="2400" dirty="0"/>
          </a:p>
          <a:p>
            <a:pPr marL="0" indent="0">
              <a:buNone/>
            </a:pPr>
            <a:r>
              <a:rPr kumimoji="1" lang="zh-CN" altLang="en-US" sz="2400" dirty="0"/>
              <a:t>           ②迟延履行</a:t>
            </a:r>
            <a:r>
              <a:rPr kumimoji="1" lang="en-US" altLang="zh-CN" sz="2400" dirty="0"/>
              <a:t>+</a:t>
            </a:r>
            <a:r>
              <a:rPr kumimoji="1" lang="zh-CN" altLang="en-US" sz="2400" dirty="0"/>
              <a:t>不能实现合同目的</a:t>
            </a:r>
            <a:endParaRPr kumimoji="1" lang="en-US" altLang="zh-CN" sz="2400" dirty="0"/>
          </a:p>
          <a:p>
            <a:pPr marL="0" indent="0">
              <a:buNone/>
            </a:pPr>
            <a:r>
              <a:rPr kumimoji="1" lang="zh-CN" altLang="en-US" sz="2400" dirty="0"/>
              <a:t>    （</a:t>
            </a:r>
            <a:r>
              <a:rPr kumimoji="1" lang="en-US" altLang="zh-CN" sz="2400" dirty="0"/>
              <a:t>3</a:t>
            </a:r>
            <a:r>
              <a:rPr kumimoji="1" lang="zh-CN" altLang="en-US" sz="2400" dirty="0"/>
              <a:t>）其他违约行为导致的合同解除（履行不能、拒绝履行、部分履行 ）</a:t>
            </a:r>
            <a:endParaRPr kumimoji="1" lang="en-US" altLang="zh-CN" sz="2400" dirty="0"/>
          </a:p>
          <a:p>
            <a:pPr marL="0" indent="0">
              <a:buNone/>
            </a:pPr>
            <a:r>
              <a:rPr kumimoji="1" lang="en-US" altLang="zh-CN" dirty="0"/>
              <a:t>3.</a:t>
            </a:r>
            <a:r>
              <a:rPr kumimoji="1" lang="zh-CN" altLang="en-US" dirty="0"/>
              <a:t> 持续履行的不定期合同</a:t>
            </a:r>
            <a:r>
              <a:rPr kumimoji="1" lang="en-US" altLang="zh-CN" dirty="0"/>
              <a:t>+</a:t>
            </a:r>
            <a:r>
              <a:rPr kumimoji="1" lang="zh-CN" altLang="en-US" dirty="0"/>
              <a:t>随时可以解除     合理期限前通知对方</a:t>
            </a:r>
            <a:endParaRPr kumimoji="1" lang="en-US" altLang="zh-CN" dirty="0"/>
          </a:p>
        </p:txBody>
      </p:sp>
      <p:cxnSp>
        <p:nvCxnSpPr>
          <p:cNvPr id="5" name="直线箭头连接符 4"/>
          <p:cNvCxnSpPr/>
          <p:nvPr/>
        </p:nvCxnSpPr>
        <p:spPr>
          <a:xfrm>
            <a:off x="6945549" y="5817141"/>
            <a:ext cx="60311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936" y="661481"/>
            <a:ext cx="10602760" cy="5510719"/>
          </a:xfrm>
        </p:spPr>
        <p:txBody>
          <a:bodyPr/>
          <a:lstStyle/>
          <a:p>
            <a:pPr marL="0" indent="0">
              <a:buNone/>
            </a:pPr>
            <a:r>
              <a:rPr kumimoji="1" lang="en-US" altLang="zh-CN" dirty="0"/>
              <a:t>4.</a:t>
            </a:r>
            <a:r>
              <a:rPr kumimoji="1" lang="zh-CN" altLang="en-US" dirty="0"/>
              <a:t> 法律规定的其他情形</a:t>
            </a:r>
            <a:endParaRPr kumimoji="1" lang="en-US" altLang="zh-CN" dirty="0"/>
          </a:p>
          <a:p>
            <a:pPr marL="0" indent="0">
              <a:buNone/>
            </a:pPr>
            <a:r>
              <a:rPr kumimoji="1" lang="zh-CN" altLang="en-US" sz="2400" dirty="0"/>
              <a:t>第</a:t>
            </a:r>
            <a:r>
              <a:rPr kumimoji="1" lang="en-US" altLang="zh-CN" sz="2400" dirty="0"/>
              <a:t>580</a:t>
            </a:r>
            <a:r>
              <a:rPr kumimoji="1" lang="zh-CN" altLang="en-US" sz="2400" dirty="0"/>
              <a:t>条 当事人一方不履行非金钱债务或者履行非金钱债务不符合约定的，对方可以请求履行，但是有下列情形之一的除外：</a:t>
            </a:r>
            <a:endParaRPr kumimoji="1" lang="zh-CN" altLang="en-US" sz="2400" dirty="0"/>
          </a:p>
          <a:p>
            <a:pPr marL="0" indent="0">
              <a:buNone/>
            </a:pPr>
            <a:r>
              <a:rPr kumimoji="1" lang="zh-CN" altLang="en-US" sz="2400" dirty="0"/>
              <a:t>（一）法律上或者事实上不能履行；</a:t>
            </a:r>
            <a:endParaRPr kumimoji="1" lang="zh-CN" altLang="en-US" sz="2400" dirty="0"/>
          </a:p>
          <a:p>
            <a:pPr marL="0" indent="0">
              <a:buNone/>
            </a:pPr>
            <a:r>
              <a:rPr kumimoji="1" lang="zh-CN" altLang="en-US" sz="2400" dirty="0"/>
              <a:t>（二）债务的标的不适于强制履行或者履行费用过高；</a:t>
            </a:r>
            <a:endParaRPr kumimoji="1" lang="zh-CN" altLang="en-US" sz="2400" dirty="0"/>
          </a:p>
          <a:p>
            <a:pPr marL="0" indent="0">
              <a:buNone/>
            </a:pPr>
            <a:r>
              <a:rPr kumimoji="1" lang="zh-CN" altLang="en-US" sz="2400" dirty="0"/>
              <a:t>（三）债权人在合理期限内未请求履行。</a:t>
            </a:r>
            <a:endParaRPr kumimoji="1" lang="zh-CN" altLang="en-US" sz="2400" dirty="0"/>
          </a:p>
          <a:p>
            <a:pPr marL="0" indent="0">
              <a:buNone/>
            </a:pPr>
            <a:r>
              <a:rPr kumimoji="1" lang="zh-CN" altLang="en-US" sz="2400" dirty="0"/>
              <a:t>有前款规定的除外情形之一，致使不能实现合同目的的，人民法院或者仲裁机构可以根据当事人的</a:t>
            </a:r>
            <a:r>
              <a:rPr kumimoji="1" lang="zh-CN" altLang="en-US" sz="2400" dirty="0">
                <a:solidFill>
                  <a:srgbClr val="00B050"/>
                </a:solidFill>
              </a:rPr>
              <a:t>请求终止合同权利义务关系</a:t>
            </a:r>
            <a:r>
              <a:rPr kumimoji="1" lang="zh-CN" altLang="en-US" sz="2400" dirty="0"/>
              <a:t>，但是不影响违约责任的承担。</a:t>
            </a:r>
            <a:endParaRPr kumimoji="1" lang="en-US" altLang="zh-CN" sz="2400" dirty="0"/>
          </a:p>
          <a:p>
            <a:pPr marL="0" indent="0">
              <a:buNone/>
            </a:pPr>
            <a:r>
              <a:rPr kumimoji="1" lang="zh-CN" altLang="en-US" sz="2400" dirty="0"/>
              <a:t>问：违约方是否享有解除权？</a:t>
            </a:r>
            <a:endParaRPr kumimoji="1" lang="zh-CN" altLang="en-US" sz="2400" dirty="0"/>
          </a:p>
          <a:p>
            <a:pPr marL="0" indent="0">
              <a:buNone/>
            </a:pPr>
            <a:endParaRPr kumimoji="1" lang="zh-CN" altLang="en-US" sz="2400"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847" y="603115"/>
            <a:ext cx="10563849" cy="5569085"/>
          </a:xfrm>
        </p:spPr>
        <p:txBody>
          <a:bodyPr/>
          <a:lstStyle/>
          <a:p>
            <a:pPr marL="0" indent="0">
              <a:buNone/>
            </a:pPr>
            <a:r>
              <a:rPr kumimoji="1" lang="zh-CN" altLang="en-US" dirty="0"/>
              <a:t>（三）解除权的行使（</a:t>
            </a:r>
            <a:r>
              <a:rPr kumimoji="1" lang="en-US" altLang="zh-CN" dirty="0"/>
              <a:t>565</a:t>
            </a:r>
            <a:r>
              <a:rPr kumimoji="1" lang="zh-CN" altLang="en-US" dirty="0"/>
              <a:t>）</a:t>
            </a:r>
            <a:endParaRPr kumimoji="1" lang="en-US" altLang="zh-CN" dirty="0"/>
          </a:p>
          <a:p>
            <a:pPr marL="0" indent="0">
              <a:buNone/>
            </a:pPr>
            <a:r>
              <a:rPr kumimoji="1" lang="en-US" altLang="zh-CN" sz="2400" dirty="0"/>
              <a:t>1.</a:t>
            </a:r>
            <a:r>
              <a:rPr kumimoji="1" lang="zh-CN" altLang="en-US" sz="2400" dirty="0"/>
              <a:t> 应通知对方，合同自通知到达对方时解除；</a:t>
            </a:r>
            <a:endParaRPr kumimoji="1" lang="en-US" altLang="zh-CN" sz="2400" dirty="0"/>
          </a:p>
          <a:p>
            <a:pPr marL="0" indent="0">
              <a:buNone/>
            </a:pPr>
            <a:r>
              <a:rPr kumimoji="1" lang="en-US" altLang="zh-CN" sz="2400" dirty="0"/>
              <a:t>2.</a:t>
            </a:r>
            <a:r>
              <a:rPr kumimoji="1" lang="zh-CN" altLang="en-US" sz="2400" dirty="0"/>
              <a:t> 通知载明债务人在一定期限内不履行债务则合同自动解除，债务人在该期限内未履行债务的，合同通知载明期限届满时解除；</a:t>
            </a:r>
            <a:endParaRPr kumimoji="1" lang="en-US" altLang="zh-CN" sz="2400" dirty="0"/>
          </a:p>
          <a:p>
            <a:pPr marL="0" indent="0">
              <a:buNone/>
            </a:pPr>
            <a:r>
              <a:rPr kumimoji="1" lang="en-US" altLang="zh-CN" sz="2400" dirty="0"/>
              <a:t>3.</a:t>
            </a:r>
            <a:r>
              <a:rPr kumimoji="1" lang="zh-CN" altLang="en-US" sz="2400" dirty="0"/>
              <a:t> 不以诉讼为必要，任何一方有异议，可以请求法院确认解除行为的效力</a:t>
            </a:r>
            <a:endParaRPr kumimoji="1" lang="en-US" altLang="zh-CN" sz="2400" dirty="0"/>
          </a:p>
          <a:p>
            <a:pPr marL="0" indent="0">
              <a:buNone/>
            </a:pPr>
            <a:r>
              <a:rPr kumimoji="1" lang="en-US" altLang="zh-CN" sz="2400" dirty="0"/>
              <a:t>4.</a:t>
            </a:r>
            <a:r>
              <a:rPr kumimoji="1" lang="zh-CN" altLang="en-US" sz="2400" dirty="0"/>
              <a:t> 例外：直接起诉、申请仲裁</a:t>
            </a:r>
            <a:endParaRPr kumimoji="1" lang="en-US" altLang="zh-CN" sz="2400" dirty="0"/>
          </a:p>
          <a:p>
            <a:pPr marL="0" indent="0">
              <a:buNone/>
            </a:pPr>
            <a:r>
              <a:rPr kumimoji="1" lang="zh-CN" altLang="en-US" sz="2400" dirty="0"/>
              <a:t>            合同自法院、仲裁机构将将起诉状副本或仲裁申请书副本送达</a:t>
            </a:r>
            <a:endParaRPr kumimoji="1" lang="en-US" altLang="zh-CN" sz="2400" dirty="0"/>
          </a:p>
          <a:p>
            <a:pPr marL="0" indent="0">
              <a:buNone/>
            </a:pPr>
            <a:r>
              <a:rPr kumimoji="1" lang="zh-CN" altLang="en-US" sz="2400" dirty="0"/>
              <a:t>            对方时解除。</a:t>
            </a:r>
            <a:endParaRPr kumimoji="1" lang="zh-CN" altLang="en-US" sz="2400"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8213" y="719847"/>
            <a:ext cx="10505483" cy="5452353"/>
          </a:xfrm>
        </p:spPr>
        <p:txBody>
          <a:bodyPr/>
          <a:lstStyle/>
          <a:p>
            <a:pPr marL="0" indent="0">
              <a:buNone/>
            </a:pPr>
            <a:r>
              <a:rPr kumimoji="1" lang="zh-CN" altLang="en-US" dirty="0"/>
              <a:t>（四）解除权的除斥期间（</a:t>
            </a:r>
            <a:r>
              <a:rPr kumimoji="1" lang="en-US" altLang="zh-CN" dirty="0"/>
              <a:t>564</a:t>
            </a:r>
            <a:r>
              <a:rPr kumimoji="1" lang="zh-CN" altLang="en-US" dirty="0"/>
              <a:t>）</a:t>
            </a:r>
            <a:endParaRPr kumimoji="1" lang="en-US" altLang="zh-CN" dirty="0"/>
          </a:p>
          <a:p>
            <a:pPr marL="514350" indent="-514350">
              <a:buAutoNum type="arabicPeriod"/>
            </a:pPr>
            <a:r>
              <a:rPr kumimoji="1" lang="zh-CN" altLang="en-US" dirty="0"/>
              <a:t>法律规定或有约定，期限届满不行使，解除权消灭；</a:t>
            </a:r>
            <a:endParaRPr kumimoji="1" lang="en-US" altLang="zh-CN" dirty="0"/>
          </a:p>
          <a:p>
            <a:pPr marL="514350" indent="-514350">
              <a:buAutoNum type="arabicPeriod"/>
            </a:pPr>
            <a:r>
              <a:rPr kumimoji="1" lang="zh-CN" altLang="en-US" dirty="0"/>
              <a:t>无规定，无约定，自解除权人知道或应当知道解除事由之日起一年内不行使的，解除权消灭；</a:t>
            </a:r>
            <a:endParaRPr kumimoji="1" lang="en-US" altLang="zh-CN" dirty="0"/>
          </a:p>
          <a:p>
            <a:pPr marL="514350" indent="-514350">
              <a:buAutoNum type="arabicPeriod"/>
            </a:pPr>
            <a:r>
              <a:rPr kumimoji="1" lang="zh-CN" altLang="en-US" dirty="0"/>
              <a:t>经对方催告后合理期限内不行使的，解除权消灭。</a:t>
            </a:r>
            <a:endParaRPr kumimoji="1" lang="en-US" altLang="zh-CN" dirty="0"/>
          </a:p>
          <a:p>
            <a:pPr marL="0" indent="0">
              <a:buNone/>
            </a:pPr>
            <a:endParaRPr kumimoji="1" lang="zh-CN" altLang="en-US" dirty="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570" y="719847"/>
            <a:ext cx="10661126" cy="5452353"/>
          </a:xfrm>
        </p:spPr>
        <p:txBody>
          <a:bodyPr/>
          <a:lstStyle/>
          <a:p>
            <a:pPr marL="0" indent="0">
              <a:buNone/>
            </a:pPr>
            <a:r>
              <a:rPr kumimoji="1" lang="zh-CN" altLang="en-US" dirty="0"/>
              <a:t>（五）解除权行使的</a:t>
            </a:r>
            <a:r>
              <a:rPr kumimoji="1" lang="zh-CN" altLang="en-US" dirty="0">
                <a:solidFill>
                  <a:srgbClr val="7030A0"/>
                </a:solidFill>
              </a:rPr>
              <a:t>后果（</a:t>
            </a:r>
            <a:r>
              <a:rPr kumimoji="1" lang="en-US" altLang="zh-CN" dirty="0">
                <a:solidFill>
                  <a:srgbClr val="7030A0"/>
                </a:solidFill>
              </a:rPr>
              <a:t>366</a:t>
            </a:r>
            <a:r>
              <a:rPr kumimoji="1" lang="zh-CN" altLang="en-US" dirty="0">
                <a:solidFill>
                  <a:srgbClr val="7030A0"/>
                </a:solidFill>
              </a:rPr>
              <a:t>）</a:t>
            </a:r>
            <a:endParaRPr kumimoji="1" lang="en-US" altLang="zh-CN" dirty="0">
              <a:solidFill>
                <a:srgbClr val="7030A0"/>
              </a:solidFill>
            </a:endParaRPr>
          </a:p>
          <a:p>
            <a:pPr marL="0" indent="0">
              <a:buNone/>
            </a:pPr>
            <a:endParaRPr kumimoji="1" lang="en-US" altLang="zh-CN" dirty="0"/>
          </a:p>
          <a:p>
            <a:pPr marL="0" indent="0">
              <a:buNone/>
            </a:pPr>
            <a:r>
              <a:rPr kumimoji="1" lang="en-US" altLang="zh-CN" sz="2400" dirty="0"/>
              <a:t>1.</a:t>
            </a:r>
            <a:r>
              <a:rPr kumimoji="1" lang="zh-CN" altLang="en-US" sz="2400" dirty="0"/>
              <a:t> 合同解除后，尚未履行的，终止履行；</a:t>
            </a:r>
            <a:endParaRPr kumimoji="1" lang="en-US" altLang="zh-CN" sz="2400" dirty="0"/>
          </a:p>
          <a:p>
            <a:pPr marL="0" indent="0">
              <a:buNone/>
            </a:pPr>
            <a:r>
              <a:rPr kumimoji="1" lang="en-US" altLang="zh-CN" sz="2400" dirty="0"/>
              <a:t>2.</a:t>
            </a:r>
            <a:r>
              <a:rPr kumimoji="1" lang="zh-CN" altLang="en-US" sz="2400" dirty="0"/>
              <a:t> 已经履行的，根据履行情况和合同性质，当事人可以请求恢复原状或者采取其他补救措施，并有权请求赔偿损失。</a:t>
            </a:r>
            <a:endParaRPr kumimoji="1" lang="zh-CN" altLang="en-US" sz="2400" dirty="0"/>
          </a:p>
          <a:p>
            <a:pPr marL="0" indent="0">
              <a:buNone/>
            </a:pPr>
            <a:r>
              <a:rPr kumimoji="1" lang="en-US" altLang="zh-CN" sz="2400" dirty="0"/>
              <a:t>3.</a:t>
            </a:r>
            <a:r>
              <a:rPr kumimoji="1" lang="zh-CN" altLang="en-US" sz="2400" dirty="0"/>
              <a:t> 合同因违约解除的，解除权人可以请求违约方承担违约责任，但是当事人另有约定的除外。</a:t>
            </a:r>
            <a:endParaRPr kumimoji="1" lang="zh-CN" altLang="en-US" sz="2400" dirty="0"/>
          </a:p>
          <a:p>
            <a:pPr marL="0" indent="0">
              <a:buNone/>
            </a:pPr>
            <a:r>
              <a:rPr kumimoji="1" lang="en-US" altLang="zh-CN" sz="2400" dirty="0"/>
              <a:t>4.</a:t>
            </a:r>
            <a:r>
              <a:rPr kumimoji="1" lang="zh-CN" altLang="en-US" sz="2400" dirty="0"/>
              <a:t> 主合同解除后，担保人对债务人应当承担的民事责任仍应当承担担保责任，但是担保合同另有约定的除外。</a:t>
            </a:r>
            <a:endParaRPr kumimoji="1" lang="en-US" altLang="zh-CN" sz="2400"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a:xfrm>
            <a:off x="304801" y="2730500"/>
            <a:ext cx="6426200" cy="4127500"/>
          </a:xfrm>
        </p:spPr>
        <p:txBody>
          <a:bodyPr/>
          <a:lstStyle/>
          <a:p>
            <a:r>
              <a:rPr kumimoji="1" lang="zh-CN" altLang="en-US" sz="2400" dirty="0"/>
              <a:t>一、买卖合同概述</a:t>
            </a:r>
            <a:endParaRPr kumimoji="1" lang="en-US" altLang="zh-CN" sz="2400" dirty="0"/>
          </a:p>
          <a:p>
            <a:r>
              <a:rPr kumimoji="1" lang="zh-CN" altLang="en-US" sz="2400" dirty="0"/>
              <a:t>二、买卖的种类</a:t>
            </a:r>
            <a:endParaRPr kumimoji="1" lang="en-US" altLang="zh-CN" sz="2400" dirty="0"/>
          </a:p>
          <a:p>
            <a:r>
              <a:rPr kumimoji="1" lang="zh-CN" altLang="en-US" sz="2400" dirty="0"/>
              <a:t>三、区分原则</a:t>
            </a:r>
            <a:endParaRPr kumimoji="1" lang="en-US" altLang="zh-CN" sz="2400" dirty="0"/>
          </a:p>
          <a:p>
            <a:r>
              <a:rPr kumimoji="1" lang="zh-CN" altLang="en-US" sz="2400" dirty="0"/>
              <a:t>四、买卖合同的效力</a:t>
            </a:r>
            <a:r>
              <a:rPr kumimoji="1" lang="en-US" altLang="zh-CN" sz="2400" dirty="0"/>
              <a:t>—</a:t>
            </a:r>
            <a:r>
              <a:rPr kumimoji="1" lang="zh-CN" altLang="en-US" sz="2400" dirty="0"/>
              <a:t>当事人的权利义务</a:t>
            </a:r>
            <a:endParaRPr kumimoji="1" lang="en-US" altLang="zh-CN" sz="2400" dirty="0"/>
          </a:p>
          <a:p>
            <a:r>
              <a:rPr kumimoji="1" lang="zh-CN" altLang="en-US" sz="2400" dirty="0"/>
              <a:t>五、风险负担与利益承受</a:t>
            </a:r>
            <a:endParaRPr kumimoji="1" lang="en-US" altLang="zh-CN" sz="2400" dirty="0"/>
          </a:p>
          <a:p>
            <a:r>
              <a:rPr kumimoji="1" lang="zh-CN" altLang="en-US" sz="2400" dirty="0"/>
              <a:t>六、特种买卖</a:t>
            </a:r>
            <a:endParaRPr kumimoji="1" lang="en-US" altLang="zh-CN" sz="2400" dirty="0"/>
          </a:p>
          <a:p>
            <a:r>
              <a:rPr kumimoji="1" lang="zh-CN" altLang="en-US" sz="2400" dirty="0"/>
              <a:t>七、买卖合同解除的特殊规定</a:t>
            </a:r>
            <a:endParaRPr kumimoji="1" lang="zh-CN" altLang="en-US" sz="2400" dirty="0"/>
          </a:p>
        </p:txBody>
      </p:sp>
      <p:pic>
        <p:nvPicPr>
          <p:cNvPr id="4" name="图片 3"/>
          <p:cNvPicPr>
            <a:picLocks noChangeAspect="1"/>
          </p:cNvPicPr>
          <p:nvPr/>
        </p:nvPicPr>
        <p:blipFill>
          <a:blip r:embed="rId1"/>
          <a:stretch>
            <a:fillRect/>
          </a:stretch>
        </p:blipFill>
        <p:spPr>
          <a:xfrm>
            <a:off x="7197727" y="0"/>
            <a:ext cx="3878705" cy="6858000"/>
          </a:xfrm>
          <a:prstGeom prst="rect">
            <a:avLst/>
          </a:prstGeom>
        </p:spPr>
      </p:pic>
      <p:sp>
        <p:nvSpPr>
          <p:cNvPr id="5" name="标题 1"/>
          <p:cNvSpPr txBox="1"/>
          <p:nvPr/>
        </p:nvSpPr>
        <p:spPr>
          <a:xfrm>
            <a:off x="908304" y="139931"/>
            <a:ext cx="5077414" cy="3926378"/>
          </a:xfrm>
          <a:prstGeom prst="rect">
            <a:avLst/>
          </a:prstGeom>
        </p:spPr>
        <p:txBody>
          <a:bodyPr lIns="109728" tIns="109728" rIns="109728" bIns="91440" anchor="ctr">
            <a:normAutofit/>
          </a:bodyPr>
          <a:lstStyle>
            <a:lvl1pPr algn="l" defTabSz="914400" rtl="0" eaLnBrk="1" latinLnBrk="0" hangingPunct="1">
              <a:lnSpc>
                <a:spcPct val="105000"/>
              </a:lnSpc>
              <a:spcBef>
                <a:spcPct val="0"/>
              </a:spcBef>
              <a:buNone/>
              <a:defRPr sz="4000" kern="1200" spc="170">
                <a:solidFill>
                  <a:schemeClr val="tx1"/>
                </a:solidFill>
                <a:latin typeface="+mj-lt"/>
                <a:ea typeface="+mj-ea"/>
                <a:cs typeface="+mj-cs"/>
              </a:defRPr>
            </a:lvl1pPr>
          </a:lstStyle>
          <a:p>
            <a:pPr algn="ctr"/>
            <a:r>
              <a:rPr kumimoji="1" lang="zh-CN" altLang="en-US" dirty="0"/>
              <a:t>第九章 </a:t>
            </a:r>
            <a:endParaRPr kumimoji="1" lang="en-US" altLang="zh-CN" dirty="0"/>
          </a:p>
          <a:p>
            <a:pPr algn="ctr"/>
            <a:r>
              <a:rPr kumimoji="1" lang="zh-CN" altLang="en-US" dirty="0"/>
              <a:t>买卖合同</a:t>
            </a:r>
            <a:endParaRPr kumimoji="1"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9179" y="706186"/>
            <a:ext cx="10840906" cy="5603174"/>
          </a:xfrm>
        </p:spPr>
        <p:txBody>
          <a:bodyPr/>
          <a:lstStyle/>
          <a:p>
            <a:r>
              <a:rPr kumimoji="1" lang="zh-CN" altLang="en-US" dirty="0"/>
              <a:t>（二）合同法基本原则</a:t>
            </a:r>
            <a:endParaRPr kumimoji="1" lang="en-US" altLang="zh-CN" dirty="0"/>
          </a:p>
          <a:p>
            <a:r>
              <a:rPr kumimoji="1" lang="en-US" altLang="zh-CN" sz="2800" dirty="0"/>
              <a:t>1.</a:t>
            </a:r>
            <a:r>
              <a:rPr kumimoji="1" lang="zh-CN" altLang="en-US" sz="2800" dirty="0"/>
              <a:t>合同自由原则</a:t>
            </a:r>
            <a:endParaRPr kumimoji="1" lang="en-US" altLang="zh-CN" sz="2800" dirty="0"/>
          </a:p>
          <a:p>
            <a:pPr marL="0" indent="0">
              <a:buNone/>
            </a:pPr>
            <a:r>
              <a:rPr kumimoji="1" lang="zh-CN" altLang="en-US" sz="2800" dirty="0"/>
              <a:t>    </a:t>
            </a:r>
            <a:r>
              <a:rPr kumimoji="1" lang="zh-CN" altLang="en-US" sz="2400" dirty="0"/>
              <a:t>当事人在法律允许的范围内就与合同有关的事项享有选择和决定的自由。</a:t>
            </a:r>
            <a:endParaRPr kumimoji="1" lang="en-US" altLang="zh-CN" sz="2400" dirty="0"/>
          </a:p>
          <a:p>
            <a:pPr marL="0" indent="0">
              <a:buNone/>
            </a:pPr>
            <a:endParaRPr kumimoji="1" lang="en-US" altLang="zh-CN" sz="2800" dirty="0"/>
          </a:p>
          <a:p>
            <a:r>
              <a:rPr kumimoji="1" lang="zh-CN" altLang="en-US" dirty="0"/>
              <a:t>古典合同自由</a:t>
            </a:r>
            <a:r>
              <a:rPr kumimoji="1" lang="en-US" altLang="zh-CN" dirty="0"/>
              <a:t>——</a:t>
            </a:r>
            <a:r>
              <a:rPr kumimoji="1" lang="zh-CN" altLang="en-US" dirty="0"/>
              <a:t>自由资本主义</a:t>
            </a:r>
            <a:endParaRPr kumimoji="1" lang="en-US" altLang="zh-CN" dirty="0"/>
          </a:p>
          <a:p>
            <a:r>
              <a:rPr kumimoji="1" lang="zh-CN" altLang="en-US" dirty="0"/>
              <a:t>现代合同自由</a:t>
            </a:r>
            <a:r>
              <a:rPr kumimoji="1" lang="en-US" altLang="zh-CN" dirty="0"/>
              <a:t>——</a:t>
            </a:r>
            <a:r>
              <a:rPr kumimoji="1" lang="zh-CN" altLang="en-US" dirty="0"/>
              <a:t>垄断资本主义</a:t>
            </a:r>
            <a:r>
              <a:rPr kumimoji="1" lang="en-US" altLang="zh-CN" dirty="0"/>
              <a:t>——</a:t>
            </a:r>
            <a:r>
              <a:rPr kumimoji="1" lang="zh-CN" altLang="en-US" dirty="0"/>
              <a:t>生产的社会化</a:t>
            </a:r>
            <a:endParaRPr kumimoji="1" lang="en-US" altLang="zh-CN" dirty="0"/>
          </a:p>
          <a:p>
            <a:r>
              <a:rPr kumimoji="1" lang="zh-CN" altLang="en-US" dirty="0"/>
              <a:t>格式合同、情势变更、权利失效、权利滥用禁止等等</a:t>
            </a:r>
            <a:endParaRPr kumimoji="1" lang="en-US" altLang="zh-CN" dirty="0"/>
          </a:p>
          <a:p>
            <a:r>
              <a:rPr kumimoji="1" lang="en-US" altLang="zh-CN" dirty="0"/>
              <a:t>【</a:t>
            </a:r>
            <a:r>
              <a:rPr kumimoji="1" lang="zh-CN" altLang="en-US" dirty="0"/>
              <a:t>以及基于公平与诚实信用原则等的限制</a:t>
            </a:r>
            <a:r>
              <a:rPr kumimoji="1" lang="en-US" altLang="zh-CN" dirty="0"/>
              <a:t>】</a:t>
            </a:r>
            <a:endParaRPr kumimoji="1" lang="zh-CN" altLang="en-US" dirty="0"/>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567" y="2478024"/>
            <a:ext cx="10849453" cy="3831336"/>
          </a:xfrm>
        </p:spPr>
        <p:txBody>
          <a:bodyPr/>
          <a:lstStyle/>
          <a:p>
            <a:pPr marL="0" indent="0">
              <a:buNone/>
            </a:pPr>
            <a:r>
              <a:rPr kumimoji="1" lang="zh-CN" altLang="en-US" dirty="0"/>
              <a:t>一、买卖合同概述</a:t>
            </a:r>
            <a:endParaRPr kumimoji="1" lang="en-US" altLang="zh-CN" dirty="0"/>
          </a:p>
          <a:p>
            <a:pPr marL="0" indent="0">
              <a:buNone/>
            </a:pPr>
            <a:endParaRPr kumimoji="1" lang="en-US" altLang="zh-CN" dirty="0"/>
          </a:p>
          <a:p>
            <a:pPr marL="0" indent="0">
              <a:buNone/>
            </a:pPr>
            <a:r>
              <a:rPr kumimoji="1" lang="zh-CN" altLang="en-US" dirty="0"/>
              <a:t>（一）概念（</a:t>
            </a:r>
            <a:r>
              <a:rPr kumimoji="1" lang="en-US" altLang="zh-CN" dirty="0"/>
              <a:t>595</a:t>
            </a:r>
            <a:r>
              <a:rPr kumimoji="1" lang="zh-CN" altLang="en-US" dirty="0"/>
              <a:t>）</a:t>
            </a:r>
            <a:endParaRPr kumimoji="1" lang="en-US" altLang="zh-CN" dirty="0"/>
          </a:p>
          <a:p>
            <a:pPr marL="0" indent="0">
              <a:buNone/>
            </a:pPr>
            <a:r>
              <a:rPr kumimoji="1" lang="zh-CN" altLang="en-US" sz="2400" dirty="0"/>
              <a:t>     买卖合同是出卖人转移标的物的所有权于买受人，买受支付价款的合同。</a:t>
            </a:r>
            <a:endParaRPr kumimoji="1" lang="zh-CN" altLang="en-US" sz="2400" dirty="0"/>
          </a:p>
        </p:txBody>
      </p:sp>
      <p:sp>
        <p:nvSpPr>
          <p:cNvPr id="5" name="标题 4"/>
          <p:cNvSpPr>
            <a:spLocks noGrp="1"/>
          </p:cNvSpPr>
          <p:nvPr>
            <p:ph type="title"/>
          </p:nvPr>
        </p:nvSpPr>
        <p:spPr/>
        <p:txBody>
          <a:bodyPr/>
          <a:lstStyle/>
          <a:p>
            <a:endParaRPr lang="zh-CN" altLang="en-US"/>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0391" y="836579"/>
            <a:ext cx="10583305" cy="5335621"/>
          </a:xfrm>
        </p:spPr>
        <p:txBody>
          <a:bodyPr/>
          <a:lstStyle/>
          <a:p>
            <a:pPr marL="0" indent="0">
              <a:buNone/>
            </a:pPr>
            <a:r>
              <a:rPr kumimoji="1" lang="zh-CN" altLang="en-US" dirty="0"/>
              <a:t>（二）特征</a:t>
            </a:r>
            <a:endParaRPr kumimoji="1" lang="en-US" altLang="zh-CN" dirty="0"/>
          </a:p>
          <a:p>
            <a:pPr marL="0" indent="0">
              <a:buNone/>
            </a:pPr>
            <a:endParaRPr kumimoji="1" lang="en-US" altLang="zh-CN" dirty="0"/>
          </a:p>
          <a:p>
            <a:pPr marL="0" indent="0">
              <a:buNone/>
            </a:pPr>
            <a:r>
              <a:rPr kumimoji="1" lang="en-US" altLang="zh-CN" sz="2400" dirty="0"/>
              <a:t>1.</a:t>
            </a:r>
            <a:r>
              <a:rPr kumimoji="1" lang="zh-CN" altLang="en-US" sz="2400" dirty="0"/>
              <a:t> 买卖合同是出卖人转移所有权、买受人支付价款的合同，这也构成了双方当事人的主要义务，确定了合同性质。</a:t>
            </a:r>
            <a:endParaRPr kumimoji="1" lang="en-US" altLang="zh-CN" sz="2400" dirty="0"/>
          </a:p>
          <a:p>
            <a:pPr marL="0" indent="0">
              <a:buNone/>
            </a:pPr>
            <a:r>
              <a:rPr kumimoji="1" lang="en-US" altLang="zh-CN" sz="2400" dirty="0"/>
              <a:t>2.</a:t>
            </a:r>
            <a:r>
              <a:rPr kumimoji="1" lang="zh-CN" altLang="en-US" sz="2400" dirty="0"/>
              <a:t> 典型、双务、有偿、诺成合同。是否为要式要看规定或约定。</a:t>
            </a:r>
            <a:endParaRPr kumimoji="1" lang="en-US" altLang="zh-CN" sz="2400" dirty="0"/>
          </a:p>
          <a:p>
            <a:pPr marL="0" indent="0">
              <a:buNone/>
            </a:pPr>
            <a:r>
              <a:rPr kumimoji="1" lang="en-US" altLang="zh-CN" sz="2000" dirty="0">
                <a:solidFill>
                  <a:srgbClr val="00B050"/>
                </a:solidFill>
              </a:rPr>
              <a:t>《</a:t>
            </a:r>
            <a:r>
              <a:rPr kumimoji="1" lang="zh-CN" altLang="en-US" sz="2000" dirty="0">
                <a:solidFill>
                  <a:srgbClr val="00B050"/>
                </a:solidFill>
              </a:rPr>
              <a:t>买卖合同纠纷案件适用法律问题的解释</a:t>
            </a:r>
            <a:r>
              <a:rPr kumimoji="1" lang="en-US" altLang="zh-CN" sz="2000" dirty="0">
                <a:solidFill>
                  <a:srgbClr val="00B050"/>
                </a:solidFill>
              </a:rPr>
              <a:t>》</a:t>
            </a:r>
            <a:r>
              <a:rPr kumimoji="1" lang="zh-CN" altLang="en-US" sz="2000" dirty="0">
                <a:solidFill>
                  <a:srgbClr val="00B050"/>
                </a:solidFill>
              </a:rPr>
              <a:t>第</a:t>
            </a:r>
            <a:r>
              <a:rPr kumimoji="1" lang="en-US" altLang="zh-CN" sz="2000" dirty="0">
                <a:solidFill>
                  <a:srgbClr val="00B050"/>
                </a:solidFill>
              </a:rPr>
              <a:t>1</a:t>
            </a:r>
            <a:r>
              <a:rPr kumimoji="1" lang="zh-CN" altLang="en-US" sz="2000" dirty="0">
                <a:solidFill>
                  <a:srgbClr val="00B050"/>
                </a:solidFill>
              </a:rPr>
              <a:t>条</a:t>
            </a:r>
            <a:endParaRPr kumimoji="1" lang="en-US" altLang="zh-CN" sz="2000" dirty="0">
              <a:solidFill>
                <a:srgbClr val="00B050"/>
              </a:solidFill>
            </a:endParaRPr>
          </a:p>
          <a:p>
            <a:pPr marL="0" indent="0">
              <a:buNone/>
            </a:pPr>
            <a:r>
              <a:rPr kumimoji="1" lang="zh-CN" altLang="en-US" sz="2000" dirty="0">
                <a:solidFill>
                  <a:srgbClr val="00B050"/>
                </a:solidFill>
              </a:rPr>
              <a:t>当事人之间没有书面合同，一方以送货单、收货单、结算单、发票等主张存在买卖合同关系的，人民法院应当结合当事人之间的交易方式、交易习惯以及其他相关证据，对买卖合同是否成立作出认定。</a:t>
            </a:r>
            <a:endParaRPr kumimoji="1" lang="en-US" altLang="zh-CN" sz="2000" dirty="0">
              <a:solidFill>
                <a:srgbClr val="00B050"/>
              </a:solidFill>
            </a:endParaRPr>
          </a:p>
          <a:p>
            <a:pPr marL="0" indent="0">
              <a:buNone/>
            </a:pPr>
            <a:r>
              <a:rPr kumimoji="1" lang="zh-CN" altLang="en-US" sz="2000" dirty="0">
                <a:solidFill>
                  <a:srgbClr val="00B050"/>
                </a:solidFill>
              </a:rPr>
              <a:t>对账确认函、债权确认书等函件、凭证没有记载债权人名称，买卖合同当事人一方以此证明存在买卖合同关系的，人民法院应予以支持，但有相反证据的除外。</a:t>
            </a:r>
            <a:endParaRPr kumimoji="1" lang="en-US" altLang="zh-CN" sz="2000" dirty="0">
              <a:solidFill>
                <a:srgbClr val="00B050"/>
              </a:solidFill>
            </a:endParaRPr>
          </a:p>
          <a:p>
            <a:pPr marL="0" indent="0">
              <a:buNone/>
            </a:pPr>
            <a:endParaRPr kumimoji="1" lang="zh-CN" altLang="en-US"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847" y="564204"/>
            <a:ext cx="10563849" cy="5607996"/>
          </a:xfrm>
        </p:spPr>
        <p:txBody>
          <a:bodyPr/>
          <a:lstStyle/>
          <a:p>
            <a:r>
              <a:rPr kumimoji="1" lang="zh-CN" altLang="en-US" dirty="0"/>
              <a:t>（三）买卖合同的内容（</a:t>
            </a:r>
            <a:r>
              <a:rPr kumimoji="1" lang="en-US" altLang="zh-CN" dirty="0"/>
              <a:t>596</a:t>
            </a:r>
            <a:r>
              <a:rPr kumimoji="1" lang="zh-CN" altLang="en-US" dirty="0"/>
              <a:t>）</a:t>
            </a:r>
            <a:endParaRPr kumimoji="1" lang="en-US" altLang="zh-CN" dirty="0"/>
          </a:p>
          <a:p>
            <a:endParaRPr kumimoji="1" lang="en-US" altLang="zh-CN" dirty="0"/>
          </a:p>
          <a:p>
            <a:r>
              <a:rPr kumimoji="1" lang="zh-CN" altLang="en-US" sz="2400" dirty="0"/>
              <a:t>买卖合同的内容一般包括标的物的名称、数量、质量、价款、履行期限、履行地点和方式、包装方式、检验标准和方法、结算方式、合同使用的文字及其效力等条款。</a:t>
            </a:r>
            <a:endParaRPr kumimoji="1" lang="en-US" altLang="zh-CN" sz="2400" dirty="0"/>
          </a:p>
          <a:p>
            <a:r>
              <a:rPr kumimoji="1" lang="zh-CN" altLang="en-US" sz="2400" dirty="0"/>
              <a:t>对“必备条款”的理解：</a:t>
            </a:r>
            <a:endParaRPr kumimoji="1" lang="en-US" altLang="zh-CN" sz="2400" dirty="0"/>
          </a:p>
          <a:p>
            <a:r>
              <a:rPr kumimoji="1" lang="zh-CN" altLang="en-US" sz="2000" dirty="0"/>
              <a:t>合同的必要条款：</a:t>
            </a:r>
            <a:r>
              <a:rPr kumimoji="1" lang="en-US" altLang="zh-CN" sz="2000" dirty="0"/>
              <a:t>《</a:t>
            </a:r>
            <a:r>
              <a:rPr kumimoji="1" lang="zh-CN" altLang="en-US" sz="2000" dirty="0"/>
              <a:t>民法典合同编通则部分司法解释</a:t>
            </a:r>
            <a:r>
              <a:rPr kumimoji="1" lang="en-US" altLang="zh-CN" sz="2000" dirty="0"/>
              <a:t>》</a:t>
            </a:r>
            <a:r>
              <a:rPr kumimoji="1" lang="zh-CN" altLang="en-US" sz="2000" dirty="0"/>
              <a:t>（征求意见稿）</a:t>
            </a:r>
            <a:endParaRPr kumimoji="1" lang="zh-CN" altLang="en-US" sz="2000" dirty="0"/>
          </a:p>
          <a:p>
            <a:r>
              <a:rPr kumimoji="1" lang="zh-CN" altLang="en-US" sz="2000" dirty="0"/>
              <a:t>第三条</a:t>
            </a:r>
            <a:r>
              <a:rPr kumimoji="1" lang="en-US" altLang="zh-CN" sz="2000" dirty="0"/>
              <a:t>【</a:t>
            </a:r>
            <a:r>
              <a:rPr kumimoji="1" lang="zh-CN" altLang="en-US" sz="2000" dirty="0"/>
              <a:t>合同成立与合同内容</a:t>
            </a:r>
            <a:r>
              <a:rPr kumimoji="1" lang="en-US" altLang="zh-CN" sz="2000" dirty="0"/>
              <a:t>】</a:t>
            </a:r>
            <a:r>
              <a:rPr kumimoji="1" lang="zh-CN" altLang="en-US" sz="2000" dirty="0"/>
              <a:t>当事人对合同是否成立存在争议，人民法院能够确定</a:t>
            </a:r>
            <a:r>
              <a:rPr kumimoji="1" lang="zh-CN" altLang="en-US" sz="2000" dirty="0">
                <a:solidFill>
                  <a:srgbClr val="C00000"/>
                </a:solidFill>
              </a:rPr>
              <a:t>合同主体</a:t>
            </a:r>
            <a:r>
              <a:rPr kumimoji="1" lang="zh-CN" altLang="en-US" sz="2000" dirty="0"/>
              <a:t>、</a:t>
            </a:r>
            <a:r>
              <a:rPr kumimoji="1" lang="zh-CN" altLang="en-US" sz="2000" dirty="0">
                <a:solidFill>
                  <a:srgbClr val="C00000"/>
                </a:solidFill>
              </a:rPr>
              <a:t>标的</a:t>
            </a:r>
            <a:r>
              <a:rPr kumimoji="1" lang="zh-CN" altLang="en-US" sz="2000" dirty="0"/>
              <a:t>和</a:t>
            </a:r>
            <a:r>
              <a:rPr kumimoji="1" lang="zh-CN" altLang="en-US" sz="2000" dirty="0">
                <a:solidFill>
                  <a:srgbClr val="C00000"/>
                </a:solidFill>
              </a:rPr>
              <a:t>数量</a:t>
            </a:r>
            <a:r>
              <a:rPr kumimoji="1" lang="zh-CN" altLang="en-US" sz="2000" dirty="0"/>
              <a:t>的，一般应当认定合同成立。但是，有下列情形之一，当事人主张合同不成立的，人民法院应予支持：</a:t>
            </a:r>
            <a:endParaRPr kumimoji="1" lang="zh-CN" altLang="en-US" sz="2000" dirty="0"/>
          </a:p>
          <a:p>
            <a:endParaRPr kumimoji="1" lang="zh-CN" altLang="en-US" sz="2000" dirty="0"/>
          </a:p>
          <a:p>
            <a:pPr marL="0" indent="0">
              <a:buNone/>
            </a:pPr>
            <a:r>
              <a:rPr kumimoji="1" lang="zh-CN" altLang="en-US" sz="2400" dirty="0"/>
              <a:t>  </a:t>
            </a:r>
            <a:endParaRPr kumimoji="1" lang="zh-CN" altLang="en-US" sz="2400"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908304" y="254000"/>
            <a:ext cx="10375392" cy="5918200"/>
          </a:xfrm>
        </p:spPr>
        <p:txBody>
          <a:bodyPr/>
          <a:lstStyle/>
          <a:p>
            <a:r>
              <a:rPr kumimoji="1" lang="zh-CN" altLang="en-US" sz="2000" dirty="0"/>
              <a:t>接上页：</a:t>
            </a:r>
            <a:endParaRPr kumimoji="1" lang="en-US" altLang="zh-CN" sz="2000" dirty="0"/>
          </a:p>
          <a:p>
            <a:r>
              <a:rPr kumimoji="1" lang="zh-CN" altLang="en-US" sz="2000" dirty="0"/>
              <a:t>（一）合同标的没有市场价格或者难以确定市场价格，也不属于依法应当执行政府定价或者政府指导价的，当事人未就价款或者报酬进行协商，依照民法典第五百一十条、第五百一十一条等有关规定亦无法确定；</a:t>
            </a:r>
            <a:endParaRPr kumimoji="1" lang="zh-CN" altLang="en-US" sz="2000" dirty="0"/>
          </a:p>
          <a:p>
            <a:r>
              <a:rPr kumimoji="1" lang="zh-CN" altLang="en-US" sz="2000" dirty="0"/>
              <a:t>（二）在订立合同的过程中，当事人一方就质量、价款或者报酬、履行期限、履行地点和方式、违约责任和解决争议方法等对当事人权利义务有实质性影响的内容作出了意思表示，但未与对方达成一致，或者双方明确约定须就某项内容协商一致合同才能成立，但事后无法达成合意；</a:t>
            </a:r>
            <a:endParaRPr kumimoji="1" lang="zh-CN" altLang="en-US" sz="2000" dirty="0"/>
          </a:p>
          <a:p>
            <a:r>
              <a:rPr kumimoji="1" lang="zh-CN" altLang="en-US" sz="2000" dirty="0"/>
              <a:t>（三）不符合法律规定或者当事人约定的其他成立条件。</a:t>
            </a:r>
            <a:endParaRPr kumimoji="1" lang="zh-CN" altLang="en-US" sz="2000" dirty="0"/>
          </a:p>
          <a:p>
            <a:endParaRPr kumimoji="1" lang="zh-CN" altLang="en-US" sz="2400"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8383" y="662609"/>
            <a:ext cx="10475313" cy="5509591"/>
          </a:xfrm>
        </p:spPr>
        <p:txBody>
          <a:bodyPr/>
          <a:lstStyle/>
          <a:p>
            <a:pPr marL="0" indent="0">
              <a:buNone/>
            </a:pPr>
            <a:r>
              <a:rPr kumimoji="1" lang="zh-CN" altLang="en-US" dirty="0"/>
              <a:t> </a:t>
            </a:r>
            <a:endParaRPr kumimoji="1" lang="en-US" altLang="zh-CN" dirty="0"/>
          </a:p>
          <a:p>
            <a:pPr marL="0" indent="0">
              <a:buNone/>
            </a:pPr>
            <a:r>
              <a:rPr kumimoji="1" lang="zh-CN" altLang="en-US" dirty="0"/>
              <a:t>（四）有偿合同对买卖合同的准用 </a:t>
            </a:r>
            <a:r>
              <a:rPr kumimoji="1" lang="en-US" altLang="zh-CN" dirty="0"/>
              <a:t>646</a:t>
            </a:r>
            <a:endParaRPr kumimoji="1" lang="en-US" altLang="zh-CN" dirty="0"/>
          </a:p>
          <a:p>
            <a:pPr marL="0" indent="0">
              <a:buNone/>
            </a:pPr>
            <a:endParaRPr kumimoji="1" lang="en-US" altLang="zh-CN" dirty="0"/>
          </a:p>
          <a:p>
            <a:pPr marL="0" indent="0">
              <a:buNone/>
            </a:pPr>
            <a:r>
              <a:rPr kumimoji="1" lang="zh-CN" altLang="en-US" dirty="0"/>
              <a:t>     法律对其他有偿合同有规定的，依照其规定；没有规定的，参照适用买卖合同的规定。</a:t>
            </a:r>
            <a:endParaRPr kumimoji="1" lang="en-US" altLang="zh-CN" dirty="0"/>
          </a:p>
          <a:p>
            <a:pPr marL="0" indent="0">
              <a:buNone/>
            </a:pPr>
            <a:r>
              <a:rPr kumimoji="1" lang="zh-CN" altLang="en-US" dirty="0"/>
              <a:t>   </a:t>
            </a:r>
            <a:endParaRPr kumimoji="1" lang="zh-CN" altLang="en-US"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847" y="739301"/>
            <a:ext cx="11050621" cy="5758775"/>
          </a:xfrm>
        </p:spPr>
        <p:txBody>
          <a:bodyPr/>
          <a:lstStyle/>
          <a:p>
            <a:pPr marL="0" indent="0">
              <a:buNone/>
            </a:pPr>
            <a:r>
              <a:rPr kumimoji="1" lang="zh-CN" altLang="en-US" dirty="0"/>
              <a:t>二、买卖的种类</a:t>
            </a:r>
            <a:endParaRPr kumimoji="1" lang="en-US" altLang="zh-CN" dirty="0"/>
          </a:p>
          <a:p>
            <a:pPr marL="0" indent="0">
              <a:buNone/>
            </a:pPr>
            <a:r>
              <a:rPr kumimoji="1" lang="zh-CN" altLang="en-US" dirty="0"/>
              <a:t>（一）民法典上的买卖与非民法典上的买卖</a:t>
            </a:r>
            <a:endParaRPr kumimoji="1" lang="en-US" altLang="zh-CN" dirty="0"/>
          </a:p>
          <a:p>
            <a:pPr marL="0" indent="0">
              <a:buNone/>
            </a:pPr>
            <a:r>
              <a:rPr kumimoji="1" lang="zh-CN" altLang="en-US" sz="2400" dirty="0"/>
              <a:t>有关特别买卖的特别规则，如果特别法上有规定，就适用特别法上的规则，民法典规定了引致条款（如</a:t>
            </a:r>
            <a:r>
              <a:rPr kumimoji="1" lang="en-US" altLang="zh-CN" sz="2400" dirty="0"/>
              <a:t>645</a:t>
            </a:r>
            <a:r>
              <a:rPr kumimoji="1" lang="zh-CN" altLang="en-US" sz="2400" dirty="0"/>
              <a:t>、</a:t>
            </a:r>
            <a:r>
              <a:rPr kumimoji="1" lang="en-US" altLang="zh-CN" sz="2400" dirty="0"/>
              <a:t>646</a:t>
            </a:r>
            <a:r>
              <a:rPr kumimoji="1" lang="zh-CN" altLang="en-US" sz="2400" dirty="0"/>
              <a:t>引致条款）；</a:t>
            </a:r>
            <a:endParaRPr kumimoji="1" lang="en-US" altLang="zh-CN" sz="2400" dirty="0"/>
          </a:p>
          <a:p>
            <a:pPr marL="0" indent="0">
              <a:buNone/>
            </a:pPr>
            <a:r>
              <a:rPr kumimoji="1" lang="zh-CN" altLang="en-US" sz="2400" dirty="0"/>
              <a:t>其他在特别法上有规定，但民法典中没有引致条款的，也不影响适用特别法。</a:t>
            </a:r>
            <a:endParaRPr kumimoji="1" lang="en-US" altLang="zh-CN" dirty="0"/>
          </a:p>
          <a:p>
            <a:pPr marL="0" indent="0">
              <a:buNone/>
            </a:pPr>
            <a:r>
              <a:rPr kumimoji="1" lang="zh-CN" altLang="en-US" sz="2400" dirty="0"/>
              <a:t>🍀</a:t>
            </a:r>
            <a:r>
              <a:rPr kumimoji="1" lang="en-US" altLang="zh-CN" sz="2400" dirty="0"/>
              <a:t>600:</a:t>
            </a:r>
            <a:r>
              <a:rPr kumimoji="1" lang="zh-CN" altLang="en-US" sz="2400" dirty="0"/>
              <a:t>出卖具有知识产权的标的物的，除法律另有规定或者当事人另有约定外，该标的物的知识产权不属于买受人。</a:t>
            </a:r>
            <a:endParaRPr kumimoji="1" lang="en-US" altLang="zh-CN" sz="2400" dirty="0"/>
          </a:p>
          <a:p>
            <a:pPr marL="0" indent="0">
              <a:buNone/>
            </a:pPr>
            <a:endParaRPr kumimoji="1" lang="en-US" altLang="zh-CN" dirty="0"/>
          </a:p>
          <a:p>
            <a:pPr marL="0" indent="0">
              <a:buNone/>
            </a:pPr>
            <a:r>
              <a:rPr kumimoji="1" lang="zh-CN" altLang="en-US" dirty="0"/>
              <a:t>（二）买卖与互易</a:t>
            </a:r>
            <a:endParaRPr kumimoji="1" lang="en-US" altLang="zh-CN" dirty="0"/>
          </a:p>
          <a:p>
            <a:pPr marL="0" indent="0">
              <a:buNone/>
            </a:pPr>
            <a:r>
              <a:rPr kumimoji="1" lang="en-US" altLang="zh-CN" dirty="0"/>
              <a:t>647</a:t>
            </a:r>
            <a:r>
              <a:rPr kumimoji="1" lang="zh-CN" altLang="en-US" dirty="0"/>
              <a:t> </a:t>
            </a:r>
            <a:r>
              <a:rPr kumimoji="1" lang="zh-CN" altLang="en-US" sz="2400" dirty="0"/>
              <a:t>当事人约定易货交易，转移标的物所有权的，参照适用买卖合同的有关规定。</a:t>
            </a:r>
            <a:endParaRPr kumimoji="1" lang="en-US" altLang="zh-CN" sz="2400" dirty="0"/>
          </a:p>
          <a:p>
            <a:pPr marL="0" indent="0">
              <a:buNone/>
            </a:pPr>
            <a:endParaRPr kumimoji="1" lang="en-US" altLang="zh-CN" dirty="0"/>
          </a:p>
          <a:p>
            <a:pPr marL="0" indent="0">
              <a:buNone/>
            </a:pPr>
            <a:endParaRPr kumimoji="1" lang="en-US" altLang="zh-CN"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0391" y="856034"/>
            <a:ext cx="10583305" cy="5316166"/>
          </a:xfrm>
        </p:spPr>
        <p:txBody>
          <a:bodyPr/>
          <a:lstStyle/>
          <a:p>
            <a:pPr marL="0" indent="0">
              <a:buNone/>
            </a:pPr>
            <a:r>
              <a:rPr kumimoji="1" lang="zh-CN" altLang="en-US" dirty="0"/>
              <a:t>三、区分原则</a:t>
            </a:r>
            <a:endParaRPr kumimoji="1" lang="en-US" altLang="zh-CN" dirty="0"/>
          </a:p>
          <a:p>
            <a:pPr marL="0" indent="0">
              <a:buNone/>
            </a:pPr>
            <a:r>
              <a:rPr kumimoji="1" lang="zh-CN" altLang="en-US" sz="2400" dirty="0"/>
              <a:t>  </a:t>
            </a:r>
            <a:r>
              <a:rPr kumimoji="1" lang="en-US" altLang="zh-CN" sz="2400" dirty="0"/>
              <a:t>215</a:t>
            </a:r>
            <a:r>
              <a:rPr kumimoji="1" lang="zh-CN" altLang="en-US" sz="2400" dirty="0"/>
              <a:t> 当事人之间订立有关设立、变更、转让和消灭不动产物权的合同，除法律别有规定或者当事人另有约定外，自合同成立时生效；未办理物权登记的，不影响合同效力。 </a:t>
            </a:r>
            <a:endParaRPr kumimoji="1" lang="en-US" altLang="zh-CN" sz="2400" dirty="0"/>
          </a:p>
          <a:p>
            <a:pPr marL="0" indent="0">
              <a:buNone/>
            </a:pPr>
            <a:r>
              <a:rPr kumimoji="1" lang="zh-CN" altLang="en-US" sz="2400" dirty="0"/>
              <a:t>  </a:t>
            </a:r>
            <a:r>
              <a:rPr kumimoji="1" lang="en-US" altLang="zh-CN" sz="2400" dirty="0"/>
              <a:t>597.1</a:t>
            </a:r>
            <a:r>
              <a:rPr kumimoji="1" lang="zh-CN" altLang="en-US" sz="2400" dirty="0"/>
              <a:t> 因出卖人未取得处分权致使标的物所有权不能转移的，买受人可以解除合同并请求出卖人承担违约责任。</a:t>
            </a:r>
            <a:endParaRPr kumimoji="1" lang="en-US" altLang="zh-CN" sz="2400"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4700" y="673100"/>
            <a:ext cx="11010900" cy="5892800"/>
          </a:xfrm>
        </p:spPr>
        <p:txBody>
          <a:bodyPr/>
          <a:lstStyle/>
          <a:p>
            <a:r>
              <a:rPr kumimoji="1" lang="zh-CN" altLang="en-US" dirty="0"/>
              <a:t>附：禁止流通的标的物，原则上合同无效：</a:t>
            </a:r>
            <a:endParaRPr kumimoji="1" lang="en-US" altLang="zh-CN" dirty="0"/>
          </a:p>
          <a:p>
            <a:r>
              <a:rPr kumimoji="1" lang="zh-CN" altLang="en-US" sz="1800" dirty="0"/>
              <a:t>（</a:t>
            </a:r>
            <a:r>
              <a:rPr kumimoji="1" lang="en-US" altLang="zh-CN" sz="1800" dirty="0"/>
              <a:t>1</a:t>
            </a:r>
            <a:r>
              <a:rPr kumimoji="1" lang="zh-CN" altLang="en-US" sz="1800" dirty="0"/>
              <a:t>）治安管理处罚法规定的不得出售的淫秽书刊、图片、影片、音像制品等淫秽物品；</a:t>
            </a:r>
            <a:endParaRPr kumimoji="1" lang="en-US" altLang="zh-CN" sz="1800" dirty="0"/>
          </a:p>
          <a:p>
            <a:r>
              <a:rPr kumimoji="1" lang="zh-CN" altLang="en-US" sz="1800" dirty="0"/>
              <a:t>（</a:t>
            </a:r>
            <a:r>
              <a:rPr kumimoji="1" lang="en-US" altLang="zh-CN" sz="1800" dirty="0"/>
              <a:t>2</a:t>
            </a:r>
            <a:r>
              <a:rPr kumimoji="1" lang="zh-CN" altLang="en-US" sz="1800" dirty="0"/>
              <a:t>）枪支管理法对枪支的买卖作出特别许可管理；</a:t>
            </a:r>
            <a:endParaRPr kumimoji="1" lang="en-US" altLang="zh-CN" sz="1800" dirty="0"/>
          </a:p>
          <a:p>
            <a:r>
              <a:rPr kumimoji="1" lang="zh-CN" altLang="en-US" sz="1800" dirty="0"/>
              <a:t>（</a:t>
            </a:r>
            <a:r>
              <a:rPr kumimoji="1" lang="en-US" altLang="zh-CN" sz="1800" dirty="0"/>
              <a:t>3</a:t>
            </a:r>
            <a:r>
              <a:rPr kumimoji="1" lang="zh-CN" altLang="en-US" sz="1800" dirty="0"/>
              <a:t>）文物保护法对文物转让作出的禁止和限制规定；</a:t>
            </a:r>
            <a:endParaRPr kumimoji="1" lang="en-US" altLang="zh-CN" sz="1800" dirty="0"/>
          </a:p>
          <a:p>
            <a:r>
              <a:rPr kumimoji="1" lang="zh-CN" altLang="en-US" sz="1800" dirty="0"/>
              <a:t>（</a:t>
            </a:r>
            <a:r>
              <a:rPr kumimoji="1" lang="en-US" altLang="zh-CN" sz="1800" dirty="0"/>
              <a:t>4</a:t>
            </a:r>
            <a:r>
              <a:rPr kumimoji="1" lang="zh-CN" altLang="en-US" sz="1800" dirty="0"/>
              <a:t>）矿产资源法就探矿权、采矿权的转让作出的限制性规定；</a:t>
            </a:r>
            <a:endParaRPr kumimoji="1" lang="en-US" altLang="zh-CN" sz="1800" dirty="0"/>
          </a:p>
          <a:p>
            <a:r>
              <a:rPr kumimoji="1" lang="zh-CN" altLang="en-US" sz="1800" dirty="0"/>
              <a:t>（</a:t>
            </a:r>
            <a:r>
              <a:rPr kumimoji="1" lang="en-US" altLang="zh-CN" sz="1800" dirty="0"/>
              <a:t>5</a:t>
            </a:r>
            <a:r>
              <a:rPr kumimoji="1" lang="zh-CN" altLang="en-US" sz="1800" dirty="0"/>
              <a:t>）禁毒法禁止的毒品交易；</a:t>
            </a:r>
            <a:endParaRPr kumimoji="1" lang="en-US" altLang="zh-CN" sz="1800" dirty="0"/>
          </a:p>
          <a:p>
            <a:r>
              <a:rPr kumimoji="1" lang="zh-CN" altLang="en-US" sz="1800" dirty="0"/>
              <a:t>（</a:t>
            </a:r>
            <a:r>
              <a:rPr kumimoji="1" lang="en-US" altLang="zh-CN" sz="1800" dirty="0"/>
              <a:t>6</a:t>
            </a:r>
            <a:r>
              <a:rPr kumimoji="1" lang="zh-CN" altLang="en-US" sz="1800" dirty="0"/>
              <a:t>）中国人民银行禁止伪造、变造的人民币交易；</a:t>
            </a:r>
            <a:endParaRPr kumimoji="1" lang="en-US" altLang="zh-CN" sz="1800" dirty="0"/>
          </a:p>
          <a:p>
            <a:r>
              <a:rPr kumimoji="1" lang="zh-CN" altLang="en-US" sz="1800" dirty="0"/>
              <a:t>（</a:t>
            </a:r>
            <a:r>
              <a:rPr kumimoji="1" lang="en-US" altLang="zh-CN" sz="1800" dirty="0"/>
              <a:t>7</a:t>
            </a:r>
            <a:r>
              <a:rPr kumimoji="1" lang="zh-CN" altLang="en-US" sz="1800" dirty="0"/>
              <a:t>）城市房地产管理法禁止的特定房地产的转让；</a:t>
            </a:r>
            <a:endParaRPr kumimoji="1" lang="en-US" altLang="zh-CN" sz="1800" dirty="0"/>
          </a:p>
          <a:p>
            <a:r>
              <a:rPr kumimoji="1" lang="zh-CN" altLang="en-US" sz="1800" dirty="0"/>
              <a:t>（</a:t>
            </a:r>
            <a:r>
              <a:rPr kumimoji="1" lang="en-US" altLang="zh-CN" sz="1800" dirty="0"/>
              <a:t>8</a:t>
            </a:r>
            <a:r>
              <a:rPr kumimoji="1" lang="zh-CN" altLang="en-US" sz="1800" dirty="0"/>
              <a:t>）</a:t>
            </a:r>
            <a:r>
              <a:rPr kumimoji="1" lang="en-US" altLang="zh-CN" sz="1800" dirty="0"/>
              <a:t>《</a:t>
            </a:r>
            <a:r>
              <a:rPr kumimoji="1" lang="zh-CN" altLang="en-US" sz="1800" dirty="0"/>
              <a:t>人体器官移植条例</a:t>
            </a:r>
            <a:r>
              <a:rPr kumimoji="1" lang="en-US" altLang="zh-CN" sz="1800" dirty="0"/>
              <a:t>》</a:t>
            </a:r>
            <a:r>
              <a:rPr kumimoji="1" lang="zh-CN" altLang="en-US" sz="1800" dirty="0"/>
              <a:t>禁止人体器官买卖；</a:t>
            </a:r>
            <a:endParaRPr kumimoji="1" lang="en-US" altLang="zh-CN" sz="1800" dirty="0"/>
          </a:p>
          <a:p>
            <a:r>
              <a:rPr kumimoji="1" lang="zh-CN" altLang="en-US" sz="1800" dirty="0"/>
              <a:t>（</a:t>
            </a:r>
            <a:r>
              <a:rPr kumimoji="1" lang="en-US" altLang="zh-CN" sz="1800" dirty="0"/>
              <a:t>9</a:t>
            </a:r>
            <a:r>
              <a:rPr kumimoji="1" lang="zh-CN" altLang="en-US" sz="1800" dirty="0"/>
              <a:t>）</a:t>
            </a:r>
            <a:r>
              <a:rPr kumimoji="1" lang="en-US" altLang="zh-CN" sz="1800" dirty="0"/>
              <a:t>《</a:t>
            </a:r>
            <a:r>
              <a:rPr kumimoji="1" lang="zh-CN" altLang="en-US" sz="1800" dirty="0"/>
              <a:t>医疗废物管理条例</a:t>
            </a:r>
            <a:r>
              <a:rPr kumimoji="1" lang="en-US" altLang="zh-CN" sz="1800" dirty="0"/>
              <a:t>》</a:t>
            </a:r>
            <a:r>
              <a:rPr kumimoji="1" lang="zh-CN" altLang="en-US" sz="1800" dirty="0"/>
              <a:t>禁止医疗废物买卖；</a:t>
            </a:r>
            <a:endParaRPr kumimoji="1" lang="en-US" altLang="zh-CN" sz="1800" dirty="0"/>
          </a:p>
          <a:p>
            <a:r>
              <a:rPr kumimoji="1" lang="zh-CN" altLang="en-US" sz="1800" dirty="0"/>
              <a:t>（</a:t>
            </a:r>
            <a:r>
              <a:rPr kumimoji="1" lang="en-US" altLang="zh-CN" sz="1800" dirty="0"/>
              <a:t>10</a:t>
            </a:r>
            <a:r>
              <a:rPr kumimoji="1" lang="zh-CN" altLang="en-US" sz="1800" dirty="0"/>
              <a:t>）</a:t>
            </a:r>
            <a:r>
              <a:rPr kumimoji="1" lang="en-US" altLang="zh-CN" sz="1800" dirty="0"/>
              <a:t>《</a:t>
            </a:r>
            <a:r>
              <a:rPr kumimoji="1" lang="zh-CN" altLang="en-US" sz="1800" dirty="0"/>
              <a:t>实验动物管理条例</a:t>
            </a:r>
            <a:r>
              <a:rPr kumimoji="1" lang="en-US" altLang="zh-CN" sz="1800" dirty="0"/>
              <a:t>》</a:t>
            </a:r>
            <a:r>
              <a:rPr kumimoji="1" lang="zh-CN" altLang="en-US" sz="1800" dirty="0"/>
              <a:t>禁止使用后的实验动物流入市场；</a:t>
            </a:r>
            <a:endParaRPr kumimoji="1" lang="en-US" altLang="zh-CN" sz="1800" dirty="0"/>
          </a:p>
          <a:p>
            <a:r>
              <a:rPr kumimoji="1" lang="zh-CN" altLang="en-US" sz="1800" dirty="0"/>
              <a:t>（</a:t>
            </a:r>
            <a:r>
              <a:rPr kumimoji="1" lang="en-US" altLang="zh-CN" sz="1800" dirty="0"/>
              <a:t>11</a:t>
            </a:r>
            <a:r>
              <a:rPr kumimoji="1" lang="zh-CN" altLang="en-US" sz="1800" dirty="0"/>
              <a:t>）</a:t>
            </a:r>
            <a:r>
              <a:rPr kumimoji="1" lang="en-US" altLang="zh-CN" sz="1800" dirty="0"/>
              <a:t>《</a:t>
            </a:r>
            <a:r>
              <a:rPr kumimoji="1" lang="zh-CN" altLang="en-US" sz="1800" dirty="0"/>
              <a:t>古生物化石保护条例</a:t>
            </a:r>
            <a:r>
              <a:rPr kumimoji="1" lang="en-US" altLang="zh-CN" sz="1800" dirty="0"/>
              <a:t>》</a:t>
            </a:r>
            <a:r>
              <a:rPr kumimoji="1" lang="zh-CN" altLang="en-US" sz="1800" dirty="0"/>
              <a:t>禁止或限制的古生物化石买卖；</a:t>
            </a:r>
            <a:endParaRPr kumimoji="1" lang="en-US" altLang="zh-CN" sz="1800" dirty="0"/>
          </a:p>
          <a:p>
            <a:r>
              <a:rPr kumimoji="1" lang="zh-CN" altLang="en-US" sz="1800" dirty="0"/>
              <a:t>（</a:t>
            </a:r>
            <a:r>
              <a:rPr kumimoji="1" lang="en-US" altLang="zh-CN" sz="1800" dirty="0"/>
              <a:t>12</a:t>
            </a:r>
            <a:r>
              <a:rPr kumimoji="1" lang="zh-CN" altLang="en-US" sz="1800" dirty="0"/>
              <a:t>）</a:t>
            </a:r>
            <a:r>
              <a:rPr kumimoji="1" lang="en-US" altLang="zh-CN" sz="1800" dirty="0"/>
              <a:t>《</a:t>
            </a:r>
            <a:r>
              <a:rPr kumimoji="1" lang="zh-CN" altLang="en-US" sz="1800" dirty="0"/>
              <a:t>危险化学品安全管理条例</a:t>
            </a:r>
            <a:r>
              <a:rPr kumimoji="1" lang="en-US" altLang="zh-CN" sz="1800" dirty="0"/>
              <a:t>》</a:t>
            </a:r>
            <a:r>
              <a:rPr kumimoji="1" lang="zh-CN" altLang="en-US" sz="1800" dirty="0"/>
              <a:t>限制剧毒化学品等的买卖。</a:t>
            </a:r>
            <a:endParaRPr kumimoji="1" lang="zh-CN" altLang="en-US" sz="1800"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622570"/>
            <a:ext cx="10622215" cy="5549630"/>
          </a:xfrm>
        </p:spPr>
        <p:txBody>
          <a:bodyPr/>
          <a:lstStyle/>
          <a:p>
            <a:pPr marL="0" indent="0">
              <a:buNone/>
            </a:pPr>
            <a:r>
              <a:rPr kumimoji="1" lang="zh-CN" altLang="en-US" dirty="0"/>
              <a:t>四、买卖合同的效力</a:t>
            </a:r>
            <a:r>
              <a:rPr kumimoji="1" lang="en-US" altLang="zh-CN" dirty="0"/>
              <a:t>——</a:t>
            </a:r>
            <a:r>
              <a:rPr kumimoji="1" lang="zh-CN" altLang="en-US" dirty="0"/>
              <a:t>当事人的权利义务</a:t>
            </a:r>
            <a:endParaRPr kumimoji="1" lang="en-US" altLang="zh-CN" dirty="0"/>
          </a:p>
          <a:p>
            <a:pPr marL="0" indent="0">
              <a:buNone/>
            </a:pPr>
            <a:endParaRPr kumimoji="1" lang="en-US" altLang="zh-CN" dirty="0"/>
          </a:p>
          <a:p>
            <a:pPr marL="0" indent="0">
              <a:buNone/>
            </a:pPr>
            <a:r>
              <a:rPr kumimoji="1" lang="zh-CN" altLang="en-US" dirty="0"/>
              <a:t>（一）出卖人的义务</a:t>
            </a:r>
            <a:endParaRPr kumimoji="1" lang="en-US" altLang="zh-CN" dirty="0"/>
          </a:p>
          <a:p>
            <a:pPr marL="0" indent="0">
              <a:buNone/>
            </a:pPr>
            <a:r>
              <a:rPr kumimoji="1" lang="en-US" altLang="zh-CN" dirty="0"/>
              <a:t>1.</a:t>
            </a:r>
            <a:r>
              <a:rPr kumimoji="1" lang="zh-CN" altLang="en-US" dirty="0"/>
              <a:t>交付义务 （</a:t>
            </a:r>
            <a:r>
              <a:rPr kumimoji="1" lang="en-US" altLang="zh-CN" dirty="0"/>
              <a:t>598</a:t>
            </a:r>
            <a:r>
              <a:rPr kumimoji="1" lang="zh-CN" altLang="en-US" dirty="0"/>
              <a:t>，</a:t>
            </a:r>
            <a:r>
              <a:rPr kumimoji="1" lang="en-US" altLang="zh-CN" dirty="0"/>
              <a:t>599</a:t>
            </a:r>
            <a:r>
              <a:rPr kumimoji="1" lang="zh-CN" altLang="en-US" dirty="0"/>
              <a:t>）</a:t>
            </a:r>
            <a:endParaRPr kumimoji="1" lang="en-US" altLang="zh-CN" dirty="0"/>
          </a:p>
          <a:p>
            <a:pPr marL="0" indent="0">
              <a:buNone/>
            </a:pPr>
            <a:r>
              <a:rPr kumimoji="1" lang="en-US" altLang="zh-CN" sz="2400" dirty="0"/>
              <a:t>598</a:t>
            </a:r>
            <a:r>
              <a:rPr kumimoji="1" lang="zh-CN" altLang="en-US" sz="2400" dirty="0"/>
              <a:t> 出卖人应当履行向买受人交付标的物或者交付提取标的物的单证，并转移标的物所有权的义务。</a:t>
            </a:r>
            <a:endParaRPr kumimoji="1" lang="en-US" altLang="zh-CN" sz="2400" dirty="0"/>
          </a:p>
          <a:p>
            <a:pPr marL="0" indent="0">
              <a:buNone/>
            </a:pPr>
            <a:r>
              <a:rPr kumimoji="1" lang="en-US" altLang="zh-CN" sz="2400" dirty="0"/>
              <a:t>599</a:t>
            </a:r>
            <a:r>
              <a:rPr kumimoji="1" lang="zh-CN" altLang="en-US" sz="2400" dirty="0"/>
              <a:t> 出卖人应当按照约定或者交易习惯向买受人交付提取标的物的单证以外的有关单证和资料。</a:t>
            </a:r>
            <a:endParaRPr kumimoji="1" lang="en-US" altLang="zh-CN" sz="2400" dirty="0"/>
          </a:p>
          <a:p>
            <a:pPr marL="0" indent="0">
              <a:buNone/>
            </a:pPr>
            <a:endParaRPr kumimoji="1" lang="zh-CN" altLang="en-US"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8213" y="778213"/>
            <a:ext cx="11050621" cy="5700408"/>
          </a:xfrm>
        </p:spPr>
        <p:txBody>
          <a:bodyPr/>
          <a:lstStyle/>
          <a:p>
            <a:pPr marL="0" indent="0">
              <a:buNone/>
            </a:pPr>
            <a:r>
              <a:rPr kumimoji="1" lang="zh-CN" altLang="en-US" dirty="0"/>
              <a:t>（</a:t>
            </a:r>
            <a:r>
              <a:rPr kumimoji="1" lang="en-US" altLang="zh-CN" dirty="0"/>
              <a:t>1</a:t>
            </a:r>
            <a:r>
              <a:rPr kumimoji="1" lang="zh-CN" altLang="en-US" dirty="0"/>
              <a:t>）交付的内容</a:t>
            </a:r>
            <a:endParaRPr kumimoji="1" lang="en-US" altLang="zh-CN" dirty="0"/>
          </a:p>
          <a:p>
            <a:pPr marL="0" indent="0">
              <a:buNone/>
            </a:pPr>
            <a:endParaRPr kumimoji="1" lang="en-US" altLang="zh-CN" dirty="0"/>
          </a:p>
          <a:p>
            <a:pPr marL="0" indent="0">
              <a:buNone/>
            </a:pPr>
            <a:r>
              <a:rPr kumimoji="1" lang="zh-CN" altLang="en-US" sz="2400" dirty="0"/>
              <a:t>①交付就是指由出卖人将标的物交给买受人占有，也就是占有的转移。</a:t>
            </a:r>
            <a:endParaRPr kumimoji="1" lang="en-US" altLang="zh-CN" sz="2400" dirty="0"/>
          </a:p>
          <a:p>
            <a:pPr marL="0" indent="0">
              <a:buNone/>
            </a:pPr>
            <a:r>
              <a:rPr kumimoji="1" lang="zh-CN" altLang="en-US" sz="2400" dirty="0"/>
              <a:t>②交付的主要内容：交付标的物或提取标的物的单证及其他相关单证与资料。</a:t>
            </a:r>
            <a:endParaRPr kumimoji="1" lang="en-US" altLang="zh-CN" sz="2400" dirty="0"/>
          </a:p>
          <a:p>
            <a:pPr marL="0" indent="0">
              <a:buNone/>
            </a:pPr>
            <a:endParaRPr kumimoji="1" lang="en-US" altLang="zh-CN" dirty="0"/>
          </a:p>
          <a:p>
            <a:pPr marL="0" indent="0">
              <a:buNone/>
            </a:pPr>
            <a:r>
              <a:rPr kumimoji="1" lang="zh-CN" altLang="en-US" dirty="0"/>
              <a:t>（</a:t>
            </a:r>
            <a:r>
              <a:rPr kumimoji="1" lang="en-US" altLang="zh-CN" dirty="0"/>
              <a:t>2</a:t>
            </a:r>
            <a:r>
              <a:rPr kumimoji="1" lang="zh-CN" altLang="en-US" dirty="0"/>
              <a:t>）交付的期限（</a:t>
            </a:r>
            <a:r>
              <a:rPr kumimoji="1" lang="en-US" altLang="zh-CN" dirty="0"/>
              <a:t>601</a:t>
            </a:r>
            <a:r>
              <a:rPr kumimoji="1" lang="zh-CN" altLang="en-US" dirty="0"/>
              <a:t>，</a:t>
            </a:r>
            <a:r>
              <a:rPr kumimoji="1" lang="en-US" altLang="zh-CN" dirty="0"/>
              <a:t>602</a:t>
            </a:r>
            <a:r>
              <a:rPr kumimoji="1" lang="zh-CN" altLang="en-US" dirty="0"/>
              <a:t>）</a:t>
            </a:r>
            <a:endParaRPr kumimoji="1" lang="en-US" altLang="zh-CN" dirty="0"/>
          </a:p>
          <a:p>
            <a:pPr marL="0" indent="0">
              <a:buNone/>
            </a:pPr>
            <a:r>
              <a:rPr kumimoji="1" lang="zh-CN" altLang="en-US" dirty="0"/>
              <a:t> </a:t>
            </a:r>
            <a:r>
              <a:rPr kumimoji="1" lang="zh-CN" altLang="en-US" sz="2400" dirty="0"/>
              <a:t>约定交付期限的，出卖人可以在该期限内的任何时间交付；</a:t>
            </a:r>
            <a:endParaRPr kumimoji="1" lang="en-US" altLang="zh-CN" sz="2400" dirty="0"/>
          </a:p>
          <a:p>
            <a:pPr marL="0" indent="0">
              <a:buNone/>
            </a:pPr>
            <a:r>
              <a:rPr kumimoji="1" lang="zh-CN" altLang="en-US" sz="2400" dirty="0"/>
              <a:t> 没有约定或约定不明的，适用</a:t>
            </a:r>
            <a:r>
              <a:rPr kumimoji="1" lang="en-US" altLang="zh-CN" sz="2400" dirty="0"/>
              <a:t>510</a:t>
            </a:r>
            <a:r>
              <a:rPr kumimoji="1" lang="zh-CN" altLang="en-US" sz="2400" dirty="0"/>
              <a:t>、</a:t>
            </a:r>
            <a:r>
              <a:rPr kumimoji="1" lang="en-US" altLang="zh-CN" sz="2400" dirty="0"/>
              <a:t>511.4</a:t>
            </a:r>
            <a:r>
              <a:rPr kumimoji="1" lang="zh-CN" altLang="en-US" sz="2400" dirty="0"/>
              <a:t>的规定。</a:t>
            </a:r>
            <a:endParaRPr kumimoji="1" lang="en-US" altLang="zh-CN" sz="2400" dirty="0"/>
          </a:p>
          <a:p>
            <a:pPr marL="0" indent="0">
              <a:buNone/>
            </a:pPr>
            <a:r>
              <a:rPr kumimoji="1" lang="zh-CN" altLang="en-US" sz="2000" dirty="0"/>
              <a:t>（无约定约定不明，可以协议补充，不能补充的，按照合相关条款或交易习惯确定。仍不能确定的，债务人可以随时履行，债权人也可以随时要求履行，但应当给对方必要的准备时间。）</a:t>
            </a:r>
            <a:endParaRPr kumimoji="1" lang="en-US" altLang="zh-CN" sz="2000" dirty="0"/>
          </a:p>
          <a:p>
            <a:pPr marL="0" indent="0">
              <a:buNone/>
            </a:pPr>
            <a:endParaRPr kumimoji="1"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4794" y="106"/>
            <a:ext cx="11657610" cy="6513617"/>
          </a:xfrm>
        </p:spPr>
        <p:txBody>
          <a:bodyPr/>
          <a:lstStyle/>
          <a:p>
            <a:pPr marL="0" indent="0">
              <a:buNone/>
            </a:pPr>
            <a:endParaRPr kumimoji="1" lang="en-US" altLang="zh-CN" dirty="0"/>
          </a:p>
          <a:p>
            <a:r>
              <a:rPr kumimoji="1" lang="zh-CN" altLang="en-US" sz="2400" dirty="0"/>
              <a:t>我国合同自由理念的发展</a:t>
            </a:r>
            <a:endParaRPr kumimoji="1" lang="en-US" altLang="zh-CN" sz="2400" dirty="0"/>
          </a:p>
          <a:p>
            <a:endParaRPr kumimoji="1" lang="en-US" altLang="zh-CN" sz="2400" dirty="0"/>
          </a:p>
          <a:p>
            <a:r>
              <a:rPr kumimoji="1" lang="zh-CN" altLang="en-US" sz="2400" dirty="0"/>
              <a:t>（</a:t>
            </a:r>
            <a:r>
              <a:rPr kumimoji="1" lang="en-US" altLang="zh-CN" sz="2400" dirty="0"/>
              <a:t>1</a:t>
            </a:r>
            <a:r>
              <a:rPr kumimoji="1" lang="zh-CN" altLang="en-US" sz="2400" dirty="0"/>
              <a:t>）从</a:t>
            </a:r>
            <a:r>
              <a:rPr kumimoji="1" lang="en-US" altLang="zh-CN" sz="2400" dirty="0"/>
              <a:t>《</a:t>
            </a:r>
            <a:r>
              <a:rPr kumimoji="1" lang="zh-CN" altLang="en-US" sz="2400" dirty="0"/>
              <a:t>经济合同法</a:t>
            </a:r>
            <a:r>
              <a:rPr kumimoji="1" lang="en-US" altLang="zh-CN" sz="2400" dirty="0"/>
              <a:t>》</a:t>
            </a:r>
            <a:r>
              <a:rPr kumimoji="1" lang="zh-CN" altLang="en-US" sz="2400" dirty="0"/>
              <a:t>到</a:t>
            </a:r>
            <a:r>
              <a:rPr kumimoji="1" lang="en-US" altLang="zh-CN" sz="2400" dirty="0"/>
              <a:t>《</a:t>
            </a:r>
            <a:r>
              <a:rPr kumimoji="1" lang="zh-CN" altLang="en-US" sz="2400" dirty="0"/>
              <a:t>民法通则</a:t>
            </a:r>
            <a:r>
              <a:rPr kumimoji="1" lang="en-US" altLang="zh-CN" sz="2400" dirty="0"/>
              <a:t>》</a:t>
            </a:r>
            <a:r>
              <a:rPr kumimoji="1" lang="zh-CN" altLang="en-US" sz="2400" dirty="0"/>
              <a:t>，到</a:t>
            </a:r>
            <a:r>
              <a:rPr kumimoji="1" lang="en-US" altLang="zh-CN" sz="2400" dirty="0"/>
              <a:t>《</a:t>
            </a:r>
            <a:r>
              <a:rPr kumimoji="1" lang="zh-CN" altLang="en-US" sz="2400" dirty="0"/>
              <a:t>合同法</a:t>
            </a:r>
            <a:r>
              <a:rPr kumimoji="1" lang="en-US" altLang="zh-CN" sz="2400" dirty="0"/>
              <a:t>》</a:t>
            </a:r>
            <a:r>
              <a:rPr kumimoji="1" lang="zh-CN" altLang="en-US" sz="2400" dirty="0"/>
              <a:t>，再到</a:t>
            </a:r>
            <a:r>
              <a:rPr kumimoji="1" lang="en-US" altLang="zh-CN" sz="2400" dirty="0"/>
              <a:t>《</a:t>
            </a:r>
            <a:r>
              <a:rPr kumimoji="1" lang="zh-CN" altLang="en-US" sz="2400" dirty="0"/>
              <a:t>民法典</a:t>
            </a:r>
            <a:r>
              <a:rPr kumimoji="1" lang="en-US" altLang="zh-CN" sz="2400" dirty="0"/>
              <a:t>》</a:t>
            </a:r>
            <a:r>
              <a:rPr kumimoji="1" lang="zh-CN" altLang="en-US" sz="2400" dirty="0"/>
              <a:t>，都有合同自由的表述</a:t>
            </a:r>
            <a:endParaRPr kumimoji="1" lang="en-US" altLang="zh-CN" sz="2000" dirty="0"/>
          </a:p>
          <a:p>
            <a:r>
              <a:rPr kumimoji="1" lang="zh-CN" altLang="en-US" sz="2400" dirty="0"/>
              <a:t>：任何一方不得把自己的意志强加给对方，任何单位和个人不得非</a:t>
            </a:r>
            <a:r>
              <a:rPr kumimoji="1" lang="en-US" altLang="zh-CN" sz="2400" dirty="0">
                <a:solidFill>
                  <a:schemeClr val="accent4">
                    <a:lumMod val="75000"/>
                  </a:schemeClr>
                </a:solidFill>
              </a:rPr>
              <a:t>《</a:t>
            </a:r>
            <a:r>
              <a:rPr kumimoji="1" lang="zh-CN" altLang="en-US" sz="2400" dirty="0">
                <a:solidFill>
                  <a:schemeClr val="accent4">
                    <a:lumMod val="75000"/>
                  </a:schemeClr>
                </a:solidFill>
              </a:rPr>
              <a:t>经济合同法</a:t>
            </a:r>
            <a:r>
              <a:rPr kumimoji="1" lang="en-US" altLang="zh-CN" sz="2400" dirty="0">
                <a:solidFill>
                  <a:schemeClr val="accent4">
                    <a:lumMod val="75000"/>
                  </a:schemeClr>
                </a:solidFill>
              </a:rPr>
              <a:t>》</a:t>
            </a:r>
            <a:r>
              <a:rPr kumimoji="1" lang="zh-CN" altLang="en-US" sz="2400" dirty="0">
                <a:solidFill>
                  <a:schemeClr val="accent4">
                    <a:lumMod val="75000"/>
                  </a:schemeClr>
                </a:solidFill>
              </a:rPr>
              <a:t>第</a:t>
            </a:r>
            <a:r>
              <a:rPr kumimoji="1" lang="en-US" altLang="zh-CN" sz="2400" dirty="0">
                <a:solidFill>
                  <a:schemeClr val="accent4">
                    <a:lumMod val="75000"/>
                  </a:schemeClr>
                </a:solidFill>
              </a:rPr>
              <a:t>5</a:t>
            </a:r>
            <a:r>
              <a:rPr kumimoji="1" lang="zh-CN" altLang="en-US" sz="2400" dirty="0">
                <a:solidFill>
                  <a:schemeClr val="accent4">
                    <a:lumMod val="75000"/>
                  </a:schemeClr>
                </a:solidFill>
              </a:rPr>
              <a:t>条</a:t>
            </a:r>
            <a:r>
              <a:rPr kumimoji="1" lang="zh-CN" altLang="en-US" sz="2400" dirty="0"/>
              <a:t>法干预。</a:t>
            </a:r>
            <a:endParaRPr kumimoji="1" lang="en-US" altLang="zh-CN" sz="2400" dirty="0"/>
          </a:p>
          <a:p>
            <a:r>
              <a:rPr kumimoji="1" lang="en-US" altLang="zh-CN" sz="2400" dirty="0">
                <a:solidFill>
                  <a:schemeClr val="accent4">
                    <a:lumMod val="75000"/>
                  </a:schemeClr>
                </a:solidFill>
              </a:rPr>
              <a:t>《</a:t>
            </a:r>
            <a:r>
              <a:rPr kumimoji="1" lang="zh-CN" altLang="en-US" sz="2400" dirty="0">
                <a:solidFill>
                  <a:schemeClr val="accent4">
                    <a:lumMod val="75000"/>
                  </a:schemeClr>
                </a:solidFill>
              </a:rPr>
              <a:t>民法通则</a:t>
            </a:r>
            <a:r>
              <a:rPr kumimoji="1" lang="en-US" altLang="zh-CN" sz="2400" dirty="0">
                <a:solidFill>
                  <a:schemeClr val="accent4">
                    <a:lumMod val="75000"/>
                  </a:schemeClr>
                </a:solidFill>
              </a:rPr>
              <a:t>》</a:t>
            </a:r>
            <a:r>
              <a:rPr kumimoji="1" lang="zh-CN" altLang="en-US" sz="2400" dirty="0">
                <a:solidFill>
                  <a:schemeClr val="accent4">
                    <a:lumMod val="75000"/>
                  </a:schemeClr>
                </a:solidFill>
              </a:rPr>
              <a:t>第</a:t>
            </a:r>
            <a:r>
              <a:rPr kumimoji="1" lang="en-US" altLang="zh-CN" sz="2400" dirty="0">
                <a:solidFill>
                  <a:schemeClr val="accent4">
                    <a:lumMod val="75000"/>
                  </a:schemeClr>
                </a:solidFill>
              </a:rPr>
              <a:t>4</a:t>
            </a:r>
            <a:r>
              <a:rPr kumimoji="1" lang="zh-CN" altLang="en-US" sz="2400" dirty="0">
                <a:solidFill>
                  <a:schemeClr val="accent4">
                    <a:lumMod val="75000"/>
                  </a:schemeClr>
                </a:solidFill>
              </a:rPr>
              <a:t>条：</a:t>
            </a:r>
            <a:r>
              <a:rPr kumimoji="1" lang="zh-CN" altLang="en-US" sz="2400" dirty="0"/>
              <a:t>民事活动应当遵循自愿、公平、等价有偿、诚实信用的原则</a:t>
            </a:r>
            <a:endParaRPr kumimoji="1" lang="en-US" altLang="zh-CN" sz="2400" dirty="0"/>
          </a:p>
          <a:p>
            <a:r>
              <a:rPr kumimoji="1" lang="en-US" altLang="zh-CN" sz="2400" dirty="0">
                <a:solidFill>
                  <a:schemeClr val="accent4">
                    <a:lumMod val="75000"/>
                  </a:schemeClr>
                </a:solidFill>
              </a:rPr>
              <a:t>《</a:t>
            </a:r>
            <a:r>
              <a:rPr kumimoji="1" lang="zh-CN" altLang="en-US" sz="2400" dirty="0">
                <a:solidFill>
                  <a:schemeClr val="accent4">
                    <a:lumMod val="75000"/>
                  </a:schemeClr>
                </a:solidFill>
              </a:rPr>
              <a:t>合同法</a:t>
            </a:r>
            <a:r>
              <a:rPr kumimoji="1" lang="en-US" altLang="zh-CN" sz="2400" dirty="0">
                <a:solidFill>
                  <a:schemeClr val="accent4">
                    <a:lumMod val="75000"/>
                  </a:schemeClr>
                </a:solidFill>
              </a:rPr>
              <a:t>》</a:t>
            </a:r>
            <a:r>
              <a:rPr kumimoji="1" lang="zh-CN" altLang="en-US" sz="2400" dirty="0">
                <a:solidFill>
                  <a:schemeClr val="accent4">
                    <a:lumMod val="75000"/>
                  </a:schemeClr>
                </a:solidFill>
              </a:rPr>
              <a:t>第</a:t>
            </a:r>
            <a:r>
              <a:rPr kumimoji="1" lang="en-US" altLang="zh-CN" sz="2400" dirty="0">
                <a:solidFill>
                  <a:schemeClr val="accent4">
                    <a:lumMod val="75000"/>
                  </a:schemeClr>
                </a:solidFill>
              </a:rPr>
              <a:t>4</a:t>
            </a:r>
            <a:r>
              <a:rPr kumimoji="1" lang="zh-CN" altLang="en-US" sz="2400" dirty="0">
                <a:solidFill>
                  <a:schemeClr val="accent4">
                    <a:lumMod val="75000"/>
                  </a:schemeClr>
                </a:solidFill>
              </a:rPr>
              <a:t>条：</a:t>
            </a:r>
            <a:r>
              <a:rPr kumimoji="1" lang="zh-CN" altLang="en-US" sz="2400" dirty="0"/>
              <a:t>当事人依法享有自愿订立合同的权利，任何单位和个人不得非法干预。</a:t>
            </a:r>
            <a:endParaRPr kumimoji="1" lang="en-US" altLang="zh-CN" sz="2400" dirty="0"/>
          </a:p>
          <a:p>
            <a:r>
              <a:rPr kumimoji="1" lang="en-US" altLang="zh-CN" sz="2400" dirty="0">
                <a:solidFill>
                  <a:schemeClr val="accent4">
                    <a:lumMod val="75000"/>
                  </a:schemeClr>
                </a:solidFill>
              </a:rPr>
              <a:t>《</a:t>
            </a:r>
            <a:r>
              <a:rPr kumimoji="1" lang="zh-CN" altLang="en-US" sz="2400" dirty="0">
                <a:solidFill>
                  <a:schemeClr val="accent4">
                    <a:lumMod val="75000"/>
                  </a:schemeClr>
                </a:solidFill>
              </a:rPr>
              <a:t>民法典</a:t>
            </a:r>
            <a:r>
              <a:rPr kumimoji="1" lang="en-US" altLang="zh-CN" sz="2400" dirty="0">
                <a:solidFill>
                  <a:schemeClr val="accent4">
                    <a:lumMod val="75000"/>
                  </a:schemeClr>
                </a:solidFill>
              </a:rPr>
              <a:t>》</a:t>
            </a:r>
            <a:r>
              <a:rPr kumimoji="1" lang="zh-CN" altLang="en-US" sz="2400" dirty="0">
                <a:solidFill>
                  <a:schemeClr val="accent4">
                    <a:lumMod val="75000"/>
                  </a:schemeClr>
                </a:solidFill>
              </a:rPr>
              <a:t>第</a:t>
            </a:r>
            <a:r>
              <a:rPr kumimoji="1" lang="en-US" altLang="zh-CN" sz="2400" dirty="0">
                <a:solidFill>
                  <a:schemeClr val="accent4">
                    <a:lumMod val="75000"/>
                  </a:schemeClr>
                </a:solidFill>
              </a:rPr>
              <a:t>5</a:t>
            </a:r>
            <a:r>
              <a:rPr kumimoji="1" lang="zh-CN" altLang="en-US" sz="2400" dirty="0">
                <a:solidFill>
                  <a:schemeClr val="accent4">
                    <a:lumMod val="75000"/>
                  </a:schemeClr>
                </a:solidFill>
              </a:rPr>
              <a:t>条：</a:t>
            </a:r>
            <a:r>
              <a:rPr kumimoji="1" lang="zh-CN" altLang="en-US" sz="2400" dirty="0"/>
              <a:t>民事主体从事民事活动，应当遵循自愿原则、按照自己的意思设立、变更、终止法律关系。</a:t>
            </a:r>
            <a:endParaRPr kumimoji="1" lang="en-US" altLang="zh-CN" sz="2400" dirty="0"/>
          </a:p>
          <a:p>
            <a:endParaRPr kumimoji="1" lang="en-US" altLang="zh-CN" sz="2400"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3685" y="97277"/>
            <a:ext cx="11520792" cy="6575898"/>
          </a:xfrm>
        </p:spPr>
        <p:txBody>
          <a:bodyPr/>
          <a:lstStyle/>
          <a:p>
            <a:pPr marL="0" indent="0">
              <a:buNone/>
            </a:pPr>
            <a:r>
              <a:rPr kumimoji="1" lang="zh-CN" altLang="en-US" dirty="0"/>
              <a:t>（</a:t>
            </a:r>
            <a:r>
              <a:rPr kumimoji="1" lang="en-US" altLang="zh-CN" dirty="0"/>
              <a:t>3</a:t>
            </a:r>
            <a:r>
              <a:rPr kumimoji="1" lang="zh-CN" altLang="en-US" dirty="0"/>
              <a:t>）交付地点（</a:t>
            </a:r>
            <a:r>
              <a:rPr kumimoji="1" lang="en-US" altLang="zh-CN" dirty="0"/>
              <a:t>603</a:t>
            </a:r>
            <a:r>
              <a:rPr kumimoji="1" lang="zh-CN" altLang="en-US" dirty="0"/>
              <a:t>）</a:t>
            </a:r>
            <a:endParaRPr kumimoji="1" lang="en-US" altLang="zh-CN" dirty="0"/>
          </a:p>
          <a:p>
            <a:pPr marL="0" indent="0">
              <a:buNone/>
            </a:pPr>
            <a:r>
              <a:rPr kumimoji="1" lang="zh-CN" altLang="en-US" sz="2400" dirty="0"/>
              <a:t>有约定，按约定；</a:t>
            </a:r>
            <a:endParaRPr kumimoji="1" lang="en-US" altLang="zh-CN" sz="2400" dirty="0"/>
          </a:p>
          <a:p>
            <a:pPr marL="0" indent="0">
              <a:buNone/>
            </a:pPr>
            <a:r>
              <a:rPr kumimoji="1" lang="zh-CN" altLang="en-US" sz="2400" dirty="0"/>
              <a:t>无约定，约定不明，适用</a:t>
            </a:r>
            <a:r>
              <a:rPr kumimoji="1" lang="en-US" altLang="zh-CN" sz="2400" dirty="0"/>
              <a:t>510</a:t>
            </a:r>
            <a:r>
              <a:rPr kumimoji="1" lang="zh-CN" altLang="en-US" sz="2400" dirty="0"/>
              <a:t>、</a:t>
            </a:r>
            <a:r>
              <a:rPr kumimoji="1" lang="en-US" altLang="zh-CN" sz="2400" dirty="0"/>
              <a:t>511</a:t>
            </a:r>
            <a:r>
              <a:rPr kumimoji="1" lang="zh-CN" altLang="en-US" sz="2400" dirty="0"/>
              <a:t>；</a:t>
            </a:r>
            <a:endParaRPr kumimoji="1" lang="en-US" altLang="zh-CN" sz="2400" dirty="0"/>
          </a:p>
          <a:p>
            <a:pPr marL="0" indent="0">
              <a:buNone/>
            </a:pPr>
            <a:r>
              <a:rPr kumimoji="1" lang="zh-CN" altLang="en-US" sz="2000" dirty="0"/>
              <a:t>        协议补充，补充不成，按合同相关条款及交易习惯；</a:t>
            </a:r>
            <a:endParaRPr kumimoji="1" lang="en-US" altLang="zh-CN" sz="2000" dirty="0"/>
          </a:p>
          <a:p>
            <a:pPr marL="0" indent="0">
              <a:buNone/>
            </a:pPr>
            <a:r>
              <a:rPr kumimoji="1" lang="zh-CN" altLang="en-US" sz="2000" dirty="0"/>
              <a:t>        仍然不成的：</a:t>
            </a:r>
            <a:endParaRPr kumimoji="1" lang="en-US" altLang="zh-CN" sz="2000" dirty="0"/>
          </a:p>
          <a:p>
            <a:pPr marL="0" indent="0">
              <a:buNone/>
            </a:pPr>
            <a:r>
              <a:rPr kumimoji="1" lang="zh-CN" altLang="en-US" sz="2000" dirty="0"/>
              <a:t>        交付不动产的，在不动产所在地履行；</a:t>
            </a:r>
            <a:endParaRPr kumimoji="1" lang="en-US" altLang="zh-CN" sz="2000" dirty="0"/>
          </a:p>
          <a:p>
            <a:pPr marL="0" indent="0">
              <a:buNone/>
            </a:pPr>
            <a:r>
              <a:rPr kumimoji="1" lang="zh-CN" altLang="en-US" sz="2000" dirty="0"/>
              <a:t>        给付货币的，在接受货币一方履行；（赴偿） </a:t>
            </a:r>
            <a:endParaRPr kumimoji="1" lang="en-US" altLang="zh-CN" sz="2000" dirty="0"/>
          </a:p>
          <a:p>
            <a:pPr marL="0" indent="0">
              <a:buNone/>
            </a:pPr>
            <a:r>
              <a:rPr kumimoji="1" lang="zh-CN" altLang="en-US" sz="2000" dirty="0"/>
              <a:t>        其他标的，在履行义务一方所在地履行。（往取）</a:t>
            </a:r>
            <a:endParaRPr kumimoji="1" lang="en-US" altLang="zh-CN" dirty="0"/>
          </a:p>
          <a:p>
            <a:pPr marL="0" indent="0">
              <a:buNone/>
            </a:pPr>
            <a:r>
              <a:rPr kumimoji="1" lang="zh-CN" altLang="en-US" dirty="0"/>
              <a:t>仍不确定的： </a:t>
            </a:r>
            <a:endParaRPr kumimoji="1" lang="en-US" altLang="zh-CN" dirty="0"/>
          </a:p>
          <a:p>
            <a:pPr marL="0" indent="0">
              <a:buNone/>
            </a:pPr>
            <a:r>
              <a:rPr kumimoji="1" lang="zh-CN" altLang="en-US" sz="2400" dirty="0"/>
              <a:t>①标的物需要运输的，出卖人和买受人应当将标的物交付给第一承运人；</a:t>
            </a:r>
            <a:endParaRPr kumimoji="1" lang="en-US" altLang="zh-CN" sz="2400" dirty="0"/>
          </a:p>
          <a:p>
            <a:pPr marL="0" indent="0">
              <a:buNone/>
            </a:pPr>
            <a:r>
              <a:rPr kumimoji="1" lang="zh-CN" altLang="en-US" sz="2400" dirty="0"/>
              <a:t>② 标的物不需要运输，出卖人和买受人订立合同时知道标的物在某一地点的，在该地点交付；不知道标的物在某一地点的，在出卖人订立合同时的营业地交付标的物。</a:t>
            </a:r>
            <a:endParaRPr kumimoji="1" lang="en-US" altLang="zh-CN" sz="2400"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3660" y="622569"/>
            <a:ext cx="11439726" cy="5875507"/>
          </a:xfrm>
        </p:spPr>
        <p:txBody>
          <a:bodyPr/>
          <a:lstStyle/>
          <a:p>
            <a:pPr marL="0" indent="0">
              <a:buNone/>
            </a:pPr>
            <a:r>
              <a:rPr kumimoji="1" lang="zh-CN" altLang="en-US" dirty="0"/>
              <a:t>（</a:t>
            </a:r>
            <a:r>
              <a:rPr kumimoji="1" lang="en-US" altLang="zh-CN" dirty="0"/>
              <a:t>4</a:t>
            </a:r>
            <a:r>
              <a:rPr kumimoji="1" lang="zh-CN" altLang="en-US"/>
              <a:t>）</a:t>
            </a:r>
            <a:r>
              <a:rPr kumimoji="1" lang="zh-CN" altLang="en-US" dirty="0"/>
              <a:t>包装方式（</a:t>
            </a:r>
            <a:r>
              <a:rPr kumimoji="1" lang="en-US" altLang="zh-CN" dirty="0"/>
              <a:t>619</a:t>
            </a:r>
            <a:r>
              <a:rPr kumimoji="1" lang="zh-CN" altLang="en-US" dirty="0"/>
              <a:t>）</a:t>
            </a:r>
            <a:endParaRPr kumimoji="1" lang="en-US" altLang="zh-CN" dirty="0"/>
          </a:p>
          <a:p>
            <a:pPr marL="0" indent="0">
              <a:buNone/>
            </a:pPr>
            <a:endParaRPr kumimoji="1" lang="en-US" altLang="zh-CN" sz="2400" dirty="0"/>
          </a:p>
          <a:p>
            <a:pPr marL="0" indent="0">
              <a:buNone/>
            </a:pPr>
            <a:r>
              <a:rPr kumimoji="1" lang="zh-CN" altLang="en-US" sz="2400" dirty="0"/>
              <a:t>有约定，按约定；</a:t>
            </a:r>
            <a:endParaRPr kumimoji="1" lang="en-US" altLang="zh-CN" sz="2400" dirty="0"/>
          </a:p>
          <a:p>
            <a:pPr marL="0" indent="0">
              <a:buNone/>
            </a:pPr>
            <a:r>
              <a:rPr kumimoji="1" lang="zh-CN" altLang="en-US" sz="2400" dirty="0"/>
              <a:t>无约定，约定不明，适用</a:t>
            </a:r>
            <a:r>
              <a:rPr kumimoji="1" lang="en-US" altLang="zh-CN" sz="2400" dirty="0"/>
              <a:t>510</a:t>
            </a:r>
            <a:r>
              <a:rPr kumimoji="1" lang="zh-CN" altLang="en-US" sz="2400" dirty="0"/>
              <a:t>；</a:t>
            </a:r>
            <a:endParaRPr kumimoji="1" lang="en-US" altLang="zh-CN" sz="2400" dirty="0"/>
          </a:p>
          <a:p>
            <a:pPr marL="0" lvl="0" indent="0">
              <a:buNone/>
            </a:pPr>
            <a:r>
              <a:rPr kumimoji="1" lang="zh-CN" altLang="en-US" sz="2000" dirty="0">
                <a:solidFill>
                  <a:srgbClr val="000000"/>
                </a:solidFill>
              </a:rPr>
              <a:t>        协议补充，补充不成，按合同相关条款及交易习惯；</a:t>
            </a:r>
            <a:endParaRPr kumimoji="1" lang="en-US" altLang="zh-CN" sz="2000" dirty="0">
              <a:solidFill>
                <a:srgbClr val="000000"/>
              </a:solidFill>
            </a:endParaRPr>
          </a:p>
          <a:p>
            <a:pPr marL="0" lvl="0" indent="0">
              <a:buNone/>
            </a:pPr>
            <a:r>
              <a:rPr kumimoji="1" lang="zh-CN" altLang="en-US" sz="2400" dirty="0">
                <a:solidFill>
                  <a:srgbClr val="000000"/>
                </a:solidFill>
              </a:rPr>
              <a:t>仍不能确定的，应按通用方式包装；</a:t>
            </a:r>
            <a:endParaRPr kumimoji="1" lang="en-US" altLang="zh-CN" sz="2400" dirty="0">
              <a:solidFill>
                <a:srgbClr val="000000"/>
              </a:solidFill>
            </a:endParaRPr>
          </a:p>
          <a:p>
            <a:pPr marL="0" lvl="0" indent="0">
              <a:buNone/>
            </a:pPr>
            <a:r>
              <a:rPr kumimoji="1" lang="zh-CN" altLang="en-US" sz="2400" dirty="0">
                <a:solidFill>
                  <a:srgbClr val="000000"/>
                </a:solidFill>
              </a:rPr>
              <a:t>没有通用方式的，应采取足以保护标的物且有利于节约资源、保护生态环境的包装方式。</a:t>
            </a:r>
            <a:endParaRPr kumimoji="1" lang="en-US" altLang="zh-CN" sz="2400" dirty="0">
              <a:solidFill>
                <a:srgbClr val="000000"/>
              </a:solidFill>
            </a:endParaRPr>
          </a:p>
          <a:p>
            <a:pPr marL="0" lvl="0" indent="0">
              <a:buNone/>
            </a:pPr>
            <a:endParaRPr kumimoji="1" lang="en-US" altLang="zh-CN" sz="2400" dirty="0">
              <a:solidFill>
                <a:srgbClr val="000000"/>
              </a:solidFill>
            </a:endParaRPr>
          </a:p>
          <a:p>
            <a:pPr marL="0" lvl="0" indent="0">
              <a:buNone/>
            </a:pPr>
            <a:r>
              <a:rPr kumimoji="1" lang="zh-CN" altLang="en-US" sz="2400" dirty="0">
                <a:solidFill>
                  <a:srgbClr val="000000"/>
                </a:solidFill>
              </a:rPr>
              <a:t>         </a:t>
            </a:r>
            <a:endParaRPr kumimoji="1" lang="en-US" altLang="zh-CN" sz="2400" dirty="0"/>
          </a:p>
          <a:p>
            <a:pPr marL="0" indent="0">
              <a:buNone/>
            </a:pPr>
            <a:r>
              <a:rPr kumimoji="1" lang="zh-CN" altLang="en-US" dirty="0"/>
              <a:t>   </a:t>
            </a:r>
            <a:endParaRPr kumimoji="1" lang="en-US" altLang="zh-CN" dirty="0"/>
          </a:p>
          <a:p>
            <a:pPr marL="0" indent="0">
              <a:buNone/>
            </a:pPr>
            <a:endParaRPr kumimoji="1" lang="zh-CN" altLang="en-US"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5489" y="1225685"/>
            <a:ext cx="10408207" cy="4946515"/>
          </a:xfrm>
        </p:spPr>
        <p:txBody>
          <a:bodyPr/>
          <a:lstStyle/>
          <a:p>
            <a:pPr marL="0" indent="0">
              <a:buNone/>
            </a:pPr>
            <a:r>
              <a:rPr kumimoji="1" lang="en-US" altLang="zh-CN" dirty="0"/>
              <a:t>2.</a:t>
            </a:r>
            <a:r>
              <a:rPr kumimoji="1" lang="zh-CN" altLang="en-US" dirty="0"/>
              <a:t> 转移所有权的义务（</a:t>
            </a:r>
            <a:r>
              <a:rPr kumimoji="1" lang="en-US" altLang="zh-CN" dirty="0"/>
              <a:t>598</a:t>
            </a:r>
            <a:r>
              <a:rPr kumimoji="1" lang="zh-CN" altLang="en-US" dirty="0"/>
              <a:t>）</a:t>
            </a:r>
            <a:endParaRPr kumimoji="1" lang="en-US" altLang="zh-CN" dirty="0"/>
          </a:p>
          <a:p>
            <a:pPr marL="0" indent="0">
              <a:buNone/>
            </a:pPr>
            <a:r>
              <a:rPr kumimoji="1" lang="zh-CN" altLang="en-US" dirty="0"/>
              <a:t>    动  产 </a:t>
            </a:r>
            <a:r>
              <a:rPr kumimoji="1" lang="en-US" altLang="zh-CN" dirty="0"/>
              <a:t>——</a:t>
            </a:r>
            <a:r>
              <a:rPr kumimoji="1" lang="zh-CN" altLang="en-US" dirty="0"/>
              <a:t>交付</a:t>
            </a:r>
            <a:endParaRPr kumimoji="1" lang="en-US" altLang="zh-CN" dirty="0"/>
          </a:p>
          <a:p>
            <a:pPr marL="0" indent="0">
              <a:buNone/>
            </a:pPr>
            <a:r>
              <a:rPr kumimoji="1" lang="zh-CN" altLang="en-US" dirty="0"/>
              <a:t>    不动产</a:t>
            </a:r>
            <a:r>
              <a:rPr kumimoji="1" lang="en-US" altLang="zh-CN" dirty="0"/>
              <a:t>——</a:t>
            </a:r>
            <a:r>
              <a:rPr kumimoji="1" lang="zh-CN" altLang="en-US" dirty="0"/>
              <a:t>登记</a:t>
            </a:r>
            <a:endParaRPr kumimoji="1" lang="en-US" altLang="zh-CN"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302" y="836579"/>
            <a:ext cx="10544394" cy="5335621"/>
          </a:xfrm>
        </p:spPr>
        <p:txBody>
          <a:bodyPr/>
          <a:lstStyle/>
          <a:p>
            <a:pPr marL="0" indent="0">
              <a:buNone/>
            </a:pPr>
            <a:r>
              <a:rPr kumimoji="1" lang="en-US" altLang="zh-CN" dirty="0"/>
              <a:t>3.</a:t>
            </a:r>
            <a:r>
              <a:rPr kumimoji="1" lang="zh-CN" altLang="en-US" dirty="0"/>
              <a:t> 瑕疵担保责任</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权利瑕疵担保</a:t>
            </a:r>
            <a:r>
              <a:rPr kumimoji="1" lang="en-US" altLang="zh-CN" dirty="0"/>
              <a:t>——</a:t>
            </a:r>
            <a:r>
              <a:rPr kumimoji="1" lang="zh-CN" altLang="en-US" dirty="0"/>
              <a:t>解决买卖的标的物权利上有负担的问题</a:t>
            </a:r>
            <a:endParaRPr kumimoji="1" lang="en-US" altLang="zh-CN" dirty="0"/>
          </a:p>
          <a:p>
            <a:pPr marL="0" indent="0">
              <a:buNone/>
            </a:pPr>
            <a:r>
              <a:rPr kumimoji="1" lang="zh-CN" altLang="en-US" dirty="0"/>
              <a:t>   物的瑕疵担保</a:t>
            </a:r>
            <a:r>
              <a:rPr kumimoji="1" lang="en-US" altLang="zh-CN" dirty="0"/>
              <a:t>——</a:t>
            </a:r>
            <a:r>
              <a:rPr kumimoji="1" lang="zh-CN" altLang="en-US" dirty="0"/>
              <a:t>解决标的物质量上有瑕疵的问题</a:t>
            </a:r>
            <a:endParaRPr kumimoji="1" lang="en-US" altLang="zh-CN" dirty="0"/>
          </a:p>
          <a:p>
            <a:pPr marL="0" indent="0">
              <a:buNone/>
            </a:pPr>
            <a:endParaRPr kumimoji="1" lang="en-US" altLang="zh-CN" dirty="0"/>
          </a:p>
          <a:p>
            <a:pPr marL="0" indent="0">
              <a:buNone/>
            </a:pPr>
            <a:r>
              <a:rPr kumimoji="1" lang="zh-CN" altLang="en-US" dirty="0"/>
              <a:t>   </a:t>
            </a:r>
            <a:endParaRPr kumimoji="1" lang="en-US" altLang="zh-CN" dirty="0"/>
          </a:p>
          <a:p>
            <a:pPr marL="0" indent="0">
              <a:buNone/>
            </a:pPr>
            <a:endParaRPr kumimoji="1" lang="zh-CN" altLang="en-US"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9379" y="367219"/>
            <a:ext cx="11433242" cy="6123562"/>
          </a:xfrm>
        </p:spPr>
        <p:txBody>
          <a:bodyPr/>
          <a:lstStyle/>
          <a:p>
            <a:pPr marL="0" indent="0">
              <a:buNone/>
            </a:pPr>
            <a:r>
              <a:rPr kumimoji="1" lang="zh-CN" altLang="en-US" dirty="0"/>
              <a:t>（</a:t>
            </a:r>
            <a:r>
              <a:rPr kumimoji="1" lang="en-US" altLang="zh-CN" dirty="0"/>
              <a:t>1</a:t>
            </a:r>
            <a:r>
              <a:rPr kumimoji="1" lang="zh-CN" altLang="en-US" dirty="0"/>
              <a:t>）权利瑕疵担保责任</a:t>
            </a:r>
            <a:endParaRPr kumimoji="1" lang="en-US" altLang="zh-CN" dirty="0"/>
          </a:p>
          <a:p>
            <a:pPr marL="0" indent="0">
              <a:buNone/>
            </a:pPr>
            <a:r>
              <a:rPr kumimoji="1" lang="zh-CN" altLang="en-US" dirty="0"/>
              <a:t>  ① 定义</a:t>
            </a:r>
            <a:r>
              <a:rPr kumimoji="1" lang="zh-CN" altLang="en-US" dirty="0">
                <a:sym typeface="Wingdings" panose="05000000000000000000" pitchFamily="2" charset="2"/>
              </a:rPr>
              <a:t>（</a:t>
            </a:r>
            <a:r>
              <a:rPr kumimoji="1" lang="en-US" altLang="zh-CN" dirty="0">
                <a:sym typeface="Wingdings" panose="05000000000000000000" pitchFamily="2" charset="2"/>
              </a:rPr>
              <a:t>612</a:t>
            </a:r>
            <a:r>
              <a:rPr kumimoji="1" lang="zh-CN" altLang="en-US" dirty="0">
                <a:sym typeface="Wingdings" panose="05000000000000000000" pitchFamily="2" charset="2"/>
              </a:rPr>
              <a:t>）出卖人就交付的标的物，负有保证第三人对该标的物不享有任何权利的义务。</a:t>
            </a:r>
            <a:endParaRPr kumimoji="1" lang="en-US" altLang="zh-CN" dirty="0"/>
          </a:p>
          <a:p>
            <a:pPr marL="0" indent="0">
              <a:buNone/>
            </a:pPr>
            <a:r>
              <a:rPr kumimoji="1" lang="zh-CN" altLang="en-US" dirty="0"/>
              <a:t>  ②构成要件</a:t>
            </a:r>
            <a:endParaRPr kumimoji="1" lang="en-US" altLang="zh-CN" dirty="0"/>
          </a:p>
          <a:p>
            <a:pPr marL="0" indent="0">
              <a:buNone/>
            </a:pPr>
            <a:r>
              <a:rPr kumimoji="1" lang="zh-CN" altLang="en-US" dirty="0"/>
              <a:t>   </a:t>
            </a:r>
            <a:r>
              <a:rPr kumimoji="1" lang="zh-CN" altLang="en-US" sz="2400" dirty="0"/>
              <a:t>🍀买受人订立合同时是善意</a:t>
            </a:r>
            <a:r>
              <a:rPr kumimoji="1" lang="en-US" altLang="zh-CN" sz="2400" dirty="0"/>
              <a:t>——</a:t>
            </a:r>
            <a:r>
              <a:rPr kumimoji="1" lang="zh-CN" altLang="en-US" sz="2400" dirty="0"/>
              <a:t>核心要件</a:t>
            </a:r>
            <a:endParaRPr kumimoji="1" lang="en-US" altLang="zh-CN" sz="2400" dirty="0"/>
          </a:p>
          <a:p>
            <a:pPr marL="0" indent="0">
              <a:buNone/>
            </a:pPr>
            <a:r>
              <a:rPr kumimoji="1" lang="zh-CN" altLang="en-US" sz="2400" dirty="0"/>
              <a:t>   🍀权利瑕疵在订立合同时已经存在</a:t>
            </a:r>
            <a:endParaRPr kumimoji="1" lang="en-US" altLang="zh-CN" sz="2400" dirty="0"/>
          </a:p>
          <a:p>
            <a:pPr marL="0" indent="0">
              <a:buNone/>
            </a:pPr>
            <a:r>
              <a:rPr kumimoji="1" lang="zh-CN" altLang="en-US" dirty="0"/>
              <a:t>  ③违反权利瑕疵担保义务的后果</a:t>
            </a:r>
            <a:endParaRPr kumimoji="1" lang="en-US" altLang="zh-CN" dirty="0"/>
          </a:p>
          <a:p>
            <a:pPr marL="0" indent="0">
              <a:buNone/>
            </a:pPr>
            <a:r>
              <a:rPr kumimoji="1" lang="zh-CN" altLang="en-US" dirty="0"/>
              <a:t>   </a:t>
            </a:r>
            <a:r>
              <a:rPr kumimoji="1" lang="zh-CN" altLang="en-US" sz="2400" dirty="0"/>
              <a:t>🍀买受人有确切证据证明第三人对标的物享有权利的，可以中止支付相应价款，但出卖人提供适当担保的除外。（</a:t>
            </a:r>
            <a:r>
              <a:rPr kumimoji="1" lang="en-US" altLang="zh-CN" sz="2400" dirty="0"/>
              <a:t>614</a:t>
            </a:r>
            <a:r>
              <a:rPr kumimoji="1" lang="zh-CN" altLang="en-US" sz="2400" dirty="0"/>
              <a:t>）</a:t>
            </a:r>
            <a:endParaRPr kumimoji="1" lang="en-US" altLang="zh-CN" sz="2400" dirty="0"/>
          </a:p>
          <a:p>
            <a:pPr marL="0" indent="0">
              <a:buNone/>
            </a:pPr>
            <a:r>
              <a:rPr kumimoji="1" lang="zh-CN" altLang="en-US" sz="2400" dirty="0"/>
              <a:t>   🍀当事人约定减轻或免除出卖人对标的物瑕疵承担的责任，因出卖人故意或重大过失不告知买受人标的物瑕疵的，出卖人无权主张减轻或免除责任。（</a:t>
            </a:r>
            <a:r>
              <a:rPr kumimoji="1" lang="en-US" altLang="zh-CN" sz="2400" dirty="0"/>
              <a:t>618</a:t>
            </a:r>
            <a:r>
              <a:rPr kumimoji="1" lang="zh-CN" altLang="en-US" sz="2400" dirty="0"/>
              <a:t>）</a:t>
            </a:r>
            <a:endParaRPr kumimoji="1" lang="zh-CN" altLang="en-US" sz="2400"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3610440" y="3008520"/>
              <a:ext cx="3920040" cy="2607840"/>
            </p14:xfrm>
          </p:contentPart>
        </mc:Choice>
        <mc:Fallback xmlns="">
          <p:pic>
            <p:nvPicPr>
              <p:cNvPr id="2" name="墨迹 1"/>
            </p:nvPicPr>
            <p:blipFill>
              <a:blip r:embed="rId2"/>
            </p:blipFill>
            <p:spPr>
              <a:xfrm>
                <a:off x="3610440" y="3008520"/>
                <a:ext cx="3920040" cy="2607840"/>
              </a:xfrm>
              <a:prstGeom prst="rect"/>
            </p:spPr>
          </p:pic>
        </mc:Fallback>
      </mc:AlternateContent>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0391" y="778213"/>
            <a:ext cx="10894979" cy="5525310"/>
          </a:xfrm>
        </p:spPr>
        <p:txBody>
          <a:bodyPr/>
          <a:lstStyle/>
          <a:p>
            <a:pPr marL="0" indent="0">
              <a:buNone/>
            </a:pPr>
            <a:r>
              <a:rPr kumimoji="1" lang="zh-CN" altLang="en-US" dirty="0"/>
              <a:t>（</a:t>
            </a:r>
            <a:r>
              <a:rPr kumimoji="1" lang="en-US" altLang="zh-CN" dirty="0"/>
              <a:t>2</a:t>
            </a:r>
            <a:r>
              <a:rPr kumimoji="1" lang="zh-CN" altLang="en-US" dirty="0"/>
              <a:t>）物的瑕疵担保（</a:t>
            </a:r>
            <a:r>
              <a:rPr kumimoji="1" lang="en-US" altLang="zh-CN" dirty="0"/>
              <a:t>615</a:t>
            </a:r>
            <a:r>
              <a:rPr kumimoji="1" lang="zh-CN" altLang="en-US" dirty="0"/>
              <a:t>）</a:t>
            </a:r>
            <a:endParaRPr kumimoji="1" lang="en-US" altLang="zh-CN" dirty="0"/>
          </a:p>
          <a:p>
            <a:pPr marL="0" indent="0">
              <a:buNone/>
            </a:pPr>
            <a:r>
              <a:rPr kumimoji="1" lang="zh-CN" altLang="en-US" dirty="0"/>
              <a:t>①定义：出卖人应当按照约定的质量要求交付标的物。出卖人提供有关标的物质量说明的，交付的标的物应当符合该说明的质量要求。</a:t>
            </a:r>
            <a:endParaRPr kumimoji="1" lang="en-US" altLang="zh-CN" dirty="0"/>
          </a:p>
          <a:p>
            <a:pPr marL="0" indent="0">
              <a:buNone/>
            </a:pPr>
            <a:r>
              <a:rPr kumimoji="1" lang="zh-CN" altLang="en-US" dirty="0"/>
              <a:t>内容：</a:t>
            </a:r>
            <a:endParaRPr kumimoji="1" lang="en-US" altLang="zh-CN" dirty="0"/>
          </a:p>
          <a:p>
            <a:pPr marL="0" indent="0">
              <a:buNone/>
            </a:pPr>
            <a:r>
              <a:rPr kumimoji="1" lang="zh-CN" altLang="en-US" dirty="0"/>
              <a:t>🍀需按约定质量交付标的物；</a:t>
            </a:r>
            <a:endParaRPr kumimoji="1" lang="en-US" altLang="zh-CN" dirty="0"/>
          </a:p>
          <a:p>
            <a:pPr marL="0" indent="0">
              <a:buNone/>
            </a:pPr>
            <a:r>
              <a:rPr kumimoji="1" lang="zh-CN" altLang="en-US" dirty="0"/>
              <a:t>🍀出卖人提供有关标的物质量说明的，交付标的物应当符合说明的质量要求；</a:t>
            </a:r>
            <a:endParaRPr kumimoji="1" lang="en-US" altLang="zh-CN" dirty="0"/>
          </a:p>
          <a:p>
            <a:pPr marL="0" indent="0">
              <a:buNone/>
            </a:pPr>
            <a:r>
              <a:rPr kumimoji="1" lang="zh-CN" altLang="en-US" dirty="0"/>
              <a:t>🍀没有约定或约定不明，依</a:t>
            </a:r>
            <a:r>
              <a:rPr kumimoji="1" lang="en-US" altLang="zh-CN" dirty="0"/>
              <a:t>510</a:t>
            </a:r>
            <a:r>
              <a:rPr kumimoji="1" lang="zh-CN" altLang="en-US" dirty="0"/>
              <a:t>、</a:t>
            </a:r>
            <a:r>
              <a:rPr kumimoji="1" lang="en-US" altLang="zh-CN" dirty="0"/>
              <a:t>511.1</a:t>
            </a:r>
            <a:r>
              <a:rPr kumimoji="1" lang="zh-CN" altLang="en-US" dirty="0"/>
              <a:t>确定；</a:t>
            </a:r>
            <a:endParaRPr kumimoji="1" lang="en-US" altLang="zh-CN" dirty="0"/>
          </a:p>
          <a:p>
            <a:pPr marL="0" indent="0">
              <a:buNone/>
            </a:pPr>
            <a:r>
              <a:rPr kumimoji="1" lang="zh-CN" altLang="en-US" sz="2000" dirty="0">
                <a:solidFill>
                  <a:srgbClr val="000000"/>
                </a:solidFill>
              </a:rPr>
              <a:t>           协议补充，补充不成，按合同相关条款及交易习惯；</a:t>
            </a:r>
            <a:endParaRPr kumimoji="1" lang="en-US" altLang="zh-CN" dirty="0"/>
          </a:p>
          <a:p>
            <a:pPr marL="0" indent="0">
              <a:buNone/>
            </a:pPr>
            <a:r>
              <a:rPr kumimoji="1" lang="zh-CN" altLang="en-US" dirty="0"/>
              <a:t>🍀瑕疵在交付之前已经存在。</a:t>
            </a:r>
            <a:endParaRPr kumimoji="1" lang="en-US" altLang="zh-CN" dirty="0"/>
          </a:p>
          <a:p>
            <a:pPr marL="0" indent="0">
              <a:buNone/>
            </a:pPr>
            <a:endParaRPr kumimoji="1" lang="en-US" altLang="zh-CN"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936" y="680936"/>
            <a:ext cx="10602760" cy="5491264"/>
          </a:xfrm>
        </p:spPr>
        <p:txBody>
          <a:bodyPr/>
          <a:lstStyle/>
          <a:p>
            <a:pPr marL="0" indent="0">
              <a:buNone/>
            </a:pPr>
            <a:endParaRPr kumimoji="1" lang="en-US" altLang="zh-CN" sz="2400" dirty="0"/>
          </a:p>
          <a:p>
            <a:pPr marL="0" indent="0">
              <a:buNone/>
            </a:pPr>
            <a:r>
              <a:rPr kumimoji="1" lang="zh-CN" altLang="en-US" sz="2400" dirty="0"/>
              <a:t>②违反物的瑕疵担保义务的后果</a:t>
            </a:r>
            <a:r>
              <a:rPr kumimoji="1" lang="en-US" altLang="zh-CN" sz="2400" dirty="0"/>
              <a:t>——</a:t>
            </a:r>
            <a:r>
              <a:rPr kumimoji="1" lang="zh-CN" altLang="en-US" sz="2400" dirty="0"/>
              <a:t>承担违约责任（</a:t>
            </a:r>
            <a:r>
              <a:rPr kumimoji="1" lang="en-US" altLang="zh-CN" sz="2400" dirty="0"/>
              <a:t>617</a:t>
            </a:r>
            <a:r>
              <a:rPr kumimoji="1" lang="zh-CN" altLang="en-US" sz="2400" dirty="0"/>
              <a:t>，按</a:t>
            </a:r>
            <a:r>
              <a:rPr kumimoji="1" lang="en-US" altLang="zh-CN" sz="2400" dirty="0"/>
              <a:t>582</a:t>
            </a:r>
            <a:r>
              <a:rPr kumimoji="1" lang="zh-CN" altLang="en-US" sz="2400" dirty="0"/>
              <a:t>、</a:t>
            </a:r>
            <a:r>
              <a:rPr kumimoji="1" lang="en-US" altLang="zh-CN" sz="2400" dirty="0"/>
              <a:t>584</a:t>
            </a:r>
            <a:r>
              <a:rPr kumimoji="1" lang="zh-CN" altLang="en-US" sz="2400" dirty="0"/>
              <a:t>）</a:t>
            </a:r>
            <a:endParaRPr kumimoji="1" lang="en-US" altLang="zh-CN" sz="2400" dirty="0"/>
          </a:p>
          <a:p>
            <a:pPr marL="0" indent="0">
              <a:buNone/>
            </a:pPr>
            <a:r>
              <a:rPr kumimoji="1" lang="zh-CN" altLang="en-US" sz="2400" dirty="0"/>
              <a:t>③当事人约定减轻或免除出卖人对标的物瑕疵承担的责任，因出卖人故意或重大过失不告知买受人标的物瑕疵的，出卖人无权主张减轻或免除责任。（</a:t>
            </a:r>
            <a:r>
              <a:rPr kumimoji="1" lang="en-US" altLang="zh-CN" sz="2400" dirty="0"/>
              <a:t>618</a:t>
            </a:r>
            <a:r>
              <a:rPr kumimoji="1" lang="zh-CN" altLang="en-US" sz="2400" dirty="0"/>
              <a:t>）</a:t>
            </a:r>
            <a:endParaRPr kumimoji="1" lang="zh-CN" altLang="en-US" sz="2400"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026" y="836579"/>
            <a:ext cx="10641670" cy="5335621"/>
          </a:xfrm>
        </p:spPr>
        <p:txBody>
          <a:bodyPr/>
          <a:lstStyle/>
          <a:p>
            <a:pPr marL="0" indent="0">
              <a:buNone/>
            </a:pPr>
            <a:r>
              <a:rPr kumimoji="1" lang="en-US" altLang="zh-CN" dirty="0"/>
              <a:t>4.</a:t>
            </a:r>
            <a:r>
              <a:rPr kumimoji="1" lang="zh-CN" altLang="en-US" dirty="0"/>
              <a:t> 特定情形下的回收义务（</a:t>
            </a:r>
            <a:r>
              <a:rPr kumimoji="1" lang="en-US" altLang="zh-CN" dirty="0"/>
              <a:t>625</a:t>
            </a:r>
            <a:r>
              <a:rPr kumimoji="1" lang="zh-CN" altLang="en-US" dirty="0"/>
              <a:t>）</a:t>
            </a:r>
            <a:endParaRPr kumimoji="1" lang="en-US" altLang="zh-CN" dirty="0"/>
          </a:p>
          <a:p>
            <a:pPr marL="0" indent="0">
              <a:buNone/>
            </a:pPr>
            <a:endParaRPr kumimoji="1" lang="en-US" altLang="zh-CN" dirty="0"/>
          </a:p>
          <a:p>
            <a:pPr marL="0" indent="0">
              <a:buNone/>
            </a:pPr>
            <a:r>
              <a:rPr kumimoji="1" lang="zh-CN" altLang="en-US" sz="2400" dirty="0"/>
              <a:t>依照法律、行政法规的规定或按照当事人的约定，标的物在有效使用年限届满后应予以回收的，出卖人负有自行或者委托第三人对标的物予以回收的义务。</a:t>
            </a:r>
            <a:endParaRPr kumimoji="1" lang="zh-CN" altLang="en-US" sz="2400"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5489" y="700391"/>
            <a:ext cx="10408207" cy="5471809"/>
          </a:xfrm>
        </p:spPr>
        <p:txBody>
          <a:bodyPr/>
          <a:lstStyle/>
          <a:p>
            <a:pPr marL="0" indent="0">
              <a:buNone/>
            </a:pPr>
            <a:r>
              <a:rPr kumimoji="1" lang="zh-CN" altLang="en-US" dirty="0"/>
              <a:t>（二）买受人的义务</a:t>
            </a:r>
            <a:endParaRPr kumimoji="1" lang="en-US" altLang="zh-CN" dirty="0"/>
          </a:p>
          <a:p>
            <a:pPr marL="514350" indent="-514350">
              <a:buAutoNum type="arabicPeriod"/>
            </a:pPr>
            <a:r>
              <a:rPr kumimoji="1" lang="zh-CN" altLang="en-US" dirty="0"/>
              <a:t>价款支付义务（</a:t>
            </a:r>
            <a:r>
              <a:rPr kumimoji="1" lang="en-US" altLang="zh-CN" dirty="0"/>
              <a:t>626</a:t>
            </a:r>
            <a:r>
              <a:rPr kumimoji="1" lang="zh-CN" altLang="en-US" dirty="0"/>
              <a:t>）</a:t>
            </a:r>
            <a:endParaRPr kumimoji="1" lang="en-US" altLang="zh-CN" dirty="0"/>
          </a:p>
          <a:p>
            <a:pPr marL="0" indent="0">
              <a:buNone/>
            </a:pPr>
            <a:r>
              <a:rPr kumimoji="1" lang="zh-CN" altLang="en-US" dirty="0"/>
              <a:t>买受人应当按照约定的数额和支付方式支付价款。对价款的数额和支付方式没有约定或者约定不明确的，适用本法第</a:t>
            </a:r>
            <a:r>
              <a:rPr kumimoji="1" lang="en-US" altLang="zh-CN" dirty="0"/>
              <a:t>510</a:t>
            </a:r>
            <a:r>
              <a:rPr kumimoji="1" lang="zh-CN" altLang="en-US" dirty="0"/>
              <a:t>条、</a:t>
            </a:r>
            <a:r>
              <a:rPr kumimoji="1" lang="en-US" altLang="zh-CN" dirty="0"/>
              <a:t>511.2</a:t>
            </a:r>
            <a:r>
              <a:rPr kumimoji="1" lang="zh-CN" altLang="en-US" dirty="0"/>
              <a:t>、</a:t>
            </a:r>
            <a:r>
              <a:rPr kumimoji="1" lang="en-US" altLang="zh-CN" dirty="0"/>
              <a:t>511.5</a:t>
            </a:r>
            <a:r>
              <a:rPr kumimoji="1" lang="zh-CN" altLang="en-US" dirty="0"/>
              <a:t>的规定。</a:t>
            </a:r>
            <a:endParaRPr kumimoji="1" lang="en-US" altLang="zh-CN" dirty="0"/>
          </a:p>
          <a:p>
            <a:pPr marL="0" indent="0">
              <a:buNone/>
            </a:pPr>
            <a:r>
              <a:rPr kumimoji="1" lang="zh-CN" altLang="en-US" sz="2800" dirty="0">
                <a:solidFill>
                  <a:srgbClr val="000000"/>
                </a:solidFill>
              </a:rPr>
              <a:t>    </a:t>
            </a:r>
            <a:r>
              <a:rPr kumimoji="1" lang="en-US" altLang="zh-CN" sz="2800" dirty="0">
                <a:solidFill>
                  <a:srgbClr val="000000"/>
                </a:solidFill>
              </a:rPr>
              <a:t>510</a:t>
            </a:r>
            <a:r>
              <a:rPr kumimoji="1" lang="zh-CN" altLang="en-US" sz="2800" dirty="0">
                <a:solidFill>
                  <a:srgbClr val="000000"/>
                </a:solidFill>
              </a:rPr>
              <a:t> </a:t>
            </a:r>
            <a:r>
              <a:rPr kumimoji="1" lang="zh-CN" altLang="en-US" sz="2400" dirty="0">
                <a:solidFill>
                  <a:srgbClr val="000000"/>
                </a:solidFill>
              </a:rPr>
              <a:t>协议补充，补充不成，按合同相关条款及交易习惯；</a:t>
            </a:r>
            <a:endParaRPr kumimoji="1" lang="en-US" altLang="zh-CN" sz="2400" dirty="0">
              <a:solidFill>
                <a:srgbClr val="000000"/>
              </a:solidFill>
            </a:endParaRPr>
          </a:p>
          <a:p>
            <a:pPr marL="0" indent="0">
              <a:buNone/>
            </a:pPr>
            <a:r>
              <a:rPr kumimoji="1" lang="zh-CN" altLang="en-US" sz="2400" dirty="0">
                <a:solidFill>
                  <a:srgbClr val="000000"/>
                </a:solidFill>
              </a:rPr>
              <a:t>    仍然不能确定的：</a:t>
            </a:r>
            <a:endParaRPr kumimoji="1" lang="en-US" altLang="zh-CN" sz="2400" dirty="0">
              <a:solidFill>
                <a:srgbClr val="000000"/>
              </a:solidFill>
            </a:endParaRPr>
          </a:p>
          <a:p>
            <a:pPr marL="0" indent="0">
              <a:buNone/>
            </a:pPr>
            <a:r>
              <a:rPr kumimoji="1" lang="zh-CN" altLang="en-US" sz="2400" dirty="0">
                <a:solidFill>
                  <a:srgbClr val="000000"/>
                </a:solidFill>
              </a:rPr>
              <a:t>    </a:t>
            </a:r>
            <a:r>
              <a:rPr kumimoji="1" lang="en-US" altLang="zh-CN" sz="2400" dirty="0">
                <a:solidFill>
                  <a:srgbClr val="000000"/>
                </a:solidFill>
              </a:rPr>
              <a:t>511.2</a:t>
            </a:r>
            <a:r>
              <a:rPr kumimoji="1" lang="zh-CN" altLang="en-US" sz="2400" dirty="0">
                <a:solidFill>
                  <a:srgbClr val="000000"/>
                </a:solidFill>
              </a:rPr>
              <a:t> 按照订立合同时履行地的市场价格履行；</a:t>
            </a:r>
            <a:endParaRPr kumimoji="1" lang="en-US" altLang="zh-CN" sz="2400" dirty="0">
              <a:solidFill>
                <a:srgbClr val="000000"/>
              </a:solidFill>
            </a:endParaRPr>
          </a:p>
          <a:p>
            <a:pPr marL="0" indent="0">
              <a:buNone/>
            </a:pPr>
            <a:r>
              <a:rPr kumimoji="1" lang="zh-CN" altLang="en-US" sz="2400" dirty="0">
                <a:solidFill>
                  <a:srgbClr val="000000"/>
                </a:solidFill>
              </a:rPr>
              <a:t>             依法应当执行政府定价或政府指导价的，依照规定履行。</a:t>
            </a:r>
            <a:endParaRPr kumimoji="1" lang="en-US" altLang="zh-CN" sz="2400" dirty="0">
              <a:solidFill>
                <a:srgbClr val="000000"/>
              </a:solidFill>
            </a:endParaRPr>
          </a:p>
          <a:p>
            <a:pPr marL="0" indent="0">
              <a:buNone/>
            </a:pPr>
            <a:r>
              <a:rPr kumimoji="1" lang="zh-CN" altLang="en-US" sz="2400" dirty="0">
                <a:solidFill>
                  <a:srgbClr val="000000"/>
                </a:solidFill>
              </a:rPr>
              <a:t>    </a:t>
            </a:r>
            <a:r>
              <a:rPr kumimoji="1" lang="en-US" altLang="zh-CN" sz="2400" dirty="0">
                <a:solidFill>
                  <a:srgbClr val="000000"/>
                </a:solidFill>
              </a:rPr>
              <a:t>511.5</a:t>
            </a:r>
            <a:r>
              <a:rPr kumimoji="1" lang="zh-CN" altLang="en-US" sz="2400" dirty="0">
                <a:solidFill>
                  <a:srgbClr val="000000"/>
                </a:solidFill>
              </a:rPr>
              <a:t> 履行方式不明确的，按照有利于实现合同目的的方式履行。</a:t>
            </a:r>
            <a:endParaRPr kumimoji="1" lang="en-US" altLang="zh-CN" sz="2400"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927880" y="3737520"/>
              <a:ext cx="7326360" cy="2336400"/>
            </p14:xfrm>
          </p:contentPart>
        </mc:Choice>
        <mc:Fallback xmlns="">
          <p:pic>
            <p:nvPicPr>
              <p:cNvPr id="2" name="墨迹 1"/>
            </p:nvPicPr>
            <p:blipFill>
              <a:blip r:embed="rId2"/>
            </p:blipFill>
            <p:spPr>
              <a:xfrm>
                <a:off x="2927880" y="3737520"/>
                <a:ext cx="7326360" cy="2336400"/>
              </a:xfrm>
              <a:prstGeom prst="rect"/>
            </p:spPr>
          </p:pic>
        </mc:Fallback>
      </mc:AlternateContent>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026" y="680935"/>
            <a:ext cx="11070076" cy="5700409"/>
          </a:xfrm>
        </p:spPr>
        <p:txBody>
          <a:bodyPr/>
          <a:lstStyle/>
          <a:p>
            <a:pPr marL="0" indent="0">
              <a:buNone/>
            </a:pPr>
            <a:r>
              <a:rPr kumimoji="1" lang="zh-CN" altLang="en-US" dirty="0"/>
              <a:t>（</a:t>
            </a:r>
            <a:r>
              <a:rPr kumimoji="1" lang="en-US" altLang="zh-CN" dirty="0"/>
              <a:t>1</a:t>
            </a:r>
            <a:r>
              <a:rPr kumimoji="1" lang="zh-CN" altLang="en-US" dirty="0"/>
              <a:t>）支付地点（</a:t>
            </a:r>
            <a:r>
              <a:rPr kumimoji="1" lang="en-US" altLang="zh-CN" dirty="0"/>
              <a:t>627</a:t>
            </a:r>
            <a:r>
              <a:rPr kumimoji="1" lang="zh-CN" altLang="en-US" dirty="0"/>
              <a:t>）</a:t>
            </a:r>
            <a:endParaRPr kumimoji="1" lang="en-US" altLang="zh-CN" dirty="0"/>
          </a:p>
          <a:p>
            <a:pPr marL="0" indent="0">
              <a:buNone/>
            </a:pPr>
            <a:r>
              <a:rPr kumimoji="1" lang="zh-CN" altLang="en-US" dirty="0"/>
              <a:t>有约定，按约定；</a:t>
            </a:r>
            <a:endParaRPr kumimoji="1" lang="en-US" altLang="zh-CN" dirty="0"/>
          </a:p>
          <a:p>
            <a:pPr marL="0" indent="0">
              <a:buNone/>
            </a:pPr>
            <a:r>
              <a:rPr kumimoji="1" lang="zh-CN" altLang="en-US" dirty="0"/>
              <a:t>无约定，约定不明，适用</a:t>
            </a:r>
            <a:r>
              <a:rPr kumimoji="1" lang="en-US" altLang="zh-CN" dirty="0"/>
              <a:t>510</a:t>
            </a:r>
            <a:r>
              <a:rPr kumimoji="1" lang="zh-CN" altLang="en-US" dirty="0"/>
              <a:t>；</a:t>
            </a:r>
            <a:endParaRPr kumimoji="1" lang="en-US" altLang="zh-CN" dirty="0"/>
          </a:p>
          <a:p>
            <a:pPr marL="0" indent="0">
              <a:buNone/>
            </a:pPr>
            <a:r>
              <a:rPr kumimoji="1" lang="zh-CN" altLang="en-US" dirty="0"/>
              <a:t>仍然不确定的，应在出卖人的营业地支付；</a:t>
            </a:r>
            <a:endParaRPr kumimoji="1" lang="en-US" altLang="zh-CN" dirty="0"/>
          </a:p>
          <a:p>
            <a:pPr marL="0" indent="0">
              <a:buNone/>
            </a:pPr>
            <a:r>
              <a:rPr kumimoji="1" lang="zh-CN" altLang="en-US" dirty="0"/>
              <a:t>例外：约定支付价款以交付标的物或交付提取标的物单证为条件的，在交付标的物或交付提取标的物单证所在地支付。</a:t>
            </a:r>
            <a:endParaRPr kumimoji="1" lang="en-US" altLang="zh-CN" dirty="0"/>
          </a:p>
          <a:p>
            <a:pPr marL="0" indent="0">
              <a:buNone/>
            </a:pPr>
            <a:r>
              <a:rPr kumimoji="1" lang="zh-CN" altLang="en-US" dirty="0"/>
              <a:t> </a:t>
            </a:r>
            <a:endParaRPr kumimoji="1" lang="zh-CN" altLang="en-US"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1897920" y="1752840"/>
              <a:ext cx="5302440" cy="2166480"/>
            </p14:xfrm>
          </p:contentPart>
        </mc:Choice>
        <mc:Fallback xmlns="">
          <p:pic>
            <p:nvPicPr>
              <p:cNvPr id="2" name="墨迹 1"/>
            </p:nvPicPr>
            <p:blipFill>
              <a:blip r:embed="rId2"/>
            </p:blipFill>
            <p:spPr>
              <a:xfrm>
                <a:off x="1897920" y="1752840"/>
                <a:ext cx="5302440" cy="2166480"/>
              </a:xfrm>
              <a:prstGeom prst="rect"/>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622569"/>
            <a:ext cx="11089532" cy="5739319"/>
          </a:xfrm>
        </p:spPr>
        <p:txBody>
          <a:bodyPr/>
          <a:lstStyle/>
          <a:p>
            <a:pPr marL="0" indent="0">
              <a:buNone/>
            </a:pPr>
            <a:r>
              <a:rPr kumimoji="1" lang="zh-CN" altLang="en-US" dirty="0"/>
              <a:t>（</a:t>
            </a:r>
            <a:r>
              <a:rPr kumimoji="1" lang="en-US" altLang="zh-CN" dirty="0"/>
              <a:t>1</a:t>
            </a:r>
            <a:r>
              <a:rPr kumimoji="1" lang="zh-CN" altLang="en-US" dirty="0"/>
              <a:t>）格式合同（格式条款）</a:t>
            </a:r>
            <a:endParaRPr kumimoji="1" lang="en-US" altLang="zh-CN" dirty="0"/>
          </a:p>
          <a:p>
            <a:pPr marL="0" indent="0">
              <a:buNone/>
            </a:pPr>
            <a:endParaRPr kumimoji="1" lang="en-US" altLang="zh-CN" dirty="0"/>
          </a:p>
          <a:p>
            <a:pPr marL="0" indent="0">
              <a:buNone/>
            </a:pPr>
            <a:endParaRPr kumimoji="1" lang="en-US" altLang="zh-CN" dirty="0"/>
          </a:p>
          <a:p>
            <a:pPr marL="0" indent="0">
              <a:buNone/>
            </a:pPr>
            <a:r>
              <a:rPr kumimoji="1" lang="zh-CN" altLang="en-US" dirty="0"/>
              <a:t> </a:t>
            </a:r>
            <a:r>
              <a:rPr kumimoji="1" lang="en-US" altLang="zh-CN" dirty="0"/>
              <a:t>1</a:t>
            </a:r>
            <a:r>
              <a:rPr kumimoji="1" lang="zh-CN" altLang="en-US" dirty="0"/>
              <a:t>）格式合同</a:t>
            </a:r>
            <a:endParaRPr kumimoji="1" lang="en-US" altLang="zh-CN" dirty="0"/>
          </a:p>
          <a:p>
            <a:pPr marL="0" indent="0">
              <a:buNone/>
            </a:pPr>
            <a:r>
              <a:rPr kumimoji="1" lang="zh-CN" altLang="en-US" dirty="0"/>
              <a:t>（</a:t>
            </a:r>
            <a:r>
              <a:rPr kumimoji="1" lang="en-US" altLang="zh-CN" dirty="0"/>
              <a:t>496.1</a:t>
            </a:r>
            <a:r>
              <a:rPr kumimoji="1" lang="zh-CN" altLang="en-US" dirty="0"/>
              <a:t>）</a:t>
            </a:r>
            <a:endParaRPr kumimoji="1" lang="en-US" altLang="zh-CN" dirty="0"/>
          </a:p>
          <a:p>
            <a:pPr marL="0" indent="0">
              <a:buNone/>
            </a:pPr>
            <a:r>
              <a:rPr kumimoji="1" lang="zh-CN" altLang="en-US" dirty="0"/>
              <a:t>     格式条款是当事人为了重复使用而预先拟定，并在订立合同时未与对方协商的条款。</a:t>
            </a:r>
            <a:endParaRPr kumimoji="1" lang="en-US" altLang="zh-CN" dirty="0"/>
          </a:p>
          <a:p>
            <a:pPr marL="0" indent="0">
              <a:buNone/>
            </a:pPr>
            <a:r>
              <a:rPr kumimoji="1" lang="zh-CN" altLang="en-US" dirty="0"/>
              <a:t>      台湾地区民法称为“定型化契约”</a:t>
            </a:r>
            <a:endParaRPr kumimoji="1" lang="zh-CN" altLang="en-US" dirty="0"/>
          </a:p>
        </p:txBody>
      </p:sp>
    </p:spTree>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302" y="817123"/>
            <a:ext cx="10544394" cy="5355077"/>
          </a:xfrm>
        </p:spPr>
        <p:txBody>
          <a:bodyPr/>
          <a:lstStyle/>
          <a:p>
            <a:pPr marL="0" indent="0">
              <a:buNone/>
            </a:pPr>
            <a:r>
              <a:rPr kumimoji="1" lang="zh-CN" altLang="en-US" dirty="0"/>
              <a:t>（</a:t>
            </a:r>
            <a:r>
              <a:rPr kumimoji="1" lang="en-US" altLang="zh-CN" dirty="0"/>
              <a:t>2</a:t>
            </a:r>
            <a:r>
              <a:rPr kumimoji="1" lang="zh-CN" altLang="en-US" dirty="0"/>
              <a:t>）支付时间（</a:t>
            </a:r>
            <a:r>
              <a:rPr kumimoji="1" lang="en-US" altLang="zh-CN" dirty="0"/>
              <a:t>628</a:t>
            </a:r>
            <a:r>
              <a:rPr kumimoji="1" lang="zh-CN" altLang="en-US" dirty="0"/>
              <a:t>）</a:t>
            </a:r>
            <a:endParaRPr kumimoji="1" lang="en-US" altLang="zh-CN" dirty="0"/>
          </a:p>
          <a:p>
            <a:pPr marL="0" indent="0">
              <a:buNone/>
            </a:pPr>
            <a:r>
              <a:rPr kumimoji="1" lang="zh-CN" altLang="en-US" dirty="0"/>
              <a:t>有约定，按约定；</a:t>
            </a:r>
            <a:endParaRPr kumimoji="1" lang="en-US" altLang="zh-CN" dirty="0"/>
          </a:p>
          <a:p>
            <a:pPr marL="0" indent="0">
              <a:buNone/>
            </a:pPr>
            <a:r>
              <a:rPr kumimoji="1" lang="zh-CN" altLang="en-US" dirty="0"/>
              <a:t>无约定，约定不明，</a:t>
            </a:r>
            <a:r>
              <a:rPr kumimoji="1" lang="en-US" altLang="zh-CN" dirty="0"/>
              <a:t>510</a:t>
            </a:r>
            <a:r>
              <a:rPr kumimoji="1" lang="zh-CN" altLang="en-US" dirty="0"/>
              <a:t>，</a:t>
            </a:r>
            <a:r>
              <a:rPr kumimoji="1" lang="en-US" altLang="zh-CN" dirty="0"/>
              <a:t>511</a:t>
            </a:r>
            <a:endParaRPr kumimoji="1" lang="en-US" altLang="zh-CN" dirty="0"/>
          </a:p>
          <a:p>
            <a:pPr marL="0" indent="0">
              <a:buNone/>
            </a:pPr>
            <a:r>
              <a:rPr kumimoji="1" lang="zh-CN" altLang="en-US" sz="2000" dirty="0"/>
              <a:t>       </a:t>
            </a:r>
            <a:r>
              <a:rPr kumimoji="1" lang="en-US" altLang="zh-CN" sz="2000" dirty="0">
                <a:solidFill>
                  <a:srgbClr val="000000"/>
                </a:solidFill>
              </a:rPr>
              <a:t>510</a:t>
            </a:r>
            <a:r>
              <a:rPr kumimoji="1" lang="zh-CN" altLang="en-US" sz="2000" dirty="0">
                <a:solidFill>
                  <a:srgbClr val="000000"/>
                </a:solidFill>
              </a:rPr>
              <a:t> 协议补充，补充不成，按合同相关条款及交易习惯；</a:t>
            </a:r>
            <a:endParaRPr kumimoji="1" lang="en-US" altLang="zh-CN" sz="2000" dirty="0">
              <a:solidFill>
                <a:srgbClr val="000000"/>
              </a:solidFill>
            </a:endParaRPr>
          </a:p>
          <a:p>
            <a:pPr marL="0" indent="0">
              <a:buNone/>
            </a:pPr>
            <a:r>
              <a:rPr kumimoji="1" lang="zh-CN" altLang="en-US" sz="2000" dirty="0">
                <a:solidFill>
                  <a:srgbClr val="000000"/>
                </a:solidFill>
              </a:rPr>
              <a:t>       </a:t>
            </a:r>
            <a:r>
              <a:rPr kumimoji="1" lang="en-US" altLang="zh-CN" sz="2000" dirty="0">
                <a:solidFill>
                  <a:srgbClr val="000000"/>
                </a:solidFill>
              </a:rPr>
              <a:t>511.4</a:t>
            </a:r>
            <a:r>
              <a:rPr kumimoji="1" lang="zh-CN" altLang="en-US" sz="2000" dirty="0">
                <a:solidFill>
                  <a:srgbClr val="000000"/>
                </a:solidFill>
              </a:rPr>
              <a:t>履行期限不明确的，债务人可以随时履行，债权人也可以随时请求履行，但是应当给对方必要的准备时间。</a:t>
            </a:r>
            <a:endParaRPr kumimoji="1" lang="en-US" altLang="zh-CN" dirty="0"/>
          </a:p>
          <a:p>
            <a:pPr marL="0" indent="0">
              <a:buNone/>
            </a:pPr>
            <a:r>
              <a:rPr kumimoji="1" lang="zh-CN" altLang="en-US" dirty="0"/>
              <a:t>仍然不确定的，在收到标的物或提取标的物单证同时支付。</a:t>
            </a:r>
            <a:endParaRPr kumimoji="1" lang="zh-CN" altLang="en-US"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1994400" y="3335400"/>
              <a:ext cx="8580240" cy="1088280"/>
            </p14:xfrm>
          </p:contentPart>
        </mc:Choice>
        <mc:Fallback xmlns="">
          <p:pic>
            <p:nvPicPr>
              <p:cNvPr id="2" name="墨迹 1"/>
            </p:nvPicPr>
            <p:blipFill>
              <a:blip r:embed="rId2"/>
            </p:blipFill>
            <p:spPr>
              <a:xfrm>
                <a:off x="1994400" y="3335400"/>
                <a:ext cx="8580240" cy="1088280"/>
              </a:xfrm>
              <a:prstGeom prst="rect"/>
            </p:spPr>
          </p:pic>
        </mc:Fallback>
      </mc:AlternateContent>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847" y="1031132"/>
            <a:ext cx="10563849" cy="5141068"/>
          </a:xfrm>
        </p:spPr>
        <p:txBody>
          <a:bodyPr/>
          <a:lstStyle/>
          <a:p>
            <a:pPr marL="0" indent="0">
              <a:buNone/>
            </a:pPr>
            <a:r>
              <a:rPr kumimoji="1" lang="zh-CN" altLang="en-US" dirty="0"/>
              <a:t>（</a:t>
            </a:r>
            <a:r>
              <a:rPr kumimoji="1" lang="en-US" altLang="zh-CN" dirty="0"/>
              <a:t>3</a:t>
            </a:r>
            <a:r>
              <a:rPr kumimoji="1" lang="zh-CN" altLang="en-US" dirty="0"/>
              <a:t>）多交付的标的物的价款的支付（</a:t>
            </a:r>
            <a:r>
              <a:rPr kumimoji="1" lang="en-US" altLang="zh-CN" dirty="0"/>
              <a:t>629</a:t>
            </a:r>
            <a:r>
              <a:rPr kumimoji="1" lang="zh-CN" altLang="en-US" dirty="0"/>
              <a:t>）</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出卖人多交付标的物的，买受人可以接收或拒绝接收多交的部分；</a:t>
            </a:r>
            <a:endParaRPr kumimoji="1" lang="en-US" altLang="zh-CN" dirty="0"/>
          </a:p>
          <a:p>
            <a:pPr marL="0" indent="0">
              <a:buNone/>
            </a:pPr>
            <a:r>
              <a:rPr kumimoji="1" lang="zh-CN" altLang="en-US" dirty="0"/>
              <a:t>接收的，按照约定价格支付价款；</a:t>
            </a:r>
            <a:endParaRPr kumimoji="1" lang="en-US" altLang="zh-CN" dirty="0"/>
          </a:p>
          <a:p>
            <a:pPr marL="0" indent="0">
              <a:buNone/>
            </a:pPr>
            <a:r>
              <a:rPr kumimoji="1" lang="zh-CN" altLang="en-US" dirty="0"/>
              <a:t>拒绝的，应当及时通知出卖人。</a:t>
            </a:r>
            <a:endParaRPr kumimoji="1" lang="en-US" altLang="zh-CN" dirty="0"/>
          </a:p>
          <a:p>
            <a:pPr marL="0" indent="0">
              <a:buNone/>
            </a:pPr>
            <a:endParaRPr kumimoji="1" lang="zh-CN" altLang="en-US"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570" y="603115"/>
            <a:ext cx="11284085" cy="6011694"/>
          </a:xfrm>
        </p:spPr>
        <p:txBody>
          <a:bodyPr/>
          <a:lstStyle/>
          <a:p>
            <a:pPr marL="0" indent="0">
              <a:buNone/>
            </a:pPr>
            <a:r>
              <a:rPr kumimoji="1" lang="en-US" altLang="zh-CN" dirty="0"/>
              <a:t>2.</a:t>
            </a:r>
            <a:r>
              <a:rPr kumimoji="1" lang="zh-CN" altLang="en-US" dirty="0"/>
              <a:t> 检验义务（</a:t>
            </a:r>
            <a:r>
              <a:rPr kumimoji="1" lang="en-US" altLang="zh-CN" dirty="0"/>
              <a:t>620</a:t>
            </a:r>
            <a:r>
              <a:rPr kumimoji="1" lang="zh-CN" altLang="en-US" dirty="0"/>
              <a:t>，</a:t>
            </a:r>
            <a:r>
              <a:rPr kumimoji="1" lang="en-US" altLang="zh-CN" dirty="0"/>
              <a:t>621</a:t>
            </a:r>
            <a:r>
              <a:rPr kumimoji="1" lang="zh-CN" altLang="en-US" dirty="0"/>
              <a:t>，</a:t>
            </a:r>
            <a:r>
              <a:rPr kumimoji="1" lang="en-US" altLang="zh-CN" dirty="0"/>
              <a:t>622</a:t>
            </a:r>
            <a:r>
              <a:rPr kumimoji="1" lang="zh-CN" altLang="en-US" dirty="0"/>
              <a:t>，</a:t>
            </a:r>
            <a:r>
              <a:rPr kumimoji="1" lang="en-US" altLang="zh-CN" dirty="0"/>
              <a:t>623</a:t>
            </a:r>
            <a:r>
              <a:rPr kumimoji="1" lang="zh-CN" altLang="en-US" dirty="0"/>
              <a:t>，</a:t>
            </a:r>
            <a:r>
              <a:rPr kumimoji="1" lang="en-US" altLang="zh-CN" dirty="0"/>
              <a:t>624</a:t>
            </a:r>
            <a:r>
              <a:rPr kumimoji="1" lang="zh-CN" altLang="en-US" dirty="0"/>
              <a:t>）</a:t>
            </a:r>
            <a:endParaRPr kumimoji="1" lang="en-US" altLang="zh-CN" dirty="0"/>
          </a:p>
          <a:p>
            <a:pPr marL="0" indent="0">
              <a:buNone/>
            </a:pPr>
            <a:r>
              <a:rPr kumimoji="1" lang="zh-CN" altLang="en-US" dirty="0"/>
              <a:t>（实际上是不真正义务）</a:t>
            </a:r>
            <a:endParaRPr kumimoji="1" lang="en-US" altLang="zh-CN" dirty="0"/>
          </a:p>
          <a:p>
            <a:pPr marL="0" indent="0">
              <a:buNone/>
            </a:pPr>
            <a:r>
              <a:rPr kumimoji="1" lang="zh-CN" altLang="en-US" dirty="0"/>
              <a:t>（</a:t>
            </a:r>
            <a:r>
              <a:rPr kumimoji="1" lang="en-US" altLang="zh-CN" dirty="0"/>
              <a:t>1</a:t>
            </a:r>
            <a:r>
              <a:rPr kumimoji="1" lang="zh-CN" altLang="en-US" dirty="0"/>
              <a:t>）检验期</a:t>
            </a:r>
            <a:endParaRPr kumimoji="1" lang="en-US" altLang="zh-CN" dirty="0"/>
          </a:p>
          <a:p>
            <a:pPr marL="0" indent="0">
              <a:buNone/>
            </a:pPr>
            <a:r>
              <a:rPr kumimoji="1" lang="zh-CN" altLang="en-US" sz="2400" dirty="0"/>
              <a:t>有约定，在约定期限内检验；</a:t>
            </a:r>
            <a:endParaRPr kumimoji="1" lang="en-US" altLang="zh-CN" sz="2400" dirty="0"/>
          </a:p>
          <a:p>
            <a:pPr marL="0" indent="0">
              <a:buNone/>
            </a:pPr>
            <a:r>
              <a:rPr kumimoji="1" lang="zh-CN" altLang="en-US" sz="2400" dirty="0"/>
              <a:t>无约定，及时检验；</a:t>
            </a:r>
            <a:endParaRPr kumimoji="1" lang="en-US" altLang="zh-CN" sz="2400" dirty="0"/>
          </a:p>
          <a:p>
            <a:pPr marL="0" indent="0">
              <a:buNone/>
            </a:pPr>
            <a:r>
              <a:rPr kumimoji="1" lang="zh-CN" altLang="en-US" sz="2400" dirty="0"/>
              <a:t>如约定检验期过短，买受人难以完成，该期限仅视为买受人对标的物外现瑕疵提出异议的期限；</a:t>
            </a:r>
            <a:endParaRPr kumimoji="1" lang="en-US" altLang="zh-CN" sz="2400" dirty="0"/>
          </a:p>
          <a:p>
            <a:pPr marL="0" indent="0">
              <a:buNone/>
            </a:pPr>
            <a:r>
              <a:rPr kumimoji="1" lang="zh-CN" altLang="en-US" sz="2400" dirty="0"/>
              <a:t>约定的期限或质保期不能短于法律、行政法规规定的期限，短于的，以法律、行政法规规定的期限为准；</a:t>
            </a:r>
            <a:endParaRPr kumimoji="1" lang="en-US" altLang="zh-CN" sz="2400" dirty="0"/>
          </a:p>
          <a:p>
            <a:pPr marL="0" indent="0">
              <a:buNone/>
            </a:pPr>
            <a:r>
              <a:rPr kumimoji="1" lang="zh-CN" altLang="en-US" sz="2400" dirty="0"/>
              <a:t>没约定检验期的，买受人签收的送货单、确认单等载明标的物数量、规格的，推定买受人已经对数量和外观瑕疵进行检验，但有证据足以推翻的除外。</a:t>
            </a:r>
            <a:endParaRPr kumimoji="1" lang="en-US" altLang="zh-CN" sz="2400" dirty="0"/>
          </a:p>
          <a:p>
            <a:pPr marL="0" indent="0">
              <a:buNone/>
            </a:pPr>
            <a:endParaRPr kumimoji="1" lang="zh-CN" altLang="en-US"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1652400" y="1730880"/>
              <a:ext cx="9484200" cy="4322880"/>
            </p14:xfrm>
          </p:contentPart>
        </mc:Choice>
        <mc:Fallback xmlns="">
          <p:pic>
            <p:nvPicPr>
              <p:cNvPr id="2" name="墨迹 1"/>
            </p:nvPicPr>
            <p:blipFill>
              <a:blip r:embed="rId2"/>
            </p:blipFill>
            <p:spPr>
              <a:xfrm>
                <a:off x="1652400" y="1730880"/>
                <a:ext cx="9484200" cy="4322880"/>
              </a:xfrm>
              <a:prstGeom prst="rect"/>
            </p:spPr>
          </p:pic>
        </mc:Fallback>
      </mc:AlternateContent>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5915" y="510702"/>
            <a:ext cx="11900170" cy="5836596"/>
          </a:xfrm>
        </p:spPr>
        <p:txBody>
          <a:bodyPr/>
          <a:lstStyle/>
          <a:p>
            <a:pPr marL="0" indent="0">
              <a:buNone/>
            </a:pPr>
            <a:r>
              <a:rPr kumimoji="1" lang="zh-CN" altLang="en-US" dirty="0"/>
              <a:t>（</a:t>
            </a:r>
            <a:r>
              <a:rPr kumimoji="1" lang="en-US" altLang="zh-CN" dirty="0"/>
              <a:t>2</a:t>
            </a:r>
            <a:r>
              <a:rPr kumimoji="1" lang="zh-CN" altLang="en-US" dirty="0"/>
              <a:t>）检验中的通知义务（</a:t>
            </a:r>
            <a:r>
              <a:rPr kumimoji="1" lang="en-US" altLang="zh-CN" dirty="0"/>
              <a:t>621</a:t>
            </a:r>
            <a:r>
              <a:rPr kumimoji="1" lang="zh-CN" altLang="en-US" dirty="0"/>
              <a:t>）</a:t>
            </a:r>
            <a:endParaRPr kumimoji="1" lang="en-US" altLang="zh-CN" dirty="0"/>
          </a:p>
          <a:p>
            <a:pPr marL="0" indent="0">
              <a:buNone/>
            </a:pPr>
            <a:endParaRPr kumimoji="1" lang="en-US" altLang="zh-CN" dirty="0"/>
          </a:p>
          <a:p>
            <a:pPr marL="0" indent="0">
              <a:buNone/>
            </a:pPr>
            <a:r>
              <a:rPr kumimoji="1" lang="zh-CN" altLang="en-US" sz="2400" dirty="0"/>
              <a:t>约定期限的，在期限内通知，怠于通知的，视为符合约定；</a:t>
            </a:r>
            <a:endParaRPr kumimoji="1" lang="en-US" altLang="zh-CN" sz="2400" dirty="0"/>
          </a:p>
          <a:p>
            <a:pPr marL="0" indent="0">
              <a:buNone/>
            </a:pPr>
            <a:r>
              <a:rPr kumimoji="1" lang="zh-CN" altLang="en-US" sz="2400" dirty="0"/>
              <a:t>未约定期限的，应在合理期限内通知              视为数量、质量符合约定；</a:t>
            </a:r>
            <a:endParaRPr kumimoji="1" lang="en-US" altLang="zh-CN" sz="2400" dirty="0"/>
          </a:p>
          <a:p>
            <a:pPr marL="0" indent="0">
              <a:buNone/>
            </a:pPr>
            <a:r>
              <a:rPr kumimoji="1" lang="zh-CN" altLang="en-US" sz="2400" dirty="0"/>
              <a:t>                     未在合理期限内通知的           如果有质保期的，适用质保期，</a:t>
            </a:r>
            <a:endParaRPr kumimoji="1" lang="en-US" altLang="zh-CN" sz="2400" dirty="0"/>
          </a:p>
          <a:p>
            <a:pPr marL="0" indent="0">
              <a:buNone/>
            </a:pPr>
            <a:r>
              <a:rPr kumimoji="1" lang="zh-CN" altLang="en-US" sz="2400" dirty="0"/>
              <a:t>                     收到标的物两年内未能通知     不受</a:t>
            </a:r>
            <a:r>
              <a:rPr kumimoji="1" lang="en-US" altLang="zh-CN" sz="2400" dirty="0"/>
              <a:t>2</a:t>
            </a:r>
            <a:r>
              <a:rPr kumimoji="1" lang="zh-CN" altLang="en-US" sz="2400" dirty="0"/>
              <a:t>年限制</a:t>
            </a:r>
            <a:endParaRPr kumimoji="1" lang="en-US" altLang="zh-CN" sz="2400" dirty="0"/>
          </a:p>
          <a:p>
            <a:pPr marL="0" indent="0">
              <a:buNone/>
            </a:pPr>
            <a:r>
              <a:rPr kumimoji="1" lang="zh-CN" altLang="en-US" sz="2400" dirty="0"/>
              <a:t>例外：出卖人知道、应当知道标的物不符合约定的，买受人不受前面通知时间限制。</a:t>
            </a:r>
            <a:endParaRPr kumimoji="1" lang="en-US" altLang="zh-CN" sz="2400" dirty="0"/>
          </a:p>
          <a:p>
            <a:pPr marL="0" indent="0">
              <a:buNone/>
            </a:pPr>
            <a:endParaRPr kumimoji="1" lang="zh-CN" altLang="en-US" sz="2400" dirty="0"/>
          </a:p>
        </p:txBody>
      </p:sp>
      <p:sp>
        <p:nvSpPr>
          <p:cNvPr id="4" name="右大括号 3"/>
          <p:cNvSpPr/>
          <p:nvPr/>
        </p:nvSpPr>
        <p:spPr>
          <a:xfrm>
            <a:off x="6536987" y="2354094"/>
            <a:ext cx="369651" cy="1342417"/>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427120" y="1027800"/>
              <a:ext cx="8788680" cy="3198600"/>
            </p14:xfrm>
          </p:contentPart>
        </mc:Choice>
        <mc:Fallback xmlns="">
          <p:pic>
            <p:nvPicPr>
              <p:cNvPr id="2" name="墨迹 1"/>
            </p:nvPicPr>
            <p:blipFill>
              <a:blip r:embed="rId2"/>
            </p:blipFill>
            <p:spPr>
              <a:xfrm>
                <a:off x="2427120" y="1027800"/>
                <a:ext cx="8788680" cy="3198600"/>
              </a:xfrm>
              <a:prstGeom prst="rect"/>
            </p:spPr>
          </p:pic>
        </mc:Fallback>
      </mc:AlternateContent>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302" y="700391"/>
            <a:ext cx="10544394" cy="5471809"/>
          </a:xfrm>
        </p:spPr>
        <p:txBody>
          <a:bodyPr/>
          <a:lstStyle/>
          <a:p>
            <a:pPr marL="0" indent="0">
              <a:buNone/>
            </a:pPr>
            <a:r>
              <a:rPr kumimoji="1" lang="zh-CN" altLang="en-US" dirty="0"/>
              <a:t>（</a:t>
            </a:r>
            <a:r>
              <a:rPr kumimoji="1" lang="en-US" altLang="zh-CN" dirty="0"/>
              <a:t>3</a:t>
            </a:r>
            <a:r>
              <a:rPr kumimoji="1" lang="zh-CN" altLang="en-US" dirty="0"/>
              <a:t>）向第三人交付标的物的检验标准（</a:t>
            </a:r>
            <a:r>
              <a:rPr kumimoji="1" lang="en-US" altLang="zh-CN" dirty="0"/>
              <a:t>624</a:t>
            </a:r>
            <a:r>
              <a:rPr kumimoji="1" lang="zh-CN" altLang="en-US" dirty="0"/>
              <a:t>）</a:t>
            </a:r>
            <a:endParaRPr kumimoji="1" lang="en-US" altLang="zh-CN" dirty="0"/>
          </a:p>
          <a:p>
            <a:pPr marL="0" indent="0">
              <a:buNone/>
            </a:pPr>
            <a:endParaRPr kumimoji="1" lang="en-US" altLang="zh-CN" dirty="0"/>
          </a:p>
          <a:p>
            <a:pPr marL="0" indent="0">
              <a:buNone/>
            </a:pPr>
            <a:r>
              <a:rPr kumimoji="1" lang="zh-CN" altLang="en-US" dirty="0"/>
              <a:t>出卖人依买受人的指示向第三人交付标的物的，</a:t>
            </a:r>
            <a:endParaRPr kumimoji="1" lang="en-US" altLang="zh-CN" dirty="0"/>
          </a:p>
          <a:p>
            <a:pPr marL="0" indent="0">
              <a:buNone/>
            </a:pPr>
            <a:endParaRPr kumimoji="1" lang="en-US" altLang="zh-CN" dirty="0"/>
          </a:p>
          <a:p>
            <a:pPr marL="0" indent="0">
              <a:buNone/>
            </a:pPr>
            <a:r>
              <a:rPr kumimoji="1" lang="zh-CN" altLang="en-US" sz="2400" dirty="0"/>
              <a:t>出卖人和买受人约定的检验标准   不一致的，以“出</a:t>
            </a:r>
            <a:r>
              <a:rPr kumimoji="1" lang="en-US" altLang="zh-CN" sz="2400" dirty="0"/>
              <a:t>—</a:t>
            </a:r>
            <a:r>
              <a:rPr kumimoji="1" lang="zh-CN" altLang="en-US" sz="2400" dirty="0"/>
              <a:t>买”标准为准</a:t>
            </a:r>
            <a:endParaRPr kumimoji="1" lang="en-US" altLang="zh-CN" sz="2400" dirty="0"/>
          </a:p>
          <a:p>
            <a:pPr marL="0" indent="0">
              <a:buNone/>
            </a:pPr>
            <a:r>
              <a:rPr kumimoji="1" lang="zh-CN" altLang="en-US" sz="2400" dirty="0"/>
              <a:t>买受人和第三人约定的检验标准</a:t>
            </a:r>
            <a:endParaRPr kumimoji="1" lang="en-US" altLang="zh-CN" sz="2400"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sp>
        <p:nvSpPr>
          <p:cNvPr id="4" name="右大括号 3"/>
          <p:cNvSpPr/>
          <p:nvPr/>
        </p:nvSpPr>
        <p:spPr>
          <a:xfrm>
            <a:off x="5447489" y="2986390"/>
            <a:ext cx="291830" cy="89980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5337000" y="1281960"/>
              <a:ext cx="1349280" cy="56880"/>
            </p14:xfrm>
          </p:contentPart>
        </mc:Choice>
        <mc:Fallback xmlns="">
          <p:pic>
            <p:nvPicPr>
              <p:cNvPr id="2" name="墨迹 1"/>
            </p:nvPicPr>
            <p:blipFill>
              <a:blip r:embed="rId2"/>
            </p:blipFill>
            <p:spPr>
              <a:xfrm>
                <a:off x="5337000" y="1281960"/>
                <a:ext cx="1349280" cy="56880"/>
              </a:xfrm>
              <a:prstGeom prst="rect"/>
            </p:spPr>
          </p:pic>
        </mc:Fallback>
      </mc:AlternateContent>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5838" y="914399"/>
            <a:ext cx="11472153" cy="5642043"/>
          </a:xfrm>
        </p:spPr>
        <p:txBody>
          <a:bodyPr/>
          <a:lstStyle/>
          <a:p>
            <a:pPr marL="0" indent="0">
              <a:buNone/>
            </a:pPr>
            <a:r>
              <a:rPr kumimoji="1" lang="zh-CN" altLang="en-US" dirty="0"/>
              <a:t>五、风险负担与利益承受</a:t>
            </a:r>
            <a:endParaRPr kumimoji="1" lang="en-US" altLang="zh-CN" dirty="0"/>
          </a:p>
          <a:p>
            <a:pPr marL="0" indent="0">
              <a:buNone/>
            </a:pPr>
            <a:r>
              <a:rPr kumimoji="1" lang="zh-CN" altLang="en-US" dirty="0"/>
              <a:t>    立法例：</a:t>
            </a:r>
            <a:endParaRPr kumimoji="1" lang="en-US" altLang="zh-CN" dirty="0"/>
          </a:p>
          <a:p>
            <a:pPr marL="0" indent="0">
              <a:buNone/>
            </a:pPr>
            <a:r>
              <a:rPr kumimoji="1" lang="zh-CN" altLang="en-US" dirty="0"/>
              <a:t>    所有权主义</a:t>
            </a:r>
            <a:r>
              <a:rPr kumimoji="1" lang="en-US" altLang="zh-CN" dirty="0"/>
              <a:t>——</a:t>
            </a:r>
            <a:r>
              <a:rPr kumimoji="1" lang="zh-CN" altLang="en-US" dirty="0"/>
              <a:t>所有权人负担风险，承受利益</a:t>
            </a:r>
            <a:endParaRPr kumimoji="1" lang="en-US" altLang="zh-CN" dirty="0"/>
          </a:p>
          <a:p>
            <a:pPr marL="0" indent="0">
              <a:buNone/>
            </a:pPr>
            <a:r>
              <a:rPr kumimoji="1" lang="zh-CN" altLang="en-US" dirty="0"/>
              <a:t>    交付主义</a:t>
            </a:r>
            <a:r>
              <a:rPr kumimoji="1" lang="en-US" altLang="zh-CN" dirty="0"/>
              <a:t>——</a:t>
            </a:r>
            <a:r>
              <a:rPr kumimoji="1" lang="zh-CN" altLang="en-US" dirty="0"/>
              <a:t>风险和利益交付之前归出卖人，交付之后由买受人承担</a:t>
            </a:r>
            <a:endParaRPr kumimoji="1" lang="en-US" altLang="zh-CN" dirty="0"/>
          </a:p>
          <a:p>
            <a:pPr marL="0" indent="0">
              <a:buNone/>
            </a:pPr>
            <a:endParaRPr kumimoji="1" lang="en-US" altLang="zh-CN" dirty="0"/>
          </a:p>
          <a:p>
            <a:pPr marL="0" indent="0">
              <a:buNone/>
            </a:pPr>
            <a:r>
              <a:rPr kumimoji="1" lang="zh-CN" altLang="en-US" dirty="0"/>
              <a:t>   </a:t>
            </a:r>
            <a:endParaRPr kumimoji="1" lang="zh-CN" altLang="en-US" dirty="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302" y="856034"/>
            <a:ext cx="10544394" cy="5316166"/>
          </a:xfrm>
        </p:spPr>
        <p:txBody>
          <a:bodyPr/>
          <a:lstStyle/>
          <a:p>
            <a:pPr marL="0" indent="0">
              <a:buNone/>
            </a:pPr>
            <a:r>
              <a:rPr kumimoji="1" lang="zh-CN" altLang="en-US" dirty="0"/>
              <a:t>（一）风险负担</a:t>
            </a:r>
            <a:endParaRPr kumimoji="1" lang="en-US" altLang="zh-CN" dirty="0"/>
          </a:p>
          <a:p>
            <a:pPr marL="0" indent="0">
              <a:buNone/>
            </a:pPr>
            <a:endParaRPr kumimoji="1" lang="en-US" altLang="zh-CN" dirty="0"/>
          </a:p>
          <a:p>
            <a:pPr marL="514350" indent="-514350">
              <a:buAutoNum type="arabicPeriod"/>
            </a:pPr>
            <a:r>
              <a:rPr kumimoji="1" lang="zh-CN" altLang="en-US" dirty="0"/>
              <a:t>风险负担原则（</a:t>
            </a:r>
            <a:r>
              <a:rPr kumimoji="1" lang="en-US" altLang="zh-CN" dirty="0"/>
              <a:t>604</a:t>
            </a:r>
            <a:r>
              <a:rPr kumimoji="1" lang="zh-CN" altLang="en-US" dirty="0"/>
              <a:t>）</a:t>
            </a:r>
            <a:endParaRPr kumimoji="1" lang="en-US" altLang="zh-CN" dirty="0"/>
          </a:p>
          <a:p>
            <a:pPr marL="0" indent="0">
              <a:buNone/>
            </a:pPr>
            <a:r>
              <a:rPr kumimoji="1" lang="zh-CN" altLang="en-US" dirty="0"/>
              <a:t>   交付前</a:t>
            </a:r>
            <a:r>
              <a:rPr kumimoji="1" lang="en-US" altLang="zh-CN" dirty="0"/>
              <a:t>——</a:t>
            </a:r>
            <a:r>
              <a:rPr kumimoji="1" lang="zh-CN" altLang="en-US" dirty="0"/>
              <a:t>由出卖人承担</a:t>
            </a:r>
            <a:endParaRPr kumimoji="1" lang="en-US" altLang="zh-CN" dirty="0"/>
          </a:p>
          <a:p>
            <a:pPr marL="0" indent="0">
              <a:buNone/>
            </a:pPr>
            <a:r>
              <a:rPr kumimoji="1" lang="zh-CN" altLang="en-US" dirty="0"/>
              <a:t>   交付后</a:t>
            </a:r>
            <a:r>
              <a:rPr kumimoji="1" lang="en-US" altLang="zh-CN" dirty="0"/>
              <a:t>——</a:t>
            </a:r>
            <a:r>
              <a:rPr kumimoji="1" lang="zh-CN" altLang="en-US" dirty="0"/>
              <a:t>由买受人承担</a:t>
            </a:r>
            <a:endParaRPr kumimoji="1" lang="en-US" altLang="zh-CN" dirty="0"/>
          </a:p>
          <a:p>
            <a:pPr marL="0" indent="0">
              <a:buNone/>
            </a:pPr>
            <a:r>
              <a:rPr kumimoji="1" lang="zh-CN" altLang="en-US" dirty="0"/>
              <a:t>   法律规定、当事人约定除外</a:t>
            </a:r>
            <a:endParaRPr kumimoji="1" lang="en-US" altLang="zh-CN" dirty="0"/>
          </a:p>
          <a:p>
            <a:pPr marL="0" indent="0">
              <a:buNone/>
            </a:pPr>
            <a:r>
              <a:rPr kumimoji="1" lang="zh-CN" altLang="en-US" dirty="0"/>
              <a:t>   </a:t>
            </a:r>
            <a:endParaRPr kumimoji="1" lang="en-US" altLang="zh-CN" dirty="0"/>
          </a:p>
          <a:p>
            <a:pPr marL="0" indent="0">
              <a:buNone/>
            </a:pPr>
            <a:endParaRPr kumimoji="1" lang="zh-CN" altLang="en-US"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6459" y="223736"/>
            <a:ext cx="11939081" cy="6410528"/>
          </a:xfrm>
        </p:spPr>
        <p:txBody>
          <a:bodyPr/>
          <a:lstStyle/>
          <a:p>
            <a:pPr marL="0" indent="0">
              <a:buNone/>
            </a:pPr>
            <a:r>
              <a:rPr kumimoji="1" lang="en-US" altLang="zh-CN" sz="2400" dirty="0"/>
              <a:t>2.</a:t>
            </a:r>
            <a:r>
              <a:rPr kumimoji="1" lang="zh-CN" altLang="en-US" sz="2400" dirty="0"/>
              <a:t> 买受人导致的未按期交付的风险负担（</a:t>
            </a:r>
            <a:r>
              <a:rPr kumimoji="1" lang="en-US" altLang="zh-CN" sz="2400" dirty="0"/>
              <a:t>605</a:t>
            </a:r>
            <a:r>
              <a:rPr kumimoji="1" lang="zh-CN" altLang="en-US" sz="2400" dirty="0"/>
              <a:t>）</a:t>
            </a:r>
            <a:endParaRPr kumimoji="1" lang="en-US" altLang="zh-CN" sz="2400" dirty="0"/>
          </a:p>
          <a:p>
            <a:pPr marL="0" indent="0">
              <a:buNone/>
            </a:pPr>
            <a:r>
              <a:rPr kumimoji="1" lang="zh-CN" altLang="en-US" sz="2400" dirty="0"/>
              <a:t> 买受人自违反约定时起，承担标的物毁损、灭失的风险。</a:t>
            </a:r>
            <a:endParaRPr kumimoji="1" lang="en-US" altLang="zh-CN" sz="2400" dirty="0"/>
          </a:p>
          <a:p>
            <a:pPr marL="0" indent="0">
              <a:buNone/>
            </a:pPr>
            <a:r>
              <a:rPr kumimoji="1" lang="en-US" altLang="zh-CN" sz="2400" dirty="0"/>
              <a:t>3.</a:t>
            </a:r>
            <a:r>
              <a:rPr kumimoji="1" lang="zh-CN" altLang="en-US" sz="2400" dirty="0"/>
              <a:t> 买卖在途标的物的（</a:t>
            </a:r>
            <a:r>
              <a:rPr kumimoji="1" lang="en-US" altLang="zh-CN" sz="2400" dirty="0"/>
              <a:t>606</a:t>
            </a:r>
            <a:r>
              <a:rPr kumimoji="1" lang="zh-CN" altLang="en-US" sz="2400" dirty="0"/>
              <a:t>）</a:t>
            </a:r>
            <a:endParaRPr kumimoji="1" lang="en-US" altLang="zh-CN" sz="2400" dirty="0"/>
          </a:p>
          <a:p>
            <a:pPr marL="0" indent="0">
              <a:buNone/>
            </a:pPr>
            <a:r>
              <a:rPr kumimoji="1" lang="zh-CN" altLang="en-US" sz="2400" dirty="0"/>
              <a:t> 除约定外，自合同成立时起，风险由买受人承担。</a:t>
            </a:r>
            <a:endParaRPr kumimoji="1" lang="en-US" altLang="zh-CN" sz="2400" dirty="0"/>
          </a:p>
          <a:p>
            <a:pPr marL="0" indent="0">
              <a:buNone/>
            </a:pPr>
            <a:r>
              <a:rPr kumimoji="1" lang="en-US" altLang="zh-CN" sz="2400" dirty="0"/>
              <a:t>4.</a:t>
            </a:r>
            <a:r>
              <a:rPr kumimoji="1" lang="zh-CN" altLang="en-US" sz="2400" dirty="0"/>
              <a:t> 运输中的风险负担（</a:t>
            </a:r>
            <a:r>
              <a:rPr kumimoji="1" lang="en-US" altLang="zh-CN" sz="2400" dirty="0"/>
              <a:t>607</a:t>
            </a:r>
            <a:r>
              <a:rPr kumimoji="1" lang="zh-CN" altLang="en-US" sz="2400" dirty="0"/>
              <a:t>）</a:t>
            </a:r>
            <a:endParaRPr kumimoji="1" lang="en-US" altLang="zh-CN" sz="2400" dirty="0"/>
          </a:p>
          <a:p>
            <a:pPr marL="0" indent="0">
              <a:buNone/>
            </a:pPr>
            <a:r>
              <a:rPr kumimoji="1" lang="zh-CN" altLang="en-US" sz="2400" dirty="0"/>
              <a:t>出卖人按约定运送至买受人指定地点并交付给承运人后，风险由买受人负担。</a:t>
            </a:r>
            <a:endParaRPr kumimoji="1" lang="en-US" altLang="zh-CN" sz="2400" dirty="0"/>
          </a:p>
          <a:p>
            <a:pPr marL="0" indent="0">
              <a:buNone/>
            </a:pPr>
            <a:r>
              <a:rPr kumimoji="1" lang="zh-CN" altLang="en-US" sz="2400" dirty="0"/>
              <a:t>无约定的，依</a:t>
            </a:r>
            <a:r>
              <a:rPr kumimoji="1" lang="en-US" altLang="zh-CN" sz="2400" dirty="0"/>
              <a:t>603.2</a:t>
            </a:r>
            <a:r>
              <a:rPr kumimoji="1" lang="zh-CN" altLang="en-US" sz="2400" dirty="0"/>
              <a:t>交给第一承运人后，风险由买受人承担。</a:t>
            </a:r>
            <a:endParaRPr kumimoji="1" lang="en-US" altLang="zh-CN" sz="2400" dirty="0"/>
          </a:p>
          <a:p>
            <a:pPr marL="0" indent="0">
              <a:buNone/>
            </a:pPr>
            <a:r>
              <a:rPr kumimoji="1" lang="zh-CN" altLang="en-US" sz="2400" dirty="0"/>
              <a:t>   </a:t>
            </a:r>
            <a:r>
              <a:rPr kumimoji="1" lang="en-US" altLang="zh-CN" sz="2400" dirty="0"/>
              <a:t>603.2</a:t>
            </a:r>
            <a:r>
              <a:rPr kumimoji="1" lang="zh-CN" altLang="en-US" sz="2400" dirty="0"/>
              <a:t> 当事人没有约定的，适用</a:t>
            </a:r>
            <a:r>
              <a:rPr kumimoji="1" lang="en-US" altLang="zh-CN" sz="2400" dirty="0"/>
              <a:t>510</a:t>
            </a:r>
            <a:r>
              <a:rPr kumimoji="1" lang="zh-CN" altLang="en-US" sz="2400" dirty="0"/>
              <a:t>，仍不能确定的：</a:t>
            </a:r>
            <a:endParaRPr kumimoji="1" lang="en-US" altLang="zh-CN" sz="2400" dirty="0"/>
          </a:p>
          <a:p>
            <a:pPr marL="0" indent="0">
              <a:buNone/>
            </a:pPr>
            <a:r>
              <a:rPr kumimoji="1" lang="zh-CN" altLang="en-US" sz="2400" dirty="0"/>
              <a:t>（一）标的物需要运输的，出卖人应当将标的物交付给第一承运人以运交给买受人；</a:t>
            </a:r>
            <a:endParaRPr kumimoji="1" lang="en-US" altLang="zh-CN" sz="2400" dirty="0"/>
          </a:p>
          <a:p>
            <a:pPr marL="0" indent="0">
              <a:buNone/>
            </a:pPr>
            <a:r>
              <a:rPr kumimoji="1" lang="zh-CN" altLang="en-US" sz="2400" dirty="0"/>
              <a:t>（二）标的物不需要运输，出卖人和买受人订立合同时知道标的物在某一地点的，出卖人应当在该地点交付标的物，不知道标的物在某一地点的，应当在出卖人订立合同时的营业地交付标的物。</a:t>
            </a:r>
            <a:endParaRPr kumimoji="1" lang="zh-CN" altLang="en-US" sz="2400"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5294" y="778213"/>
            <a:ext cx="11128442" cy="5661498"/>
          </a:xfrm>
        </p:spPr>
        <p:txBody>
          <a:bodyPr/>
          <a:lstStyle/>
          <a:p>
            <a:pPr marL="0" indent="0">
              <a:buNone/>
            </a:pPr>
            <a:r>
              <a:rPr kumimoji="1" lang="en-US" altLang="zh-CN" dirty="0"/>
              <a:t>5.</a:t>
            </a:r>
            <a:r>
              <a:rPr kumimoji="1" lang="zh-CN" altLang="en-US" dirty="0"/>
              <a:t>出卖人将标的物置于交付地点，买受人违反约定未收取（</a:t>
            </a:r>
            <a:r>
              <a:rPr kumimoji="1" lang="en-US" altLang="zh-CN" dirty="0"/>
              <a:t>608</a:t>
            </a:r>
            <a:r>
              <a:rPr kumimoji="1" lang="zh-CN" altLang="en-US" dirty="0"/>
              <a:t>）</a:t>
            </a:r>
            <a:endParaRPr kumimoji="1" lang="en-US" altLang="zh-CN" dirty="0"/>
          </a:p>
          <a:p>
            <a:pPr marL="0" indent="0">
              <a:buNone/>
            </a:pPr>
            <a:r>
              <a:rPr kumimoji="1" lang="zh-CN" altLang="en-US" dirty="0"/>
              <a:t>  自违反约定时起，风险由买受人负担。</a:t>
            </a:r>
            <a:endParaRPr kumimoji="1" lang="en-US" altLang="zh-CN" dirty="0"/>
          </a:p>
          <a:p>
            <a:pPr marL="0" indent="0">
              <a:buNone/>
            </a:pPr>
            <a:r>
              <a:rPr kumimoji="1" lang="en-US" altLang="zh-CN" dirty="0"/>
              <a:t>6.</a:t>
            </a:r>
            <a:r>
              <a:rPr kumimoji="1" lang="zh-CN" altLang="en-US" dirty="0"/>
              <a:t> 未交付单证、资料的，不影响标的物损毁、灭失风险的转移（</a:t>
            </a:r>
            <a:r>
              <a:rPr kumimoji="1" lang="en-US" altLang="zh-CN" dirty="0"/>
              <a:t>609</a:t>
            </a:r>
            <a:r>
              <a:rPr kumimoji="1" lang="zh-CN" altLang="en-US" dirty="0"/>
              <a:t>）</a:t>
            </a:r>
            <a:endParaRPr kumimoji="1" lang="en-US" altLang="zh-CN" dirty="0"/>
          </a:p>
          <a:p>
            <a:pPr marL="0" indent="0">
              <a:buNone/>
            </a:pPr>
            <a:r>
              <a:rPr kumimoji="1" lang="en-US" altLang="zh-CN" dirty="0"/>
              <a:t>7.</a:t>
            </a:r>
            <a:r>
              <a:rPr kumimoji="1" lang="zh-CN" altLang="en-US" dirty="0"/>
              <a:t> 拒绝受领的风险负担（</a:t>
            </a:r>
            <a:r>
              <a:rPr kumimoji="1" lang="en-US" altLang="zh-CN" dirty="0"/>
              <a:t>610</a:t>
            </a:r>
            <a:r>
              <a:rPr kumimoji="1" lang="zh-CN" altLang="en-US" dirty="0"/>
              <a:t>）</a:t>
            </a:r>
            <a:endParaRPr kumimoji="1" lang="en-US" altLang="zh-CN" dirty="0"/>
          </a:p>
          <a:p>
            <a:pPr marL="0" indent="0">
              <a:buNone/>
            </a:pPr>
            <a:r>
              <a:rPr kumimoji="1" lang="zh-CN" altLang="en-US" dirty="0"/>
              <a:t>  根本违约</a:t>
            </a:r>
            <a:r>
              <a:rPr kumimoji="1" lang="en-US" altLang="zh-CN" dirty="0"/>
              <a:t>——</a:t>
            </a:r>
            <a:r>
              <a:rPr kumimoji="1" lang="zh-CN" altLang="en-US" dirty="0"/>
              <a:t>拒绝受领或者解除合同</a:t>
            </a:r>
            <a:r>
              <a:rPr kumimoji="1" lang="en-US" altLang="zh-CN" dirty="0"/>
              <a:t>——</a:t>
            </a:r>
            <a:r>
              <a:rPr kumimoji="1" lang="zh-CN" altLang="en-US" dirty="0"/>
              <a:t>风险由出卖人负担。</a:t>
            </a:r>
            <a:endParaRPr kumimoji="1" lang="en-US" altLang="zh-CN" dirty="0"/>
          </a:p>
          <a:p>
            <a:pPr marL="0" indent="0">
              <a:buNone/>
            </a:pPr>
            <a:r>
              <a:rPr kumimoji="1" lang="en-US" altLang="zh-CN" dirty="0"/>
              <a:t>8.</a:t>
            </a:r>
            <a:r>
              <a:rPr kumimoji="1" lang="zh-CN" altLang="en-US" dirty="0"/>
              <a:t> 交付</a:t>
            </a:r>
            <a:r>
              <a:rPr kumimoji="1" lang="en-US" altLang="zh-CN" dirty="0"/>
              <a:t>——</a:t>
            </a:r>
            <a:r>
              <a:rPr kumimoji="1" lang="zh-CN" altLang="en-US" dirty="0"/>
              <a:t>风险由买受人负担</a:t>
            </a:r>
            <a:r>
              <a:rPr kumimoji="1" lang="en-US" altLang="zh-CN" dirty="0"/>
              <a:t>——</a:t>
            </a:r>
            <a:r>
              <a:rPr kumimoji="1" lang="zh-CN" altLang="en-US" dirty="0"/>
              <a:t>不影响出卖人承担违约责任（</a:t>
            </a:r>
            <a:r>
              <a:rPr kumimoji="1" lang="en-US" altLang="zh-CN" dirty="0"/>
              <a:t>611</a:t>
            </a:r>
            <a:r>
              <a:rPr kumimoji="1" lang="zh-CN" altLang="en-US" dirty="0"/>
              <a:t>）</a:t>
            </a:r>
            <a:endParaRPr kumimoji="1" lang="zh-CN" altLang="en-US"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50586" y="603115"/>
            <a:ext cx="10233109" cy="5569085"/>
          </a:xfrm>
        </p:spPr>
        <p:txBody>
          <a:bodyPr/>
          <a:lstStyle/>
          <a:p>
            <a:pPr marL="0" indent="0">
              <a:buNone/>
            </a:pPr>
            <a:endParaRPr kumimoji="1" lang="en-US" altLang="zh-CN" dirty="0"/>
          </a:p>
          <a:p>
            <a:pPr marL="0" indent="0">
              <a:buNone/>
            </a:pPr>
            <a:r>
              <a:rPr kumimoji="1" lang="zh-CN" altLang="en-US" dirty="0"/>
              <a:t>（二）利益承受 </a:t>
            </a:r>
            <a:r>
              <a:rPr kumimoji="1" lang="en-US" altLang="zh-CN" dirty="0"/>
              <a:t>630</a:t>
            </a:r>
            <a:endParaRPr kumimoji="1" lang="en-US" altLang="zh-CN" dirty="0"/>
          </a:p>
          <a:p>
            <a:pPr marL="0" indent="0">
              <a:buNone/>
            </a:pPr>
            <a:r>
              <a:rPr kumimoji="1" lang="zh-CN" altLang="en-US" dirty="0"/>
              <a:t> 利益随风险一起</a:t>
            </a:r>
            <a:endParaRPr kumimoji="1" lang="en-US" altLang="zh-CN" dirty="0"/>
          </a:p>
          <a:p>
            <a:pPr marL="0" indent="0">
              <a:buNone/>
            </a:pPr>
            <a:r>
              <a:rPr kumimoji="1" lang="zh-CN" altLang="en-US" dirty="0"/>
              <a:t>交付前产生的孳息，归出卖人；</a:t>
            </a:r>
            <a:endParaRPr kumimoji="1" lang="en-US" altLang="zh-CN" dirty="0"/>
          </a:p>
          <a:p>
            <a:pPr marL="0" indent="0">
              <a:buNone/>
            </a:pPr>
            <a:r>
              <a:rPr kumimoji="1" lang="zh-CN" altLang="en-US" dirty="0"/>
              <a:t>交付后产生的孳息，归买受人；</a:t>
            </a:r>
            <a:endParaRPr kumimoji="1" lang="en-US" altLang="zh-CN" dirty="0"/>
          </a:p>
          <a:p>
            <a:pPr marL="0" indent="0">
              <a:buNone/>
            </a:pPr>
            <a:r>
              <a:rPr kumimoji="1" lang="zh-CN" altLang="en-US" dirty="0"/>
              <a:t>有约定，按约定。</a:t>
            </a:r>
            <a:endParaRPr kumimoji="1" lang="zh-CN" altLang="en-US"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516760" y="1649160"/>
              <a:ext cx="2089800" cy="1247400"/>
            </p14:xfrm>
          </p:contentPart>
        </mc:Choice>
        <mc:Fallback xmlns="">
          <p:pic>
            <p:nvPicPr>
              <p:cNvPr id="2" name="墨迹 1"/>
            </p:nvPicPr>
            <p:blipFill>
              <a:blip r:embed="rId2"/>
            </p:blipFill>
            <p:spPr>
              <a:xfrm>
                <a:off x="2516760" y="1649160"/>
                <a:ext cx="2089800" cy="1247400"/>
              </a:xfrm>
              <a:prstGeom prst="rect"/>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7667" y="622570"/>
            <a:ext cx="11050621" cy="5894962"/>
          </a:xfrm>
        </p:spPr>
        <p:txBody>
          <a:bodyPr/>
          <a:lstStyle/>
          <a:p>
            <a:pPr marL="0" indent="0">
              <a:buNone/>
            </a:pPr>
            <a:r>
              <a:rPr kumimoji="1" lang="en-US" altLang="zh-CN" dirty="0"/>
              <a:t>2.</a:t>
            </a:r>
            <a:r>
              <a:rPr kumimoji="1" lang="zh-CN" altLang="en-US" dirty="0"/>
              <a:t>）格式条款提供方的提示和说明义务（</a:t>
            </a:r>
            <a:r>
              <a:rPr kumimoji="1" lang="en-US" altLang="zh-CN" dirty="0"/>
              <a:t>496.2</a:t>
            </a:r>
            <a:r>
              <a:rPr kumimoji="1" lang="zh-CN" altLang="en-US" dirty="0"/>
              <a:t>）</a:t>
            </a:r>
            <a:endParaRPr kumimoji="1" lang="en-US" altLang="zh-CN" dirty="0"/>
          </a:p>
          <a:p>
            <a:pPr marL="0" indent="0">
              <a:buNone/>
            </a:pPr>
            <a:r>
              <a:rPr kumimoji="1" lang="zh-CN" altLang="en-US" dirty="0"/>
              <a:t>   </a:t>
            </a:r>
            <a:endParaRPr kumimoji="1" lang="en-US" altLang="zh-CN" dirty="0"/>
          </a:p>
          <a:p>
            <a:pPr marL="0" indent="0">
              <a:buNone/>
            </a:pPr>
            <a:r>
              <a:rPr kumimoji="1" lang="zh-CN" altLang="en-US" sz="2400" dirty="0"/>
              <a:t>     提示义务：</a:t>
            </a:r>
            <a:endParaRPr kumimoji="1" lang="en-US" altLang="zh-CN" sz="2400" dirty="0"/>
          </a:p>
          <a:p>
            <a:pPr marL="0" indent="0">
              <a:buNone/>
            </a:pPr>
            <a:r>
              <a:rPr kumimoji="1" lang="zh-CN" altLang="en-US" sz="2400" dirty="0"/>
              <a:t>     提示注意免除或减轻其责任等与对方有重大利害关系的条款（以合理方式提示）</a:t>
            </a:r>
            <a:endParaRPr kumimoji="1" lang="en-US" altLang="zh-CN" sz="2400" dirty="0"/>
          </a:p>
          <a:p>
            <a:pPr marL="0" indent="0">
              <a:buNone/>
            </a:pPr>
            <a:r>
              <a:rPr kumimoji="1" lang="zh-CN" altLang="en-US" sz="2400" dirty="0"/>
              <a:t>     说明义务：按相对方要求，对上述条款予以说明。</a:t>
            </a:r>
            <a:endParaRPr kumimoji="1" lang="en-US" altLang="zh-CN" sz="2400" dirty="0"/>
          </a:p>
          <a:p>
            <a:pPr marL="0" indent="0">
              <a:buNone/>
            </a:pPr>
            <a:r>
              <a:rPr kumimoji="1" lang="zh-CN" altLang="en-US" sz="2400" dirty="0"/>
              <a:t>     违反提示或说明义务，致使对方没有注意或理解与其有重大利害关系不的条款的，可主张该条款不成为合同的内容。</a:t>
            </a:r>
            <a:endParaRPr kumimoji="1" lang="en-US" altLang="zh-CN" sz="2400"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836579"/>
            <a:ext cx="10622215" cy="5335621"/>
          </a:xfrm>
        </p:spPr>
        <p:txBody>
          <a:bodyPr/>
          <a:lstStyle/>
          <a:p>
            <a:pPr marL="0" indent="0">
              <a:buNone/>
            </a:pPr>
            <a:r>
              <a:rPr kumimoji="1" lang="zh-CN" altLang="en-US" dirty="0"/>
              <a:t>六、特种买卖</a:t>
            </a:r>
            <a:endParaRPr kumimoji="1" lang="en-US" altLang="zh-CN" dirty="0"/>
          </a:p>
          <a:p>
            <a:pPr marL="0" indent="0">
              <a:buNone/>
            </a:pPr>
            <a:r>
              <a:rPr kumimoji="1" lang="zh-CN" altLang="en-US" dirty="0"/>
              <a:t>（一）分批交付或分期付款买卖合同</a:t>
            </a:r>
            <a:endParaRPr kumimoji="1" lang="en-US" altLang="zh-CN" dirty="0"/>
          </a:p>
          <a:p>
            <a:pPr marL="514350" indent="-514350">
              <a:buAutoNum type="arabicPeriod"/>
            </a:pPr>
            <a:r>
              <a:rPr kumimoji="1" lang="zh-CN" altLang="en-US" dirty="0"/>
              <a:t>分批交付</a:t>
            </a:r>
            <a:r>
              <a:rPr kumimoji="1" lang="en-US" altLang="zh-CN" dirty="0"/>
              <a:t>633</a:t>
            </a:r>
            <a:endParaRPr kumimoji="1" lang="en-US" altLang="zh-CN" dirty="0"/>
          </a:p>
          <a:p>
            <a:pPr marL="0" indent="0">
              <a:buNone/>
            </a:pPr>
            <a:r>
              <a:rPr kumimoji="1" lang="zh-CN" altLang="en-US" dirty="0"/>
              <a:t> 其中一批标的物不合格怎么办</a:t>
            </a:r>
            <a:r>
              <a:rPr kumimoji="1" lang="en-US" altLang="zh-CN" dirty="0"/>
              <a:t>——</a:t>
            </a:r>
            <a:endParaRPr kumimoji="1" lang="en-US" altLang="zh-CN" dirty="0"/>
          </a:p>
          <a:p>
            <a:pPr marL="0" indent="0">
              <a:buNone/>
            </a:pPr>
            <a:r>
              <a:rPr kumimoji="1" lang="zh-CN" altLang="en-US" dirty="0"/>
              <a:t>（</a:t>
            </a:r>
            <a:r>
              <a:rPr kumimoji="1" lang="en-US" altLang="zh-CN" dirty="0"/>
              <a:t>1</a:t>
            </a:r>
            <a:r>
              <a:rPr kumimoji="1" lang="zh-CN" altLang="en-US" dirty="0"/>
              <a:t>）该批不能实现合同目的，就该批解除合同；</a:t>
            </a:r>
            <a:endParaRPr kumimoji="1" lang="en-US" altLang="zh-CN" dirty="0"/>
          </a:p>
          <a:p>
            <a:pPr marL="0" indent="0">
              <a:buNone/>
            </a:pPr>
            <a:r>
              <a:rPr kumimoji="1" lang="zh-CN" altLang="en-US" dirty="0"/>
              <a:t>（</a:t>
            </a:r>
            <a:r>
              <a:rPr kumimoji="1" lang="en-US" altLang="zh-CN" dirty="0"/>
              <a:t>2</a:t>
            </a:r>
            <a:r>
              <a:rPr kumimoji="1" lang="zh-CN" altLang="en-US" dirty="0"/>
              <a:t>）该批致使之后的批次不能实现合同目的，解除该批及以后；</a:t>
            </a:r>
            <a:endParaRPr kumimoji="1" lang="en-US" altLang="zh-CN" dirty="0"/>
          </a:p>
          <a:p>
            <a:pPr marL="0" indent="0">
              <a:buNone/>
            </a:pPr>
            <a:r>
              <a:rPr kumimoji="1" lang="zh-CN" altLang="en-US" dirty="0"/>
              <a:t>（</a:t>
            </a:r>
            <a:r>
              <a:rPr kumimoji="1" lang="en-US" altLang="zh-CN" dirty="0"/>
              <a:t>3</a:t>
            </a:r>
            <a:r>
              <a:rPr kumimoji="1" lang="zh-CN" altLang="en-US" dirty="0"/>
              <a:t>）该批与其他各批相互依存的，可以就已交付和未交付的各批解除。</a:t>
            </a:r>
            <a:endParaRPr kumimoji="1" lang="zh-CN" alt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778213"/>
            <a:ext cx="10992255" cy="5661498"/>
          </a:xfrm>
        </p:spPr>
        <p:txBody>
          <a:bodyPr/>
          <a:lstStyle/>
          <a:p>
            <a:pPr marL="0" indent="0">
              <a:buNone/>
            </a:pPr>
            <a:r>
              <a:rPr kumimoji="1" lang="en-US" altLang="zh-CN" dirty="0"/>
              <a:t>2.</a:t>
            </a:r>
            <a:r>
              <a:rPr kumimoji="1" lang="zh-CN" altLang="en-US" dirty="0"/>
              <a:t> 分期付款买卖</a:t>
            </a:r>
            <a:r>
              <a:rPr kumimoji="1" lang="en-US" altLang="zh-CN" dirty="0"/>
              <a:t>634</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1</a:t>
            </a:r>
            <a:r>
              <a:rPr kumimoji="1" lang="zh-CN" altLang="en-US" dirty="0"/>
              <a:t>）分期付款的买受人未支付到期价款的数额达到全部价款的</a:t>
            </a:r>
            <a:r>
              <a:rPr kumimoji="1" lang="en-US" altLang="zh-CN" dirty="0"/>
              <a:t>1/5</a:t>
            </a:r>
            <a:r>
              <a:rPr kumimoji="1" lang="zh-CN" altLang="en-US" dirty="0"/>
              <a:t>经催告后在合理期限内仍未支付到期价款的，出卖人可以请求买受人支付全部价款或者解除合同。</a:t>
            </a:r>
            <a:endParaRPr kumimoji="1" lang="en-US" altLang="zh-CN" dirty="0"/>
          </a:p>
          <a:p>
            <a:pPr marL="0" indent="0">
              <a:buNone/>
            </a:pPr>
            <a:r>
              <a:rPr kumimoji="1" lang="zh-CN" altLang="en-US" dirty="0"/>
              <a:t>（</a:t>
            </a:r>
            <a:r>
              <a:rPr kumimoji="1" lang="en-US" altLang="zh-CN" dirty="0"/>
              <a:t>2</a:t>
            </a:r>
            <a:r>
              <a:rPr kumimoji="1" lang="zh-CN" altLang="en-US" dirty="0"/>
              <a:t>）出卖人解除合同的，可以向买受人请求支付该标的物的使用费。</a:t>
            </a:r>
            <a:endParaRPr kumimoji="1" lang="zh-CN" altLang="en-US"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0391" y="739301"/>
            <a:ext cx="11167354" cy="5622587"/>
          </a:xfrm>
        </p:spPr>
        <p:txBody>
          <a:bodyPr/>
          <a:lstStyle/>
          <a:p>
            <a:pPr marL="0" indent="0">
              <a:buNone/>
            </a:pPr>
            <a:r>
              <a:rPr kumimoji="1" lang="zh-CN" altLang="en-US" dirty="0"/>
              <a:t>（二）凭样品买卖</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1</a:t>
            </a:r>
            <a:r>
              <a:rPr kumimoji="1" lang="zh-CN" altLang="en-US" dirty="0"/>
              <a:t>）</a:t>
            </a:r>
            <a:r>
              <a:rPr lang="zh-CN" altLang="en-US" dirty="0"/>
              <a:t>当事人应当封存样品，并可以对样品质量予以说明。出卖人交付的标的物应当与样品及其说明的质量相同。（</a:t>
            </a:r>
            <a:r>
              <a:rPr lang="en-US" altLang="zh-CN" dirty="0"/>
              <a:t>635</a:t>
            </a:r>
            <a:r>
              <a:rPr lang="zh-CN" altLang="en-US" dirty="0"/>
              <a:t>）</a:t>
            </a:r>
            <a:endParaRPr lang="zh-CN" altLang="en-US" dirty="0"/>
          </a:p>
          <a:p>
            <a:pPr marL="0" indent="0">
              <a:buNone/>
            </a:pPr>
            <a:r>
              <a:rPr lang="zh-CN" altLang="en-US" dirty="0"/>
              <a:t>（</a:t>
            </a:r>
            <a:r>
              <a:rPr lang="en-US" altLang="zh-CN" dirty="0"/>
              <a:t>2</a:t>
            </a:r>
            <a:r>
              <a:rPr lang="zh-CN" altLang="en-US" dirty="0"/>
              <a:t>）买受人不知道样品有隐蔽瑕疵的，即使交付的标的物与样品相同，出卖人交付的标的物的质量仍然应当符合同种物的通常标准。（</a:t>
            </a:r>
            <a:r>
              <a:rPr lang="en-US" altLang="zh-CN" dirty="0"/>
              <a:t>636</a:t>
            </a:r>
            <a:r>
              <a:rPr lang="zh-CN" altLang="en-US" dirty="0"/>
              <a:t>）</a:t>
            </a:r>
            <a:endParaRPr lang="zh-CN" altLang="en-US" dirty="0"/>
          </a:p>
          <a:p>
            <a:pPr marL="0" indent="0">
              <a:buNone/>
            </a:pPr>
            <a:endParaRPr kumimoji="1" lang="zh-CN" alt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936" y="1011677"/>
            <a:ext cx="10602760" cy="5160523"/>
          </a:xfrm>
        </p:spPr>
        <p:txBody>
          <a:bodyPr/>
          <a:lstStyle/>
          <a:p>
            <a:pPr marL="0" indent="0">
              <a:buNone/>
            </a:pPr>
            <a:r>
              <a:rPr kumimoji="1" lang="zh-CN" altLang="en-US" dirty="0"/>
              <a:t>（三）试用买卖合同</a:t>
            </a:r>
            <a:endParaRPr kumimoji="1" lang="en-US" altLang="zh-CN" dirty="0"/>
          </a:p>
          <a:p>
            <a:pPr marL="514350" indent="-514350">
              <a:buAutoNum type="arabicPeriod"/>
            </a:pPr>
            <a:r>
              <a:rPr kumimoji="1" lang="zh-CN" altLang="en-US" dirty="0"/>
              <a:t>试用期</a:t>
            </a:r>
            <a:r>
              <a:rPr kumimoji="1" lang="en-US" altLang="zh-CN" dirty="0"/>
              <a:t>637</a:t>
            </a:r>
            <a:endParaRPr kumimoji="1" lang="en-US" altLang="zh-CN" dirty="0"/>
          </a:p>
          <a:p>
            <a:pPr marL="0" indent="0">
              <a:buNone/>
            </a:pPr>
            <a:r>
              <a:rPr kumimoji="1" lang="zh-CN" altLang="en-US" dirty="0"/>
              <a:t> 可以约定；</a:t>
            </a:r>
            <a:endParaRPr kumimoji="1" lang="en-US" altLang="zh-CN" dirty="0"/>
          </a:p>
          <a:p>
            <a:pPr marL="0" indent="0">
              <a:buNone/>
            </a:pPr>
            <a:r>
              <a:rPr kumimoji="1" lang="zh-CN" altLang="en-US" dirty="0"/>
              <a:t>无约定，适用</a:t>
            </a:r>
            <a:r>
              <a:rPr kumimoji="1" lang="en-US" altLang="zh-CN" dirty="0"/>
              <a:t>510</a:t>
            </a:r>
            <a:r>
              <a:rPr kumimoji="1" lang="zh-CN" altLang="en-US" dirty="0"/>
              <a:t>；</a:t>
            </a:r>
            <a:endParaRPr kumimoji="1" lang="en-US" altLang="zh-CN" dirty="0"/>
          </a:p>
          <a:p>
            <a:pPr marL="0" indent="0">
              <a:buNone/>
            </a:pPr>
            <a:r>
              <a:rPr kumimoji="1" lang="zh-CN" altLang="en-US" dirty="0"/>
              <a:t>仍不能确定，由债权人确定；</a:t>
            </a:r>
            <a:endParaRPr kumimoji="1" lang="zh-CN" altLang="en-US"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847" y="661481"/>
            <a:ext cx="11206264" cy="5758774"/>
          </a:xfrm>
        </p:spPr>
        <p:txBody>
          <a:bodyPr/>
          <a:lstStyle/>
          <a:p>
            <a:pPr marL="0" indent="0">
              <a:buNone/>
            </a:pPr>
            <a:r>
              <a:rPr kumimoji="1" lang="en-US" altLang="zh-CN" dirty="0"/>
              <a:t>2.</a:t>
            </a:r>
            <a:r>
              <a:rPr kumimoji="1" lang="zh-CN" altLang="en-US" dirty="0"/>
              <a:t> 推定合同成立</a:t>
            </a:r>
            <a:r>
              <a:rPr kumimoji="1" lang="en-US" altLang="zh-CN" dirty="0"/>
              <a:t>638</a:t>
            </a:r>
            <a:endParaRPr kumimoji="1" lang="en-US" altLang="zh-CN" dirty="0"/>
          </a:p>
          <a:p>
            <a:pPr marL="0" indent="0">
              <a:buNone/>
            </a:pPr>
            <a:endParaRPr kumimoji="1" lang="en-US" altLang="zh-CN" dirty="0"/>
          </a:p>
          <a:p>
            <a:pPr marL="0" indent="0">
              <a:buNone/>
            </a:pPr>
            <a:r>
              <a:rPr kumimoji="1" lang="zh-CN" altLang="en-US" dirty="0"/>
              <a:t>试用期内可以购买，也可以不购买，依意思表示。</a:t>
            </a:r>
            <a:endParaRPr kumimoji="1" lang="en-US" altLang="zh-CN" dirty="0"/>
          </a:p>
          <a:p>
            <a:pPr marL="0" indent="0">
              <a:buNone/>
            </a:pPr>
            <a:r>
              <a:rPr kumimoji="1" lang="zh-CN" altLang="en-US" dirty="0"/>
              <a:t>（</a:t>
            </a:r>
            <a:r>
              <a:rPr kumimoji="1" lang="en-US" altLang="zh-CN" dirty="0"/>
              <a:t>1</a:t>
            </a:r>
            <a:r>
              <a:rPr kumimoji="1" lang="zh-CN" altLang="en-US" dirty="0"/>
              <a:t>）试用期届满，买受人未作表示的，视为购买；</a:t>
            </a:r>
            <a:endParaRPr kumimoji="1" lang="en-US" altLang="zh-CN" dirty="0"/>
          </a:p>
          <a:p>
            <a:pPr marL="0" indent="0">
              <a:buNone/>
            </a:pPr>
            <a:r>
              <a:rPr kumimoji="1" lang="zh-CN" altLang="en-US" dirty="0"/>
              <a:t>（</a:t>
            </a:r>
            <a:r>
              <a:rPr kumimoji="1" lang="en-US" altLang="zh-CN" dirty="0"/>
              <a:t>2</a:t>
            </a:r>
            <a:r>
              <a:rPr kumimoji="1" lang="zh-CN" altLang="en-US" dirty="0"/>
              <a:t>）意思实现的行为，视为同意购买。（出卖、出租、设立担保物权）</a:t>
            </a:r>
            <a:endParaRPr kumimoji="1" lang="zh-CN" altLang="en-US"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642026"/>
            <a:ext cx="10622215" cy="5530174"/>
          </a:xfrm>
        </p:spPr>
        <p:txBody>
          <a:bodyPr/>
          <a:lstStyle/>
          <a:p>
            <a:pPr marL="0" indent="0">
              <a:buNone/>
            </a:pPr>
            <a:r>
              <a:rPr kumimoji="1" lang="en-US" altLang="zh-CN" dirty="0"/>
              <a:t>3.</a:t>
            </a:r>
            <a:r>
              <a:rPr kumimoji="1" lang="zh-CN" altLang="en-US" dirty="0"/>
              <a:t> 试用期买卖的使用费</a:t>
            </a:r>
            <a:r>
              <a:rPr kumimoji="1" lang="en-US" altLang="zh-CN" dirty="0"/>
              <a:t>629</a:t>
            </a:r>
            <a:endParaRPr kumimoji="1" lang="en-US" altLang="zh-CN" dirty="0"/>
          </a:p>
          <a:p>
            <a:pPr marL="0" indent="0">
              <a:buNone/>
            </a:pPr>
            <a:r>
              <a:rPr kumimoji="1" lang="zh-CN" altLang="en-US" dirty="0"/>
              <a:t>  无约定</a:t>
            </a:r>
            <a:r>
              <a:rPr kumimoji="1" lang="en-US" altLang="zh-CN" dirty="0"/>
              <a:t>——</a:t>
            </a:r>
            <a:r>
              <a:rPr kumimoji="1" lang="zh-CN" altLang="en-US" dirty="0"/>
              <a:t>推定免费</a:t>
            </a:r>
            <a:endParaRPr kumimoji="1" lang="en-US" altLang="zh-CN" dirty="0"/>
          </a:p>
          <a:p>
            <a:pPr marL="0" indent="0">
              <a:buNone/>
            </a:pPr>
            <a:r>
              <a:rPr kumimoji="1" lang="en-US" altLang="zh-CN" dirty="0"/>
              <a:t>4.</a:t>
            </a:r>
            <a:r>
              <a:rPr kumimoji="1" lang="zh-CN" altLang="en-US" dirty="0"/>
              <a:t> 试用期买卖的风险负担</a:t>
            </a:r>
            <a:r>
              <a:rPr kumimoji="1" lang="en-US" altLang="zh-CN" dirty="0"/>
              <a:t>640</a:t>
            </a:r>
            <a:endParaRPr kumimoji="1" lang="en-US" altLang="zh-CN" dirty="0"/>
          </a:p>
          <a:p>
            <a:pPr marL="0" indent="0">
              <a:buNone/>
            </a:pPr>
            <a:r>
              <a:rPr kumimoji="1" lang="zh-CN" altLang="en-US" dirty="0"/>
              <a:t>  由出卖人负担</a:t>
            </a:r>
            <a:endParaRPr kumimoji="1" lang="zh-CN" altLang="en-US"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5130" y="516835"/>
            <a:ext cx="10488566" cy="5655365"/>
          </a:xfrm>
        </p:spPr>
        <p:txBody>
          <a:bodyPr/>
          <a:lstStyle/>
          <a:p>
            <a:pPr marL="0" indent="0">
              <a:buNone/>
            </a:pPr>
            <a:r>
              <a:rPr kumimoji="1" lang="zh-CN" altLang="en-US" dirty="0"/>
              <a:t>（四）所有权保留买卖合同</a:t>
            </a:r>
            <a:endParaRPr kumimoji="1" lang="en-US" altLang="zh-CN" dirty="0"/>
          </a:p>
          <a:p>
            <a:pPr marL="0" indent="0">
              <a:buNone/>
            </a:pPr>
            <a:endParaRPr kumimoji="1" lang="en-US" altLang="zh-CN" dirty="0"/>
          </a:p>
          <a:p>
            <a:pPr marL="514350" indent="-514350">
              <a:buAutoNum type="arabicPeriod"/>
            </a:pPr>
            <a:r>
              <a:rPr kumimoji="1" lang="zh-CN" altLang="en-US" sz="2400" dirty="0"/>
              <a:t>定义：当事人可以在买卖合同中约定买受人未履行支付价款或者其他义务的，标的物的所有权属于出卖人。（</a:t>
            </a:r>
            <a:r>
              <a:rPr kumimoji="1" lang="en-US" altLang="zh-CN" sz="2400" dirty="0"/>
              <a:t>641</a:t>
            </a:r>
            <a:r>
              <a:rPr kumimoji="1" lang="zh-CN" altLang="en-US" sz="2400" dirty="0"/>
              <a:t>）</a:t>
            </a:r>
            <a:endParaRPr kumimoji="1" lang="en-US" altLang="zh-CN" sz="2400" dirty="0"/>
          </a:p>
          <a:p>
            <a:pPr marL="0" indent="0">
              <a:buNone/>
            </a:pPr>
            <a:r>
              <a:rPr kumimoji="1" lang="zh-CN" altLang="en-US" sz="2400" dirty="0"/>
              <a:t>    </a:t>
            </a:r>
            <a:endParaRPr kumimoji="1" lang="en-US" altLang="zh-CN" sz="2400" dirty="0"/>
          </a:p>
          <a:p>
            <a:pPr marL="0" indent="0">
              <a:buNone/>
            </a:pPr>
            <a:r>
              <a:rPr kumimoji="1" lang="zh-CN" altLang="en-US" sz="2400" dirty="0"/>
              <a:t>    出卖人对标的物保留的所有权，未经登记，不得对抗善意第三人。</a:t>
            </a:r>
            <a:endParaRPr kumimoji="1" lang="en-US" altLang="zh-CN" sz="2400" dirty="0"/>
          </a:p>
          <a:p>
            <a:pPr marL="0" indent="0">
              <a:buNone/>
            </a:pPr>
            <a:endParaRPr kumimoji="1" lang="en-US" altLang="zh-CN" sz="2400" dirty="0"/>
          </a:p>
          <a:p>
            <a:pPr marL="0" indent="0">
              <a:buNone/>
            </a:pPr>
            <a:r>
              <a:rPr kumimoji="1" lang="zh-CN" altLang="en-US" sz="2400" dirty="0"/>
              <a:t>    所有权保留买卖本质上债的担保，是以保留所有权的方保证债的履行。</a:t>
            </a:r>
            <a:endParaRPr kumimoji="1" lang="en-US" altLang="zh-CN" sz="2400" dirty="0"/>
          </a:p>
          <a:p>
            <a:pPr marL="0" indent="0">
              <a:buNone/>
            </a:pPr>
            <a:endParaRPr kumimoji="1" lang="zh-CN" altLang="en-US"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5334" y="371062"/>
            <a:ext cx="10581331" cy="5748130"/>
          </a:xfrm>
        </p:spPr>
        <p:txBody>
          <a:bodyPr/>
          <a:lstStyle/>
          <a:p>
            <a:pPr marL="0" indent="0">
              <a:buNone/>
            </a:pPr>
            <a:r>
              <a:rPr kumimoji="1" lang="en-US" altLang="zh-CN" dirty="0"/>
              <a:t>2.</a:t>
            </a:r>
            <a:r>
              <a:rPr kumimoji="1" lang="zh-CN" altLang="en-US" dirty="0"/>
              <a:t> 标的物的取回</a:t>
            </a:r>
            <a:endParaRPr kumimoji="1" lang="en-US" altLang="zh-CN" dirty="0"/>
          </a:p>
          <a:p>
            <a:pPr marL="0" indent="0">
              <a:buNone/>
            </a:pPr>
            <a:r>
              <a:rPr kumimoji="1" lang="zh-CN" altLang="en-US" dirty="0"/>
              <a:t>（</a:t>
            </a:r>
            <a:r>
              <a:rPr kumimoji="1" lang="en-US" altLang="zh-CN" dirty="0"/>
              <a:t>1</a:t>
            </a:r>
            <a:r>
              <a:rPr kumimoji="1" lang="zh-CN" altLang="en-US" dirty="0"/>
              <a:t>）取回的条件（法定）：</a:t>
            </a:r>
            <a:r>
              <a:rPr kumimoji="1" lang="en-US" altLang="zh-CN" dirty="0"/>
              <a:t>642</a:t>
            </a:r>
            <a:endParaRPr kumimoji="1" lang="en-US" altLang="zh-CN" dirty="0"/>
          </a:p>
          <a:p>
            <a:pPr marL="0" indent="0">
              <a:buNone/>
            </a:pPr>
            <a:r>
              <a:rPr kumimoji="1" lang="zh-CN" altLang="en-US" sz="2400" dirty="0"/>
              <a:t>①未按约定支付价款，催告后合理期限仍未支付的；</a:t>
            </a:r>
            <a:endParaRPr kumimoji="1" lang="en-US" altLang="zh-CN" sz="2400" dirty="0"/>
          </a:p>
          <a:p>
            <a:pPr marL="0" indent="0">
              <a:buNone/>
            </a:pPr>
            <a:r>
              <a:rPr kumimoji="1" lang="zh-CN" altLang="en-US" sz="2400" dirty="0"/>
              <a:t>②未按约定完成特定条件；</a:t>
            </a:r>
            <a:endParaRPr kumimoji="1" lang="en-US" altLang="zh-CN" sz="2400" dirty="0"/>
          </a:p>
          <a:p>
            <a:pPr marL="0" indent="0">
              <a:buNone/>
            </a:pPr>
            <a:r>
              <a:rPr kumimoji="1" lang="zh-CN" altLang="en-US" sz="2400" dirty="0"/>
              <a:t>③将标的物出质或作出其他不当处分。</a:t>
            </a:r>
            <a:endParaRPr kumimoji="1" lang="en-US" altLang="zh-CN" sz="2400" dirty="0"/>
          </a:p>
          <a:p>
            <a:pPr marL="0" indent="0">
              <a:buNone/>
            </a:pPr>
            <a:endParaRPr kumimoji="1" lang="en-US" altLang="zh-CN" sz="2400" dirty="0"/>
          </a:p>
          <a:p>
            <a:pPr marL="0" indent="0">
              <a:buNone/>
            </a:pPr>
            <a:r>
              <a:rPr kumimoji="1" lang="zh-CN" altLang="en-US" dirty="0"/>
              <a:t>（</a:t>
            </a:r>
            <a:r>
              <a:rPr kumimoji="1" lang="en-US" altLang="zh-CN" dirty="0"/>
              <a:t>2</a:t>
            </a:r>
            <a:r>
              <a:rPr kumimoji="1" lang="zh-CN" altLang="en-US" dirty="0"/>
              <a:t>）如何取回</a:t>
            </a:r>
            <a:endParaRPr kumimoji="1" lang="en-US" altLang="zh-CN" dirty="0"/>
          </a:p>
          <a:p>
            <a:pPr marL="0" indent="0">
              <a:buNone/>
            </a:pPr>
            <a:r>
              <a:rPr kumimoji="1" lang="zh-CN" altLang="en-US" dirty="0"/>
              <a:t> </a:t>
            </a:r>
            <a:r>
              <a:rPr kumimoji="1" lang="zh-CN" altLang="en-US" sz="2400" dirty="0"/>
              <a:t>①法定取回</a:t>
            </a:r>
            <a:endParaRPr kumimoji="1" lang="en-US" altLang="zh-CN" sz="2400" dirty="0"/>
          </a:p>
          <a:p>
            <a:pPr marL="0" indent="0">
              <a:buNone/>
            </a:pPr>
            <a:r>
              <a:rPr kumimoji="1" lang="zh-CN" altLang="en-US" sz="2400" dirty="0"/>
              <a:t> ②协商取回</a:t>
            </a:r>
            <a:endParaRPr kumimoji="1" lang="en-US" altLang="zh-CN" sz="2400" dirty="0"/>
          </a:p>
          <a:p>
            <a:pPr marL="0" indent="0">
              <a:buNone/>
            </a:pPr>
            <a:r>
              <a:rPr kumimoji="1" lang="zh-CN" altLang="en-US" sz="2400" dirty="0"/>
              <a:t> ③协商不成的，参照适用担保物权实现程序</a:t>
            </a:r>
            <a:endParaRPr kumimoji="1" lang="zh-CN" altLang="en-US" sz="2400"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1635" y="808383"/>
            <a:ext cx="10462061" cy="5363817"/>
          </a:xfrm>
        </p:spPr>
        <p:txBody>
          <a:bodyPr/>
          <a:lstStyle/>
          <a:p>
            <a:pPr marL="0" indent="0">
              <a:buNone/>
            </a:pPr>
            <a:r>
              <a:rPr kumimoji="1" lang="zh-CN" altLang="en-US" dirty="0"/>
              <a:t>（</a:t>
            </a:r>
            <a:r>
              <a:rPr kumimoji="1" lang="en-US" altLang="zh-CN" dirty="0"/>
              <a:t>3</a:t>
            </a:r>
            <a:r>
              <a:rPr kumimoji="1" lang="zh-CN" altLang="en-US" dirty="0"/>
              <a:t>）取回的后果</a:t>
            </a:r>
            <a:r>
              <a:rPr kumimoji="1" lang="en-US" altLang="zh-CN" dirty="0"/>
              <a:t>643</a:t>
            </a:r>
            <a:endParaRPr kumimoji="1" lang="en-US" altLang="zh-CN" dirty="0"/>
          </a:p>
          <a:p>
            <a:pPr marL="0" indent="0">
              <a:buNone/>
            </a:pPr>
            <a:endParaRPr kumimoji="1" lang="en-US" altLang="zh-CN" dirty="0"/>
          </a:p>
          <a:p>
            <a:pPr marL="0" indent="0">
              <a:buNone/>
            </a:pPr>
            <a:r>
              <a:rPr kumimoji="1" lang="zh-CN" altLang="en-US" sz="2400" dirty="0"/>
              <a:t>① 标的物的回赎</a:t>
            </a:r>
            <a:endParaRPr kumimoji="1" lang="en-US" altLang="zh-CN" sz="2400" dirty="0"/>
          </a:p>
          <a:p>
            <a:pPr marL="0" indent="0">
              <a:buNone/>
            </a:pPr>
            <a:r>
              <a:rPr kumimoji="1" lang="zh-CN" altLang="en-US" sz="2400" dirty="0"/>
              <a:t>法定取回后，买受人在双方约定或者出卖人指定的合理回赎期限内，</a:t>
            </a:r>
            <a:endParaRPr kumimoji="1" lang="en-US" altLang="zh-CN" sz="2400" dirty="0"/>
          </a:p>
          <a:p>
            <a:pPr marL="0" indent="0">
              <a:buNone/>
            </a:pPr>
            <a:r>
              <a:rPr kumimoji="1" lang="zh-CN" altLang="en-US" sz="2400" dirty="0"/>
              <a:t>🍀消除出卖人取回标的物的事由的，可以请求回赎；</a:t>
            </a:r>
            <a:endParaRPr kumimoji="1" lang="zh-CN" altLang="en-US" sz="2400" dirty="0"/>
          </a:p>
          <a:p>
            <a:pPr marL="0" indent="0">
              <a:buNone/>
            </a:pPr>
            <a:r>
              <a:rPr kumimoji="1" lang="zh-CN" altLang="en-US" sz="2400" dirty="0"/>
              <a:t>②财产返还</a:t>
            </a:r>
            <a:endParaRPr kumimoji="1" lang="en-US" altLang="zh-CN" sz="2400" dirty="0"/>
          </a:p>
          <a:p>
            <a:pPr marL="0" indent="0">
              <a:buNone/>
            </a:pPr>
            <a:r>
              <a:rPr kumimoji="1" lang="zh-CN" altLang="en-US" sz="2400" dirty="0"/>
              <a:t>🍀回赎期限内买受人没有回赎，可以卖给第三人。</a:t>
            </a:r>
            <a:endParaRPr kumimoji="1" lang="en-US" altLang="zh-CN" sz="2400" dirty="0"/>
          </a:p>
          <a:p>
            <a:pPr marL="0" indent="0">
              <a:buNone/>
            </a:pPr>
            <a:r>
              <a:rPr kumimoji="1" lang="zh-CN" altLang="en-US" sz="2400" dirty="0"/>
              <a:t>出卖所得价款扣除买受人未支付的价款以及必要费用后仍有剩余的，应当返还买受人</a:t>
            </a:r>
            <a:r>
              <a:rPr kumimoji="1" lang="en-US" altLang="zh-CN" sz="2400" dirty="0"/>
              <a:t>;</a:t>
            </a:r>
            <a:r>
              <a:rPr kumimoji="1" lang="zh-CN" altLang="en-US" sz="2400" dirty="0"/>
              <a:t>不足部分由买受人清偿。</a:t>
            </a:r>
            <a:endParaRPr kumimoji="1" lang="zh-CN" altLang="en-US" sz="2400"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5617" y="477077"/>
            <a:ext cx="10906540" cy="5883965"/>
          </a:xfrm>
        </p:spPr>
        <p:txBody>
          <a:bodyPr/>
          <a:lstStyle/>
          <a:p>
            <a:pPr marL="0" indent="0">
              <a:buNone/>
            </a:pPr>
            <a:r>
              <a:rPr kumimoji="1" lang="zh-CN" altLang="en-US" dirty="0"/>
              <a:t>七、买卖合同解除的特殊规定</a:t>
            </a:r>
            <a:endParaRPr kumimoji="1" lang="en-US" altLang="zh-CN" dirty="0"/>
          </a:p>
          <a:p>
            <a:pPr marL="514350" indent="-514350">
              <a:buAutoNum type="arabicPeriod"/>
            </a:pPr>
            <a:r>
              <a:rPr kumimoji="1" lang="zh-CN" altLang="en-US" dirty="0"/>
              <a:t>从物与合同解除 </a:t>
            </a:r>
            <a:r>
              <a:rPr kumimoji="1" lang="en-US" altLang="zh-CN" dirty="0"/>
              <a:t>631</a:t>
            </a:r>
            <a:endParaRPr kumimoji="1" lang="en-US" altLang="zh-CN" dirty="0"/>
          </a:p>
          <a:p>
            <a:pPr marL="0" indent="0">
              <a:buNone/>
            </a:pPr>
            <a:r>
              <a:rPr kumimoji="1" lang="zh-CN" altLang="en-US" dirty="0"/>
              <a:t> 因主物不符合约定</a:t>
            </a:r>
            <a:r>
              <a:rPr kumimoji="1" lang="en-US" altLang="zh-CN" dirty="0"/>
              <a:t>——</a:t>
            </a:r>
            <a:r>
              <a:rPr kumimoji="1" lang="zh-CN" altLang="en-US" dirty="0"/>
              <a:t>解除合同</a:t>
            </a:r>
            <a:r>
              <a:rPr kumimoji="1" lang="en-US" altLang="zh-CN" dirty="0"/>
              <a:t>——</a:t>
            </a:r>
            <a:r>
              <a:rPr kumimoji="1" lang="zh-CN" altLang="en-US" dirty="0"/>
              <a:t>及于从物；</a:t>
            </a:r>
            <a:endParaRPr kumimoji="1" lang="en-US" altLang="zh-CN" dirty="0"/>
          </a:p>
          <a:p>
            <a:pPr marL="0" indent="0">
              <a:buNone/>
            </a:pPr>
            <a:r>
              <a:rPr kumimoji="1" lang="zh-CN" altLang="en-US" dirty="0"/>
              <a:t> 因从物不符合约定</a:t>
            </a:r>
            <a:r>
              <a:rPr kumimoji="1" lang="en-US" altLang="zh-CN" dirty="0"/>
              <a:t>——</a:t>
            </a:r>
            <a:r>
              <a:rPr kumimoji="1" lang="zh-CN" altLang="en-US" dirty="0"/>
              <a:t>解除合同</a:t>
            </a:r>
            <a:r>
              <a:rPr kumimoji="1" lang="en-US" altLang="zh-CN" dirty="0"/>
              <a:t>——</a:t>
            </a:r>
            <a:r>
              <a:rPr kumimoji="1" lang="zh-CN" altLang="en-US" dirty="0"/>
              <a:t>不及于主物。</a:t>
            </a:r>
            <a:endParaRPr kumimoji="1" lang="zh-CN" altLang="en-US" dirty="0"/>
          </a:p>
          <a:p>
            <a:pPr marL="514350" indent="-514350">
              <a:buAutoNum type="arabicPeriod"/>
            </a:pPr>
            <a:endParaRPr kumimoji="1" lang="zh-CN" altLang="en-US" dirty="0"/>
          </a:p>
          <a:p>
            <a:pPr marL="0" indent="0">
              <a:buNone/>
            </a:pPr>
            <a:r>
              <a:rPr kumimoji="1" lang="en-US" altLang="zh-CN" dirty="0"/>
              <a:t>2.</a:t>
            </a:r>
            <a:r>
              <a:rPr kumimoji="1" lang="zh-CN" altLang="en-US" dirty="0"/>
              <a:t> 数物同时出卖时的合同解除</a:t>
            </a:r>
            <a:r>
              <a:rPr kumimoji="1" lang="en-US" altLang="zh-CN" dirty="0"/>
              <a:t>632</a:t>
            </a:r>
            <a:endParaRPr kumimoji="1" lang="en-US" altLang="zh-CN" dirty="0"/>
          </a:p>
          <a:p>
            <a:pPr marL="0" indent="0">
              <a:buNone/>
            </a:pPr>
            <a:r>
              <a:rPr kumimoji="1" lang="zh-CN" altLang="en-US" dirty="0"/>
              <a:t>标的物为数物，其中一物不符合约定的，买受人可以就该物解除。</a:t>
            </a:r>
            <a:endParaRPr kumimoji="1" lang="en-US" altLang="zh-CN" dirty="0"/>
          </a:p>
          <a:p>
            <a:pPr marL="0" indent="0">
              <a:buNone/>
            </a:pPr>
            <a:r>
              <a:rPr kumimoji="1" lang="zh-CN" altLang="en-US" dirty="0"/>
              <a:t>但是，该物与他物分离使标的物的价值显受损害的，买受人可以就数物解除合同。</a:t>
            </a:r>
            <a:endParaRPr kumimoji="1"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661481"/>
            <a:ext cx="10997119" cy="6196519"/>
          </a:xfrm>
        </p:spPr>
        <p:txBody>
          <a:bodyPr/>
          <a:lstStyle/>
          <a:p>
            <a:pPr marL="0" indent="0">
              <a:buNone/>
            </a:pPr>
            <a:r>
              <a:rPr kumimoji="1" lang="en-US" altLang="zh-CN" dirty="0"/>
              <a:t>3.</a:t>
            </a:r>
            <a:r>
              <a:rPr kumimoji="1" lang="zh-CN" altLang="en-US" dirty="0"/>
              <a:t>）格式条款无效的情形（</a:t>
            </a:r>
            <a:r>
              <a:rPr kumimoji="1" lang="en-US" altLang="zh-CN" dirty="0"/>
              <a:t>497</a:t>
            </a:r>
            <a:r>
              <a:rPr kumimoji="1" lang="zh-CN" altLang="en-US" dirty="0"/>
              <a:t>）</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a:t>
            </a:r>
            <a:r>
              <a:rPr kumimoji="1" lang="en-US" altLang="zh-CN" dirty="0"/>
              <a:t>1</a:t>
            </a:r>
            <a:r>
              <a:rPr kumimoji="1" lang="zh-CN" altLang="en-US" dirty="0"/>
              <a:t>）具有民法典第</a:t>
            </a:r>
            <a:r>
              <a:rPr kumimoji="1" lang="en-US" altLang="zh-CN" dirty="0"/>
              <a:t>143</a:t>
            </a:r>
            <a:r>
              <a:rPr kumimoji="1" lang="zh-CN" altLang="en-US" dirty="0"/>
              <a:t>条和</a:t>
            </a:r>
            <a:r>
              <a:rPr kumimoji="1" lang="en-US" altLang="zh-CN" dirty="0"/>
              <a:t>506</a:t>
            </a:r>
            <a:r>
              <a:rPr kumimoji="1" lang="zh-CN" altLang="en-US" dirty="0"/>
              <a:t>条规定的无效情形；</a:t>
            </a:r>
            <a:endParaRPr kumimoji="1" lang="en-US" altLang="zh-CN" dirty="0"/>
          </a:p>
          <a:p>
            <a:pPr marL="0" indent="0">
              <a:buNone/>
            </a:pPr>
            <a:r>
              <a:rPr kumimoji="1" lang="zh-CN" altLang="en-US" dirty="0"/>
              <a:t> （</a:t>
            </a:r>
            <a:r>
              <a:rPr kumimoji="1" lang="en-US" altLang="zh-CN" dirty="0"/>
              <a:t>2</a:t>
            </a:r>
            <a:r>
              <a:rPr kumimoji="1" lang="zh-CN" altLang="en-US" dirty="0"/>
              <a:t>）提供格式条款一方不合理地免除或者减轻其责任、加重对方责任、限制对方主要权利（即使进行了提示和说明）；</a:t>
            </a:r>
            <a:endParaRPr kumimoji="1" lang="en-US" altLang="zh-CN" dirty="0"/>
          </a:p>
          <a:p>
            <a:pPr marL="0" indent="0">
              <a:buNone/>
            </a:pPr>
            <a:r>
              <a:rPr kumimoji="1" lang="zh-CN" altLang="en-US" dirty="0"/>
              <a:t> （</a:t>
            </a:r>
            <a:r>
              <a:rPr kumimoji="1" lang="en-US" altLang="zh-CN" dirty="0"/>
              <a:t>3</a:t>
            </a:r>
            <a:r>
              <a:rPr kumimoji="1" lang="zh-CN" altLang="en-US" dirty="0"/>
              <a:t>）提供格式条款一方排除对方主要权利。</a:t>
            </a:r>
            <a:endParaRPr kumimoji="1" lang="en-US" altLang="zh-CN" dirty="0"/>
          </a:p>
          <a:p>
            <a:pPr marL="0" indent="0">
              <a:buNone/>
            </a:pPr>
            <a:r>
              <a:rPr kumimoji="1" lang="zh-CN" altLang="en-US" sz="2400" dirty="0">
                <a:latin typeface="楷体" panose="02010609060101010101" pitchFamily="49" charset="-122"/>
                <a:ea typeface="楷体" panose="02010609060101010101" pitchFamily="49" charset="-122"/>
              </a:rPr>
              <a:t>第</a:t>
            </a:r>
            <a:r>
              <a:rPr kumimoji="1" lang="en-US" altLang="zh-CN" sz="2400" dirty="0">
                <a:latin typeface="楷体" panose="02010609060101010101" pitchFamily="49" charset="-122"/>
                <a:ea typeface="楷体" panose="02010609060101010101" pitchFamily="49" charset="-122"/>
              </a:rPr>
              <a:t>143</a:t>
            </a:r>
            <a:r>
              <a:rPr kumimoji="1" lang="zh-CN" altLang="en-US" sz="2400" dirty="0">
                <a:latin typeface="楷体" panose="02010609060101010101" pitchFamily="49" charset="-122"/>
                <a:ea typeface="楷体" panose="02010609060101010101" pitchFamily="49" charset="-122"/>
              </a:rPr>
              <a:t>条（不得违反法律公序良俗）、</a:t>
            </a:r>
            <a:r>
              <a:rPr kumimoji="1" lang="en-US" altLang="zh-CN" sz="2400" dirty="0">
                <a:latin typeface="楷体" panose="02010609060101010101" pitchFamily="49" charset="-122"/>
                <a:ea typeface="楷体" panose="02010609060101010101" pitchFamily="49" charset="-122"/>
              </a:rPr>
              <a:t>144</a:t>
            </a:r>
            <a:r>
              <a:rPr kumimoji="1" lang="zh-CN" altLang="en-US" sz="2400" dirty="0">
                <a:latin typeface="楷体" panose="02010609060101010101" pitchFamily="49" charset="-122"/>
                <a:ea typeface="楷体" panose="02010609060101010101" pitchFamily="49" charset="-122"/>
              </a:rPr>
              <a:t>无民事行为能力人、</a:t>
            </a:r>
            <a:r>
              <a:rPr kumimoji="1" lang="en-US" altLang="zh-CN" sz="2400" dirty="0">
                <a:latin typeface="楷体" panose="02010609060101010101" pitchFamily="49" charset="-122"/>
                <a:ea typeface="楷体" panose="02010609060101010101" pitchFamily="49" charset="-122"/>
              </a:rPr>
              <a:t>146</a:t>
            </a:r>
            <a:r>
              <a:rPr kumimoji="1" lang="zh-CN" altLang="en-US" sz="2400" dirty="0">
                <a:latin typeface="楷体" panose="02010609060101010101" pitchFamily="49" charset="-122"/>
                <a:ea typeface="楷体" panose="02010609060101010101" pitchFamily="49" charset="-122"/>
              </a:rPr>
              <a:t>虚假意思表示的行为</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第</a:t>
            </a:r>
            <a:r>
              <a:rPr kumimoji="1" lang="en-US" altLang="zh-CN" sz="2400" dirty="0">
                <a:latin typeface="楷体" panose="02010609060101010101" pitchFamily="49" charset="-122"/>
                <a:ea typeface="楷体" panose="02010609060101010101" pitchFamily="49" charset="-122"/>
              </a:rPr>
              <a:t>506</a:t>
            </a:r>
            <a:r>
              <a:rPr kumimoji="1" lang="zh-CN" altLang="en-US" sz="2400" dirty="0">
                <a:latin typeface="楷体" panose="02010609060101010101" pitchFamily="49" charset="-122"/>
                <a:ea typeface="楷体" panose="02010609060101010101" pitchFamily="49" charset="-122"/>
              </a:rPr>
              <a:t>条　合同中的下列免责条款无效：</a:t>
            </a:r>
            <a:endParaRPr kumimoji="1" lang="zh-CN" altLang="en-US"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（一）造成对方人身损害的；</a:t>
            </a:r>
            <a:endParaRPr kumimoji="1" lang="zh-CN" altLang="en-US"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（二）因故意或者重大过失造成对方财产损失的。</a:t>
            </a:r>
            <a:endParaRPr kumimoji="1" lang="en-US" altLang="zh-CN" sz="2400" dirty="0">
              <a:latin typeface="楷体" panose="02010609060101010101" pitchFamily="49" charset="-122"/>
              <a:ea typeface="楷体" panose="02010609060101010101" pitchFamily="49" charset="-122"/>
            </a:endParaRPr>
          </a:p>
          <a:p>
            <a:pPr marL="0" indent="0">
              <a:buNone/>
            </a:pPr>
            <a:r>
              <a:rPr kumimoji="1" lang="zh-CN" altLang="en-US" sz="2400" dirty="0">
                <a:latin typeface="楷体" panose="02010609060101010101" pitchFamily="49" charset="-122"/>
                <a:ea typeface="楷体" panose="02010609060101010101" pitchFamily="49" charset="-122"/>
              </a:rPr>
              <a:t> </a:t>
            </a:r>
            <a:endParaRPr kumimoji="1" lang="zh-CN" altLang="en-US" sz="24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481" y="661481"/>
            <a:ext cx="10622215" cy="5510719"/>
          </a:xfrm>
        </p:spPr>
        <p:txBody>
          <a:bodyPr/>
          <a:lstStyle/>
          <a:p>
            <a:pPr marL="0" indent="0">
              <a:buNone/>
            </a:pPr>
            <a:endParaRPr kumimoji="1" lang="en-US" altLang="zh-CN" dirty="0"/>
          </a:p>
          <a:p>
            <a:pPr marL="0" indent="0">
              <a:buNone/>
            </a:pPr>
            <a:r>
              <a:rPr kumimoji="1" lang="en-US" altLang="zh-CN" dirty="0"/>
              <a:t>4.</a:t>
            </a:r>
            <a:r>
              <a:rPr kumimoji="1" lang="zh-CN" altLang="en-US" dirty="0"/>
              <a:t>）格式条款发生争议的处理</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1</a:t>
            </a:r>
            <a:r>
              <a:rPr kumimoji="1" lang="zh-CN" altLang="en-US" dirty="0"/>
              <a:t>）按照通常理解予以理解；</a:t>
            </a:r>
            <a:endParaRPr kumimoji="1" lang="en-US" altLang="zh-CN" dirty="0"/>
          </a:p>
          <a:p>
            <a:pPr marL="0" indent="0">
              <a:buNone/>
            </a:pPr>
            <a:r>
              <a:rPr kumimoji="1" lang="zh-CN" altLang="en-US" dirty="0"/>
              <a:t>（</a:t>
            </a:r>
            <a:r>
              <a:rPr kumimoji="1" lang="en-US" altLang="zh-CN" dirty="0"/>
              <a:t>2</a:t>
            </a:r>
            <a:r>
              <a:rPr kumimoji="1" lang="zh-CN" altLang="en-US" dirty="0"/>
              <a:t>）如有两种以上解释，应做出不利于格式条款提供方的解释；</a:t>
            </a:r>
            <a:endParaRPr kumimoji="1" lang="en-US" altLang="zh-CN" dirty="0"/>
          </a:p>
          <a:p>
            <a:pPr marL="0" indent="0">
              <a:buNone/>
            </a:pPr>
            <a:r>
              <a:rPr kumimoji="1" lang="zh-CN" altLang="en-US" dirty="0"/>
              <a:t>（</a:t>
            </a:r>
            <a:r>
              <a:rPr kumimoji="1" lang="en-US" altLang="zh-CN" dirty="0"/>
              <a:t>3</a:t>
            </a:r>
            <a:r>
              <a:rPr kumimoji="1" lang="zh-CN" altLang="en-US" dirty="0"/>
              <a:t>）格式与非格式条款不一致的，应当采用非格式条款。</a:t>
            </a:r>
            <a:endParaRPr kumimoji="1"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739050" y="1913246"/>
            <a:ext cx="11296068" cy="4823729"/>
          </a:xfrm>
        </p:spPr>
        <p:txBody>
          <a:bodyPr/>
          <a:lstStyle/>
          <a:p>
            <a:pPr marL="0" indent="0">
              <a:buNone/>
            </a:pPr>
            <a:r>
              <a:rPr kumimoji="1" lang="zh-CN" altLang="en-US" dirty="0"/>
              <a:t>（</a:t>
            </a:r>
            <a:r>
              <a:rPr kumimoji="1" lang="en-US" altLang="zh-CN" dirty="0"/>
              <a:t>2</a:t>
            </a:r>
            <a:r>
              <a:rPr kumimoji="1" lang="zh-CN" altLang="en-US" dirty="0"/>
              <a:t>）情势变更（</a:t>
            </a:r>
            <a:r>
              <a:rPr kumimoji="1" lang="en-US" altLang="zh-CN" dirty="0"/>
              <a:t>533</a:t>
            </a:r>
            <a:r>
              <a:rPr kumimoji="1" lang="zh-CN" altLang="en-US" dirty="0"/>
              <a:t>）</a:t>
            </a:r>
            <a:endParaRPr kumimoji="1" lang="en-US" altLang="zh-CN" dirty="0"/>
          </a:p>
          <a:p>
            <a:pPr marL="0" indent="0">
              <a:buNone/>
            </a:pPr>
            <a:r>
              <a:rPr kumimoji="1" lang="zh-CN" altLang="en-US" dirty="0"/>
              <a:t>    合同成立后，合同的基础条件发生了当事人在订立合同时</a:t>
            </a:r>
            <a:r>
              <a:rPr kumimoji="1" lang="zh-CN" altLang="en-US" dirty="0">
                <a:solidFill>
                  <a:srgbClr val="FF0000"/>
                </a:solidFill>
              </a:rPr>
              <a:t>无法预见的、不属于商业风险的</a:t>
            </a:r>
            <a:r>
              <a:rPr kumimoji="1" lang="zh-CN" altLang="en-US" dirty="0">
                <a:solidFill>
                  <a:srgbClr val="00B050"/>
                </a:solidFill>
              </a:rPr>
              <a:t>重大</a:t>
            </a:r>
            <a:r>
              <a:rPr kumimoji="1" lang="zh-CN" altLang="en-US" dirty="0"/>
              <a:t>变化，继续履行合同对当事人一方明显</a:t>
            </a:r>
            <a:r>
              <a:rPr kumimoji="1" lang="zh-CN" altLang="en-US" dirty="0">
                <a:solidFill>
                  <a:srgbClr val="00B050"/>
                </a:solidFill>
              </a:rPr>
              <a:t>不公平</a:t>
            </a:r>
            <a:r>
              <a:rPr kumimoji="1" lang="zh-CN" altLang="en-US" dirty="0"/>
              <a:t>的，受不利影响的当事人可以与对方</a:t>
            </a:r>
            <a:r>
              <a:rPr kumimoji="1" lang="zh-CN" altLang="en-US" dirty="0">
                <a:solidFill>
                  <a:srgbClr val="FF0000"/>
                </a:solidFill>
              </a:rPr>
              <a:t>重新协商</a:t>
            </a:r>
            <a:r>
              <a:rPr kumimoji="1" lang="zh-CN" altLang="en-US" dirty="0"/>
              <a:t>；在合理期限内协商不成的，当事人可以请求人民法院或者仲裁机构变更或者解除合同。</a:t>
            </a:r>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p:cNvSpPr>
            <a:spLocks noGrp="1"/>
          </p:cNvSpPr>
          <p:nvPr>
            <p:ph idx="1"/>
          </p:nvPr>
        </p:nvSpPr>
        <p:spPr>
          <a:xfrm>
            <a:off x="1785769" y="806824"/>
            <a:ext cx="8517107" cy="5282826"/>
          </a:xfrm>
        </p:spPr>
        <p:txBody>
          <a:bodyPr>
            <a:normAutofit/>
          </a:bodyPr>
          <a:lstStyle/>
          <a:p>
            <a:r>
              <a:rPr kumimoji="1" lang="zh-CN" altLang="en-US" sz="3200" dirty="0">
                <a:ea typeface="宋体" panose="02010600030101010101" pitchFamily="2" charset="-122"/>
              </a:rPr>
              <a:t>我国</a:t>
            </a:r>
            <a:r>
              <a:rPr kumimoji="1" lang="en-US" altLang="zh-CN" sz="3200" dirty="0">
                <a:ea typeface="宋体" panose="02010600030101010101" pitchFamily="2" charset="-122"/>
              </a:rPr>
              <a:t>《</a:t>
            </a:r>
            <a:r>
              <a:rPr kumimoji="1" lang="zh-CN" altLang="en-US" sz="3200" dirty="0">
                <a:ea typeface="宋体" panose="02010600030101010101" pitchFamily="2" charset="-122"/>
              </a:rPr>
              <a:t>民法典</a:t>
            </a:r>
            <a:r>
              <a:rPr kumimoji="1" lang="en-US" altLang="zh-CN" sz="3200" dirty="0">
                <a:ea typeface="宋体" panose="02010600030101010101" pitchFamily="2" charset="-122"/>
              </a:rPr>
              <a:t>》</a:t>
            </a:r>
            <a:r>
              <a:rPr kumimoji="1" lang="zh-CN" altLang="en-US" sz="3200" dirty="0">
                <a:ea typeface="宋体" panose="02010600030101010101" pitchFamily="2" charset="-122"/>
              </a:rPr>
              <a:t>的结构</a:t>
            </a:r>
            <a:endParaRPr kumimoji="1" lang="en-US" altLang="zh-CN" sz="3200" dirty="0">
              <a:ea typeface="宋体" panose="02010600030101010101" pitchFamily="2" charset="-122"/>
            </a:endParaRPr>
          </a:p>
          <a:p>
            <a:r>
              <a:rPr kumimoji="1" lang="en-US" altLang="zh-CN" sz="2000" dirty="0">
                <a:ea typeface="宋体" panose="02010600030101010101" pitchFamily="2" charset="-122"/>
              </a:rPr>
              <a:t>1260</a:t>
            </a:r>
            <a:r>
              <a:rPr kumimoji="1" lang="zh-CN" altLang="en-US" sz="2000" dirty="0">
                <a:ea typeface="宋体" panose="02010600030101010101" pitchFamily="2" charset="-122"/>
              </a:rPr>
              <a:t>条</a:t>
            </a:r>
            <a:endParaRPr kumimoji="1" lang="en-US" altLang="zh-CN" sz="2000" dirty="0">
              <a:ea typeface="宋体" panose="02010600030101010101" pitchFamily="2" charset="-122"/>
            </a:endParaRPr>
          </a:p>
          <a:p>
            <a:r>
              <a:rPr kumimoji="1" lang="zh-CN" altLang="en-US" sz="2000" dirty="0">
                <a:ea typeface="宋体" panose="02010600030101010101" pitchFamily="2" charset="-122"/>
              </a:rPr>
              <a:t>总则编 </a:t>
            </a:r>
            <a:r>
              <a:rPr kumimoji="1" lang="en-US" altLang="zh-CN" sz="2000" dirty="0">
                <a:ea typeface="宋体" panose="02010600030101010101" pitchFamily="2" charset="-122"/>
              </a:rPr>
              <a:t>1-204</a:t>
            </a:r>
            <a:r>
              <a:rPr kumimoji="1" lang="zh-CN" altLang="en-US" sz="2000" dirty="0">
                <a:ea typeface="宋体" panose="02010600030101010101" pitchFamily="2" charset="-122"/>
              </a:rPr>
              <a:t>（</a:t>
            </a:r>
            <a:r>
              <a:rPr kumimoji="1" lang="en-US" altLang="zh-CN" sz="2000" dirty="0">
                <a:ea typeface="宋体" panose="02010600030101010101" pitchFamily="2" charset="-122"/>
              </a:rPr>
              <a:t>204</a:t>
            </a:r>
            <a:r>
              <a:rPr kumimoji="1" lang="zh-CN" altLang="en-US" sz="2000" dirty="0">
                <a:ea typeface="宋体" panose="02010600030101010101" pitchFamily="2" charset="-122"/>
              </a:rPr>
              <a:t>）</a:t>
            </a:r>
            <a:endParaRPr kumimoji="1" lang="en-US" altLang="zh-CN" sz="2000" dirty="0">
              <a:ea typeface="宋体" panose="02010600030101010101" pitchFamily="2" charset="-122"/>
            </a:endParaRPr>
          </a:p>
          <a:p>
            <a:r>
              <a:rPr kumimoji="1" lang="zh-CN" altLang="en-US" sz="2000" dirty="0">
                <a:ea typeface="宋体" panose="02010600030101010101" pitchFamily="2" charset="-122"/>
              </a:rPr>
              <a:t>物权编 </a:t>
            </a:r>
            <a:r>
              <a:rPr kumimoji="1" lang="en-US" altLang="zh-CN" sz="2000" dirty="0">
                <a:ea typeface="宋体" panose="02010600030101010101" pitchFamily="2" charset="-122"/>
              </a:rPr>
              <a:t>205-462</a:t>
            </a:r>
            <a:r>
              <a:rPr kumimoji="1" lang="zh-CN" altLang="en-US" sz="2000" dirty="0">
                <a:ea typeface="宋体" panose="02010600030101010101" pitchFamily="2" charset="-122"/>
              </a:rPr>
              <a:t>（</a:t>
            </a:r>
            <a:r>
              <a:rPr kumimoji="1" lang="en-US" altLang="zh-CN" sz="2000" dirty="0">
                <a:ea typeface="宋体" panose="02010600030101010101" pitchFamily="2" charset="-122"/>
              </a:rPr>
              <a:t>258</a:t>
            </a:r>
            <a:r>
              <a:rPr kumimoji="1" lang="zh-CN" altLang="en-US" sz="2000" dirty="0">
                <a:ea typeface="宋体" panose="02010600030101010101" pitchFamily="2" charset="-122"/>
              </a:rPr>
              <a:t>）</a:t>
            </a:r>
            <a:endParaRPr kumimoji="1" lang="en-US" altLang="zh-CN" sz="2000" dirty="0">
              <a:ea typeface="宋体" panose="02010600030101010101" pitchFamily="2" charset="-122"/>
            </a:endParaRPr>
          </a:p>
          <a:p>
            <a:r>
              <a:rPr kumimoji="1" lang="zh-CN" altLang="en-US" sz="2000" dirty="0">
                <a:ea typeface="宋体" panose="02010600030101010101" pitchFamily="2" charset="-122"/>
              </a:rPr>
              <a:t>合同编 </a:t>
            </a:r>
            <a:r>
              <a:rPr kumimoji="1" lang="en-US" altLang="zh-CN" sz="2000" dirty="0">
                <a:ea typeface="宋体" panose="02010600030101010101" pitchFamily="2" charset="-122"/>
              </a:rPr>
              <a:t>463-988</a:t>
            </a:r>
            <a:r>
              <a:rPr kumimoji="1" lang="zh-CN" altLang="en-US" sz="2000" dirty="0">
                <a:ea typeface="宋体" panose="02010600030101010101" pitchFamily="2" charset="-122"/>
              </a:rPr>
              <a:t>（</a:t>
            </a:r>
            <a:r>
              <a:rPr kumimoji="1" lang="en-US" altLang="zh-CN" sz="2000" dirty="0">
                <a:ea typeface="宋体" panose="02010600030101010101" pitchFamily="2" charset="-122"/>
              </a:rPr>
              <a:t>526</a:t>
            </a:r>
            <a:r>
              <a:rPr kumimoji="1" lang="zh-CN" altLang="en-US" sz="2000" dirty="0">
                <a:ea typeface="宋体" panose="02010600030101010101" pitchFamily="2" charset="-122"/>
              </a:rPr>
              <a:t>）</a:t>
            </a:r>
            <a:endParaRPr kumimoji="1" lang="en-US" altLang="zh-CN" sz="2000" dirty="0">
              <a:ea typeface="宋体" panose="02010600030101010101" pitchFamily="2" charset="-122"/>
            </a:endParaRPr>
          </a:p>
          <a:p>
            <a:r>
              <a:rPr kumimoji="1" lang="zh-CN" altLang="en-US" sz="2000" dirty="0">
                <a:ea typeface="宋体" panose="02010600030101010101" pitchFamily="2" charset="-122"/>
              </a:rPr>
              <a:t>人格权编 </a:t>
            </a:r>
            <a:r>
              <a:rPr kumimoji="1" lang="en-US" altLang="zh-CN" sz="2000" dirty="0">
                <a:ea typeface="宋体" panose="02010600030101010101" pitchFamily="2" charset="-122"/>
              </a:rPr>
              <a:t>989-1039</a:t>
            </a:r>
            <a:r>
              <a:rPr kumimoji="1" lang="zh-CN" altLang="en-US" sz="2000" dirty="0">
                <a:ea typeface="宋体" panose="02010600030101010101" pitchFamily="2" charset="-122"/>
              </a:rPr>
              <a:t>（</a:t>
            </a:r>
            <a:r>
              <a:rPr kumimoji="1" lang="en-US" altLang="zh-CN" sz="2000" dirty="0">
                <a:ea typeface="宋体" panose="02010600030101010101" pitchFamily="2" charset="-122"/>
              </a:rPr>
              <a:t>51</a:t>
            </a:r>
            <a:r>
              <a:rPr kumimoji="1" lang="zh-CN" altLang="en-US" sz="2000" dirty="0">
                <a:ea typeface="宋体" panose="02010600030101010101" pitchFamily="2" charset="-122"/>
              </a:rPr>
              <a:t>）</a:t>
            </a:r>
            <a:endParaRPr kumimoji="1" lang="en-US" altLang="zh-CN" sz="2000" dirty="0">
              <a:ea typeface="宋体" panose="02010600030101010101" pitchFamily="2" charset="-122"/>
            </a:endParaRPr>
          </a:p>
          <a:p>
            <a:r>
              <a:rPr kumimoji="1" lang="zh-CN" altLang="en-US" sz="2000" dirty="0">
                <a:ea typeface="宋体" panose="02010600030101010101" pitchFamily="2" charset="-122"/>
              </a:rPr>
              <a:t>婚姻家庭编 </a:t>
            </a:r>
            <a:r>
              <a:rPr kumimoji="1" lang="en-US" altLang="zh-CN" sz="2000" dirty="0">
                <a:ea typeface="宋体" panose="02010600030101010101" pitchFamily="2" charset="-122"/>
              </a:rPr>
              <a:t>1040-1118</a:t>
            </a:r>
            <a:r>
              <a:rPr kumimoji="1" lang="zh-CN" altLang="en-US" sz="2000" dirty="0">
                <a:ea typeface="宋体" panose="02010600030101010101" pitchFamily="2" charset="-122"/>
              </a:rPr>
              <a:t>（</a:t>
            </a:r>
            <a:r>
              <a:rPr kumimoji="1" lang="en-US" altLang="zh-CN" sz="2000" dirty="0">
                <a:ea typeface="宋体" panose="02010600030101010101" pitchFamily="2" charset="-122"/>
              </a:rPr>
              <a:t>79</a:t>
            </a:r>
            <a:r>
              <a:rPr kumimoji="1" lang="zh-CN" altLang="en-US" sz="2000" dirty="0">
                <a:ea typeface="宋体" panose="02010600030101010101" pitchFamily="2" charset="-122"/>
              </a:rPr>
              <a:t>）</a:t>
            </a:r>
            <a:endParaRPr kumimoji="1" lang="en-US" altLang="zh-CN" sz="2000" dirty="0">
              <a:ea typeface="宋体" panose="02010600030101010101" pitchFamily="2" charset="-122"/>
            </a:endParaRPr>
          </a:p>
          <a:p>
            <a:r>
              <a:rPr kumimoji="1" lang="zh-CN" altLang="en-US" sz="2000" dirty="0">
                <a:ea typeface="宋体" panose="02010600030101010101" pitchFamily="2" charset="-122"/>
              </a:rPr>
              <a:t>继承编 </a:t>
            </a:r>
            <a:r>
              <a:rPr kumimoji="1" lang="en-US" altLang="zh-CN" sz="2000" dirty="0">
                <a:ea typeface="宋体" panose="02010600030101010101" pitchFamily="2" charset="-122"/>
              </a:rPr>
              <a:t>1119-1163</a:t>
            </a:r>
            <a:r>
              <a:rPr kumimoji="1" lang="zh-CN" altLang="en-US" sz="2000" dirty="0">
                <a:ea typeface="宋体" panose="02010600030101010101" pitchFamily="2" charset="-122"/>
              </a:rPr>
              <a:t>（</a:t>
            </a:r>
            <a:r>
              <a:rPr kumimoji="1" lang="en-US" altLang="zh-CN" sz="2000" dirty="0">
                <a:ea typeface="宋体" panose="02010600030101010101" pitchFamily="2" charset="-122"/>
              </a:rPr>
              <a:t>45</a:t>
            </a:r>
            <a:r>
              <a:rPr kumimoji="1" lang="zh-CN" altLang="en-US" sz="2000" dirty="0">
                <a:ea typeface="宋体" panose="02010600030101010101" pitchFamily="2" charset="-122"/>
              </a:rPr>
              <a:t>）</a:t>
            </a:r>
            <a:endParaRPr kumimoji="1" lang="en-US" altLang="zh-CN" sz="2000" dirty="0">
              <a:ea typeface="宋体" panose="02010600030101010101" pitchFamily="2" charset="-122"/>
            </a:endParaRPr>
          </a:p>
          <a:p>
            <a:r>
              <a:rPr kumimoji="1" lang="zh-CN" altLang="en-US" sz="2000" dirty="0">
                <a:ea typeface="宋体" panose="02010600030101010101" pitchFamily="2" charset="-122"/>
              </a:rPr>
              <a:t>侵权责任编 </a:t>
            </a:r>
            <a:r>
              <a:rPr kumimoji="1" lang="en-US" altLang="zh-CN" sz="2000" dirty="0">
                <a:ea typeface="宋体" panose="02010600030101010101" pitchFamily="2" charset="-122"/>
              </a:rPr>
              <a:t>1164-1258</a:t>
            </a:r>
            <a:r>
              <a:rPr kumimoji="1" lang="zh-CN" altLang="en-US" sz="2000" dirty="0">
                <a:ea typeface="宋体" panose="02010600030101010101" pitchFamily="2" charset="-122"/>
              </a:rPr>
              <a:t>（</a:t>
            </a:r>
            <a:r>
              <a:rPr kumimoji="1" lang="en-US" altLang="zh-CN" sz="2000" dirty="0">
                <a:ea typeface="宋体" panose="02010600030101010101" pitchFamily="2" charset="-122"/>
              </a:rPr>
              <a:t>95</a:t>
            </a:r>
            <a:r>
              <a:rPr kumimoji="1" lang="zh-CN" altLang="en-US" sz="2000" dirty="0">
                <a:ea typeface="宋体" panose="02010600030101010101" pitchFamily="2" charset="-122"/>
              </a:rPr>
              <a:t>）</a:t>
            </a:r>
            <a:endParaRPr kumimoji="1" lang="en-US" altLang="zh-CN" sz="2000" dirty="0">
              <a:ea typeface="宋体" panose="02010600030101010101" pitchFamily="2" charset="-122"/>
            </a:endParaRPr>
          </a:p>
          <a:p>
            <a:r>
              <a:rPr kumimoji="1" lang="zh-CN" altLang="en-US" sz="2000" dirty="0">
                <a:ea typeface="宋体" panose="02010600030101010101" pitchFamily="2" charset="-122"/>
              </a:rPr>
              <a:t>附则 </a:t>
            </a:r>
            <a:r>
              <a:rPr kumimoji="1" lang="en-US" altLang="zh-CN" sz="2000" dirty="0">
                <a:ea typeface="宋体" panose="02010600030101010101" pitchFamily="2" charset="-122"/>
              </a:rPr>
              <a:t>1259-1260</a:t>
            </a:r>
            <a:r>
              <a:rPr kumimoji="1" lang="zh-CN" altLang="en-US" sz="2000" dirty="0">
                <a:ea typeface="宋体" panose="02010600030101010101" pitchFamily="2" charset="-122"/>
              </a:rPr>
              <a:t>（</a:t>
            </a:r>
            <a:r>
              <a:rPr kumimoji="1" lang="en-US" altLang="zh-CN" sz="2000" dirty="0">
                <a:ea typeface="宋体" panose="02010600030101010101" pitchFamily="2" charset="-122"/>
              </a:rPr>
              <a:t>2</a:t>
            </a:r>
            <a:r>
              <a:rPr kumimoji="1" lang="zh-CN" altLang="en-US" sz="2000" dirty="0">
                <a:ea typeface="宋体" panose="02010600030101010101" pitchFamily="2" charset="-122"/>
              </a:rPr>
              <a:t>）</a:t>
            </a:r>
            <a:endParaRPr kumimoji="1" lang="zh-CN" altLang="en-US" sz="2000" dirty="0">
              <a:ea typeface="宋体" panose="02010600030101010101" pitchFamily="2" charset="-122"/>
            </a:endParaRPr>
          </a:p>
        </p:txBody>
      </p:sp>
      <p:sp>
        <p:nvSpPr>
          <p:cNvPr id="2" name="文本框 1"/>
          <p:cNvSpPr txBox="1"/>
          <p:nvPr/>
        </p:nvSpPr>
        <p:spPr>
          <a:xfrm>
            <a:off x="7222434" y="1948070"/>
            <a:ext cx="3591340" cy="2308324"/>
          </a:xfrm>
          <a:prstGeom prst="rect">
            <a:avLst/>
          </a:prstGeom>
          <a:noFill/>
        </p:spPr>
        <p:txBody>
          <a:bodyPr wrap="square" rtlCol="0">
            <a:spAutoFit/>
          </a:bodyPr>
          <a:lstStyle/>
          <a:p>
            <a:pPr marL="0" indent="0">
              <a:buNone/>
            </a:pPr>
            <a:r>
              <a:rPr kumimoji="1" lang="zh-CN" altLang="en-US" sz="2400" dirty="0"/>
              <a:t>我国</a:t>
            </a:r>
            <a:r>
              <a:rPr kumimoji="1" lang="en-US" altLang="zh-CN" sz="2400" dirty="0"/>
              <a:t>《</a:t>
            </a:r>
            <a:r>
              <a:rPr kumimoji="1" lang="zh-CN" altLang="en-US" sz="2400" dirty="0"/>
              <a:t>民法典</a:t>
            </a:r>
            <a:r>
              <a:rPr kumimoji="1" lang="en-US" altLang="zh-CN" sz="2400" dirty="0"/>
              <a:t>》</a:t>
            </a:r>
            <a:r>
              <a:rPr kumimoji="1" lang="zh-CN" altLang="en-US" sz="2400" dirty="0"/>
              <a:t>特点：</a:t>
            </a:r>
            <a:endParaRPr kumimoji="1" lang="en-US" altLang="zh-CN" sz="2400" dirty="0"/>
          </a:p>
          <a:p>
            <a:pPr marL="0" indent="0">
              <a:buNone/>
            </a:pPr>
            <a:endParaRPr kumimoji="1" lang="en-US" altLang="zh-CN" sz="2400" dirty="0"/>
          </a:p>
          <a:p>
            <a:pPr marL="0" indent="0">
              <a:buNone/>
            </a:pPr>
            <a:r>
              <a:rPr kumimoji="1" lang="zh-CN" altLang="en-US" sz="2400" dirty="0"/>
              <a:t>七编制</a:t>
            </a:r>
            <a:endParaRPr kumimoji="1" lang="en-US" altLang="zh-CN" sz="2400" dirty="0"/>
          </a:p>
          <a:p>
            <a:pPr marL="0" indent="0">
              <a:buNone/>
            </a:pPr>
            <a:r>
              <a:rPr kumimoji="1" lang="zh-CN" altLang="en-US" sz="2400" dirty="0"/>
              <a:t>侵权独立成编</a:t>
            </a:r>
            <a:endParaRPr kumimoji="1" lang="en-US" altLang="zh-CN" sz="2400" dirty="0"/>
          </a:p>
          <a:p>
            <a:pPr marL="0" indent="0">
              <a:buNone/>
            </a:pPr>
            <a:r>
              <a:rPr kumimoji="1" lang="zh-CN" altLang="en-US" sz="2400" dirty="0"/>
              <a:t>人格权独立成编</a:t>
            </a:r>
            <a:endParaRPr kumimoji="1" lang="en-US" altLang="zh-CN" sz="2400" dirty="0"/>
          </a:p>
          <a:p>
            <a:pPr marL="0" indent="0">
              <a:buNone/>
            </a:pPr>
            <a:r>
              <a:rPr kumimoji="1" lang="zh-CN" altLang="en-US" sz="2400" dirty="0"/>
              <a:t>合同通则起到债总作用</a:t>
            </a:r>
            <a:endParaRPr kumimoji="1" lang="en-US" altLang="zh-CN"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8566" y="0"/>
            <a:ext cx="10394575" cy="1046446"/>
          </a:xfrm>
        </p:spPr>
        <p:txBody>
          <a:bodyPr/>
          <a:lstStyle/>
          <a:p>
            <a:r>
              <a:rPr kumimoji="1" lang="en-US" altLang="zh-CN" dirty="0"/>
              <a:t>2</a:t>
            </a:r>
            <a:r>
              <a:rPr kumimoji="1" lang="zh-CN" altLang="en-US" dirty="0"/>
              <a:t>、合同神圣原则</a:t>
            </a:r>
            <a:endParaRPr kumimoji="1" lang="zh-CN" altLang="en-US" dirty="0"/>
          </a:p>
        </p:txBody>
      </p:sp>
      <p:sp>
        <p:nvSpPr>
          <p:cNvPr id="3" name="内容占位符 2"/>
          <p:cNvSpPr>
            <a:spLocks noGrp="1"/>
          </p:cNvSpPr>
          <p:nvPr>
            <p:ph idx="1"/>
          </p:nvPr>
        </p:nvSpPr>
        <p:spPr>
          <a:xfrm>
            <a:off x="470646" y="860612"/>
            <a:ext cx="11721353" cy="5857688"/>
          </a:xfrm>
        </p:spPr>
        <p:txBody>
          <a:bodyPr/>
          <a:lstStyle/>
          <a:p>
            <a:pPr marL="0" lvl="0" indent="0">
              <a:buNone/>
            </a:pPr>
            <a:r>
              <a:rPr kumimoji="1" lang="zh-CN" altLang="en-US" sz="2000" dirty="0">
                <a:solidFill>
                  <a:srgbClr val="000000"/>
                </a:solidFill>
              </a:rPr>
              <a:t>行政部门监管的变化</a:t>
            </a:r>
            <a:endParaRPr kumimoji="1" lang="en-US" altLang="zh-CN" sz="2000" dirty="0">
              <a:solidFill>
                <a:srgbClr val="000000"/>
              </a:solidFill>
            </a:endParaRPr>
          </a:p>
          <a:p>
            <a:pPr marL="0" lvl="0" indent="0">
              <a:buNone/>
            </a:pPr>
            <a:r>
              <a:rPr kumimoji="1" lang="en-US" altLang="zh-CN" sz="2000" dirty="0">
                <a:solidFill>
                  <a:srgbClr val="000000"/>
                </a:solidFill>
              </a:rPr>
              <a:t>《</a:t>
            </a:r>
            <a:r>
              <a:rPr kumimoji="1" lang="zh-CN" altLang="en-US" sz="2000" dirty="0">
                <a:solidFill>
                  <a:srgbClr val="000000"/>
                </a:solidFill>
              </a:rPr>
              <a:t>经济合同法</a:t>
            </a:r>
            <a:r>
              <a:rPr kumimoji="1" lang="en-US" altLang="zh-CN" sz="2000" dirty="0">
                <a:solidFill>
                  <a:srgbClr val="000000"/>
                </a:solidFill>
              </a:rPr>
              <a:t>》</a:t>
            </a:r>
            <a:r>
              <a:rPr kumimoji="1" lang="zh-CN" altLang="en-US" sz="2000" dirty="0">
                <a:solidFill>
                  <a:srgbClr val="000000"/>
                </a:solidFill>
              </a:rPr>
              <a:t>时期（工商管理部门对合同的事先监管）第</a:t>
            </a:r>
            <a:r>
              <a:rPr kumimoji="1" lang="en-US" altLang="zh-CN" sz="2000" dirty="0">
                <a:solidFill>
                  <a:srgbClr val="000000"/>
                </a:solidFill>
              </a:rPr>
              <a:t>45</a:t>
            </a:r>
            <a:r>
              <a:rPr kumimoji="1" lang="zh-CN" altLang="en-US" sz="2000" dirty="0">
                <a:solidFill>
                  <a:srgbClr val="000000"/>
                </a:solidFill>
              </a:rPr>
              <a:t>条：违法、违反公序良俗可直接</a:t>
            </a:r>
            <a:endParaRPr kumimoji="1" lang="en-US" altLang="zh-CN" sz="2000" dirty="0">
              <a:solidFill>
                <a:srgbClr val="000000"/>
              </a:solidFill>
            </a:endParaRPr>
          </a:p>
          <a:p>
            <a:pPr marL="0" lvl="0" indent="0">
              <a:buNone/>
            </a:pPr>
            <a:r>
              <a:rPr kumimoji="1" lang="zh-CN" altLang="en-US" sz="2000" dirty="0">
                <a:solidFill>
                  <a:srgbClr val="000000"/>
                </a:solidFill>
              </a:rPr>
              <a:t>                                                                                      宣布合同无效</a:t>
            </a:r>
            <a:endParaRPr kumimoji="1" lang="en-US" altLang="zh-CN" sz="2000" dirty="0">
              <a:solidFill>
                <a:srgbClr val="000000"/>
              </a:solidFill>
            </a:endParaRPr>
          </a:p>
          <a:p>
            <a:pPr marL="0" lvl="0" indent="0">
              <a:buNone/>
            </a:pPr>
            <a:r>
              <a:rPr kumimoji="1" lang="zh-CN" altLang="en-US" sz="2000" dirty="0">
                <a:solidFill>
                  <a:srgbClr val="000000"/>
                </a:solidFill>
              </a:rPr>
              <a:t>                                  </a:t>
            </a:r>
            <a:r>
              <a:rPr kumimoji="1" lang="zh-CN" altLang="en-US" sz="1800" dirty="0">
                <a:solidFill>
                  <a:srgbClr val="000000"/>
                </a:solidFill>
              </a:rPr>
              <a:t>对利用经济合同危害国家利益、社会公共利益的违法行为，由县级以上  </a:t>
            </a:r>
            <a:endParaRPr kumimoji="1" lang="en-US" altLang="zh-CN" sz="1800" dirty="0">
              <a:solidFill>
                <a:srgbClr val="000000"/>
              </a:solidFill>
            </a:endParaRPr>
          </a:p>
          <a:p>
            <a:pPr marL="0" lvl="0" indent="0">
              <a:buNone/>
            </a:pPr>
            <a:r>
              <a:rPr kumimoji="1" lang="zh-CN" altLang="en-US" sz="1800" dirty="0">
                <a:solidFill>
                  <a:srgbClr val="000000"/>
                </a:solidFill>
              </a:rPr>
              <a:t>                                  各级人民政府工商行政管理部门和其他有关主管部门依据法律、行政</a:t>
            </a:r>
            <a:endParaRPr kumimoji="1" lang="en-US" altLang="zh-CN" sz="1800" dirty="0">
              <a:solidFill>
                <a:srgbClr val="000000"/>
              </a:solidFill>
            </a:endParaRPr>
          </a:p>
          <a:p>
            <a:pPr marL="0" lvl="0" indent="0">
              <a:buNone/>
            </a:pPr>
            <a:r>
              <a:rPr kumimoji="1" lang="zh-CN" altLang="en-US" sz="1800" dirty="0">
                <a:solidFill>
                  <a:srgbClr val="000000"/>
                </a:solidFill>
              </a:rPr>
              <a:t>                                  法规规定的职责负责处理，构成犯罪的，依法追究刑事责任。</a:t>
            </a:r>
            <a:endParaRPr kumimoji="1" lang="en-US" altLang="zh-CN" sz="2000" dirty="0">
              <a:solidFill>
                <a:srgbClr val="000000"/>
              </a:solidFill>
            </a:endParaRPr>
          </a:p>
          <a:p>
            <a:pPr marL="0" lvl="0" indent="0">
              <a:buNone/>
            </a:pPr>
            <a:r>
              <a:rPr kumimoji="1" lang="en-US" altLang="zh-CN" sz="2000" dirty="0">
                <a:solidFill>
                  <a:srgbClr val="000000"/>
                </a:solidFill>
              </a:rPr>
              <a:t>《</a:t>
            </a:r>
            <a:r>
              <a:rPr kumimoji="1" lang="zh-CN" altLang="en-US" sz="2000" dirty="0">
                <a:solidFill>
                  <a:srgbClr val="000000"/>
                </a:solidFill>
              </a:rPr>
              <a:t>合同法</a:t>
            </a:r>
            <a:r>
              <a:rPr kumimoji="1" lang="en-US" altLang="zh-CN" sz="2000" dirty="0">
                <a:solidFill>
                  <a:srgbClr val="000000"/>
                </a:solidFill>
              </a:rPr>
              <a:t>》127</a:t>
            </a:r>
            <a:r>
              <a:rPr kumimoji="1" lang="zh-CN" altLang="en-US" sz="2000" dirty="0">
                <a:solidFill>
                  <a:srgbClr val="000000"/>
                </a:solidFill>
              </a:rPr>
              <a:t>条：依据法律规定处理</a:t>
            </a:r>
            <a:endParaRPr kumimoji="1" lang="en-US" altLang="zh-CN" sz="2000" dirty="0">
              <a:solidFill>
                <a:srgbClr val="000000"/>
              </a:solidFill>
            </a:endParaRPr>
          </a:p>
          <a:p>
            <a:pPr marL="0" lvl="0" indent="0">
              <a:buNone/>
            </a:pPr>
            <a:r>
              <a:rPr kumimoji="1" lang="zh-CN" altLang="en-US" sz="1800" dirty="0">
                <a:solidFill>
                  <a:srgbClr val="000000"/>
                </a:solidFill>
              </a:rPr>
              <a:t>                              工商行政管理部门和其他有关行政主管部门在各自的职权范围内，</a:t>
            </a:r>
            <a:r>
              <a:rPr kumimoji="1" lang="zh-CN" altLang="en-US" sz="1800" dirty="0">
                <a:solidFill>
                  <a:srgbClr val="C00000"/>
                </a:solidFill>
              </a:rPr>
              <a:t>依照法律、</a:t>
            </a:r>
            <a:endParaRPr kumimoji="1" lang="en-US" altLang="zh-CN" sz="1800" dirty="0">
              <a:solidFill>
                <a:srgbClr val="C00000"/>
              </a:solidFill>
            </a:endParaRPr>
          </a:p>
          <a:p>
            <a:pPr marL="0" lvl="0" indent="0">
              <a:buNone/>
            </a:pPr>
            <a:r>
              <a:rPr kumimoji="1" lang="zh-CN" altLang="en-US" sz="1800" dirty="0">
                <a:solidFill>
                  <a:srgbClr val="C00000"/>
                </a:solidFill>
              </a:rPr>
              <a:t>                              行政法规的规定</a:t>
            </a:r>
            <a:r>
              <a:rPr kumimoji="1" lang="zh-CN" altLang="en-US" sz="1800" dirty="0">
                <a:solidFill>
                  <a:srgbClr val="000000"/>
                </a:solidFill>
              </a:rPr>
              <a:t>，对利用合同危害国家利益、社会公共利益的违法行为，负责监督</a:t>
            </a:r>
            <a:endParaRPr kumimoji="1" lang="en-US" altLang="zh-CN" sz="1800" dirty="0">
              <a:solidFill>
                <a:srgbClr val="000000"/>
              </a:solidFill>
            </a:endParaRPr>
          </a:p>
          <a:p>
            <a:pPr marL="0" lvl="0" indent="0">
              <a:buNone/>
            </a:pPr>
            <a:r>
              <a:rPr kumimoji="1" lang="zh-CN" altLang="en-US" sz="1800" dirty="0">
                <a:solidFill>
                  <a:srgbClr val="C00000"/>
                </a:solidFill>
              </a:rPr>
              <a:t>                              </a:t>
            </a:r>
            <a:r>
              <a:rPr kumimoji="1" lang="zh-CN" altLang="en-US" sz="1800" dirty="0">
                <a:solidFill>
                  <a:srgbClr val="000000"/>
                </a:solidFill>
              </a:rPr>
              <a:t>处理，构成犯罪的，依法追究刑事责任。</a:t>
            </a:r>
            <a:endParaRPr kumimoji="1" lang="en-US" altLang="zh-CN" sz="2000" dirty="0">
              <a:solidFill>
                <a:srgbClr val="C00000"/>
              </a:solidFill>
            </a:endParaRPr>
          </a:p>
          <a:p>
            <a:pPr marL="0" lvl="0" indent="0">
              <a:buNone/>
            </a:pPr>
            <a:r>
              <a:rPr kumimoji="1" lang="en-US" altLang="zh-CN" sz="2000" dirty="0">
                <a:solidFill>
                  <a:srgbClr val="000000"/>
                </a:solidFill>
              </a:rPr>
              <a:t>《</a:t>
            </a:r>
            <a:r>
              <a:rPr kumimoji="1" lang="zh-CN" altLang="en-US" sz="2000" dirty="0">
                <a:solidFill>
                  <a:srgbClr val="000000"/>
                </a:solidFill>
              </a:rPr>
              <a:t>民法典</a:t>
            </a:r>
            <a:r>
              <a:rPr kumimoji="1" lang="en-US" altLang="zh-CN" sz="2000" dirty="0">
                <a:solidFill>
                  <a:srgbClr val="000000"/>
                </a:solidFill>
              </a:rPr>
              <a:t>》</a:t>
            </a:r>
            <a:r>
              <a:rPr kumimoji="1" lang="zh-CN" altLang="en-US" sz="2000" dirty="0">
                <a:solidFill>
                  <a:srgbClr val="000000"/>
                </a:solidFill>
              </a:rPr>
              <a:t>第</a:t>
            </a:r>
            <a:r>
              <a:rPr kumimoji="1" lang="en-US" altLang="zh-CN" sz="2000" dirty="0">
                <a:solidFill>
                  <a:srgbClr val="000000"/>
                </a:solidFill>
              </a:rPr>
              <a:t>534</a:t>
            </a:r>
            <a:r>
              <a:rPr kumimoji="1" lang="zh-CN" altLang="en-US" sz="2000" dirty="0">
                <a:solidFill>
                  <a:srgbClr val="000000"/>
                </a:solidFill>
              </a:rPr>
              <a:t>条： 对利用合同危害国家、公共利益的行为，依据法律规定处理</a:t>
            </a:r>
            <a:endParaRPr kumimoji="1" lang="en-US" altLang="zh-CN" sz="2000" dirty="0">
              <a:solidFill>
                <a:srgbClr val="000000"/>
              </a:solidFill>
            </a:endParaRPr>
          </a:p>
          <a:p>
            <a:pPr marL="0" indent="0">
              <a:buNone/>
            </a:pPr>
            <a:r>
              <a:rPr kumimoji="1" lang="zh-CN" altLang="en-US" sz="2000" dirty="0">
                <a:solidFill>
                  <a:srgbClr val="000000"/>
                </a:solidFill>
              </a:rPr>
              <a:t>                            对当事人利用合同</a:t>
            </a:r>
            <a:r>
              <a:rPr kumimoji="1" lang="zh-CN" altLang="en-US" sz="2000" dirty="0">
                <a:solidFill>
                  <a:srgbClr val="FF0000"/>
                </a:solidFill>
              </a:rPr>
              <a:t>实施危害国家利益、社会公共利益行为</a:t>
            </a:r>
            <a:r>
              <a:rPr kumimoji="1" lang="zh-CN" altLang="en-US" sz="2000" dirty="0">
                <a:solidFill>
                  <a:srgbClr val="000000"/>
                </a:solidFill>
              </a:rPr>
              <a:t>的，市场监督管</a:t>
            </a:r>
            <a:endParaRPr kumimoji="1" lang="en-US" altLang="zh-CN" sz="2000" dirty="0">
              <a:solidFill>
                <a:srgbClr val="000000"/>
              </a:solidFill>
            </a:endParaRPr>
          </a:p>
          <a:p>
            <a:pPr marL="0" indent="0">
              <a:buNone/>
            </a:pPr>
            <a:r>
              <a:rPr kumimoji="1" lang="zh-CN" altLang="en-US" sz="2000" dirty="0">
                <a:solidFill>
                  <a:srgbClr val="000000"/>
                </a:solidFill>
              </a:rPr>
              <a:t>                            理和其他有关行政主管部门依照法律、行政法规的规定负责监督处理。</a:t>
            </a:r>
            <a:endParaRPr kumimoji="1" lang="en-US" altLang="zh-CN" sz="2000" dirty="0">
              <a:solidFill>
                <a:srgbClr val="000000"/>
              </a:solidFill>
            </a:endParaRPr>
          </a:p>
          <a:p>
            <a:pPr marL="0" indent="0">
              <a:buNone/>
            </a:pPr>
            <a:endParaRPr kumimoji="1" lang="zh-CN" altLang="en-US" dirty="0"/>
          </a:p>
        </p:txBody>
      </p:sp>
      <p:sp>
        <p:nvSpPr>
          <p:cNvPr id="4" name="下箭头 3"/>
          <p:cNvSpPr/>
          <p:nvPr/>
        </p:nvSpPr>
        <p:spPr>
          <a:xfrm>
            <a:off x="1432339" y="1728216"/>
            <a:ext cx="560832" cy="1413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下箭头 4"/>
          <p:cNvSpPr/>
          <p:nvPr/>
        </p:nvSpPr>
        <p:spPr>
          <a:xfrm>
            <a:off x="1432339" y="3823409"/>
            <a:ext cx="560832" cy="1413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鼓励交易原则</a:t>
            </a:r>
            <a:endParaRPr kumimoji="1" lang="zh-CN" altLang="en-US" dirty="0"/>
          </a:p>
        </p:txBody>
      </p:sp>
      <p:sp>
        <p:nvSpPr>
          <p:cNvPr id="3" name="内容占位符 2"/>
          <p:cNvSpPr>
            <a:spLocks noGrp="1"/>
          </p:cNvSpPr>
          <p:nvPr>
            <p:ph idx="1"/>
          </p:nvPr>
        </p:nvSpPr>
        <p:spPr>
          <a:xfrm>
            <a:off x="685801" y="2043952"/>
            <a:ext cx="10597896" cy="4128247"/>
          </a:xfrm>
        </p:spPr>
        <p:txBody>
          <a:bodyPr/>
          <a:lstStyle/>
          <a:p>
            <a:pPr marL="0" indent="0">
              <a:buNone/>
            </a:pPr>
            <a:r>
              <a:rPr kumimoji="1" lang="zh-CN" altLang="en-US" sz="2800" dirty="0"/>
              <a:t>尽可能地使合同有效</a:t>
            </a:r>
            <a:endParaRPr kumimoji="1" lang="en-US" altLang="zh-CN" sz="2800" dirty="0"/>
          </a:p>
          <a:p>
            <a:pPr marL="0" indent="0">
              <a:buNone/>
            </a:pPr>
            <a:r>
              <a:rPr kumimoji="1" lang="zh-CN" altLang="en-US" sz="2800" dirty="0"/>
              <a:t>对于违反法律、行政法规的合同无效的问题： </a:t>
            </a:r>
            <a:endParaRPr kumimoji="1" lang="en-US" altLang="zh-CN" sz="2800" dirty="0"/>
          </a:p>
          <a:p>
            <a:r>
              <a:rPr kumimoji="1" lang="en-US" altLang="zh-CN" sz="2800" dirty="0"/>
              <a:t>153</a:t>
            </a:r>
            <a:r>
              <a:rPr kumimoji="1" lang="zh-CN" altLang="en-US" sz="2800" dirty="0"/>
              <a:t>条，违反法律、行政法规强制性规定的民事法律行为无效，但是，该强制性规定</a:t>
            </a:r>
            <a:r>
              <a:rPr kumimoji="1" lang="zh-CN" altLang="en-US" sz="2800" dirty="0">
                <a:solidFill>
                  <a:srgbClr val="C00000"/>
                </a:solidFill>
              </a:rPr>
              <a:t>不导致民事法律行为无效的除外。</a:t>
            </a:r>
            <a:endParaRPr kumimoji="1" lang="en-US" altLang="zh-CN" sz="2800" dirty="0">
              <a:solidFill>
                <a:srgbClr val="C00000"/>
              </a:solidFill>
            </a:endParaRPr>
          </a:p>
          <a:p>
            <a:r>
              <a:rPr kumimoji="1" lang="zh-CN" altLang="en-US" sz="2800" dirty="0"/>
              <a:t>王利明教授：</a:t>
            </a:r>
            <a:endParaRPr kumimoji="1" lang="en-US" altLang="zh-CN" sz="2800" dirty="0"/>
          </a:p>
          <a:p>
            <a:r>
              <a:rPr kumimoji="1" lang="zh-CN" altLang="en-US" sz="2800" dirty="0"/>
              <a:t>违反效力性强制性规定</a:t>
            </a:r>
            <a:r>
              <a:rPr kumimoji="1" lang="en-US" altLang="zh-CN" sz="2800" dirty="0"/>
              <a:t>——</a:t>
            </a:r>
            <a:r>
              <a:rPr kumimoji="1" lang="zh-CN" altLang="en-US" sz="2800" dirty="0"/>
              <a:t>无效</a:t>
            </a:r>
            <a:endParaRPr kumimoji="1" lang="en-US" altLang="zh-CN" sz="2800" dirty="0"/>
          </a:p>
          <a:p>
            <a:r>
              <a:rPr kumimoji="1" lang="zh-CN" altLang="en-US" sz="2800" dirty="0"/>
              <a:t>违反管理性强制性规定</a:t>
            </a:r>
            <a:r>
              <a:rPr kumimoji="1" lang="en-US" altLang="zh-CN" sz="2800" dirty="0"/>
              <a:t>——</a:t>
            </a:r>
            <a:r>
              <a:rPr kumimoji="1" lang="zh-CN" altLang="en-US" sz="2800" dirty="0"/>
              <a:t>不当然无效</a:t>
            </a:r>
            <a:endParaRPr kumimoji="1" lang="en-US" altLang="zh-CN" sz="2800" dirty="0"/>
          </a:p>
          <a:p>
            <a:endParaRPr kumimoji="1" lang="en-US" altLang="zh-CN" sz="2800" dirty="0">
              <a:solidFill>
                <a:srgbClr val="C00000"/>
              </a:solidFill>
            </a:endParaRPr>
          </a:p>
          <a:p>
            <a:endParaRPr kumimoji="1" lang="en-US" altLang="zh-CN" sz="3600" dirty="0"/>
          </a:p>
          <a:p>
            <a:endParaRPr kumimoji="1"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4200" y="152400"/>
            <a:ext cx="11607800" cy="6705600"/>
          </a:xfrm>
        </p:spPr>
        <p:txBody>
          <a:bodyPr/>
          <a:lstStyle/>
          <a:p>
            <a:pPr algn="just">
              <a:lnSpc>
                <a:spcPct val="173000"/>
              </a:lnSpc>
              <a:spcBef>
                <a:spcPts val="1300"/>
              </a:spcBef>
              <a:spcAft>
                <a:spcPts val="1300"/>
              </a:spcAft>
            </a:pPr>
            <a:r>
              <a:rPr lang="en-US" altLang="zh-CN" sz="1800" b="1"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rPr>
              <a:t>民法典合同编通则司法解释</a:t>
            </a:r>
            <a:r>
              <a:rPr lang="en-US" altLang="zh-CN" sz="1800" b="1"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rPr>
              <a:t>（征求意见稿）</a:t>
            </a:r>
            <a:r>
              <a:rPr lang="zh-CN" altLang="zh-CN" sz="1800" b="1" kern="100" dirty="0">
                <a:effectLst/>
                <a:latin typeface="Calibri" panose="020F0502020204030204" pitchFamily="34" charset="0"/>
                <a:ea typeface="宋体" panose="02010600030101010101" pitchFamily="2" charset="-122"/>
                <a:cs typeface="Times New Roman" panose="02020603050405020304" pitchFamily="18" charset="0"/>
              </a:rPr>
              <a:t>第</a:t>
            </a:r>
            <a:r>
              <a:rPr lang="en-US" altLang="zh-CN" sz="1800" b="1" kern="100" dirty="0">
                <a:effectLst/>
                <a:latin typeface="Calibri" panose="020F0502020204030204" pitchFamily="34" charset="0"/>
                <a:ea typeface="宋体" panose="02010600030101010101" pitchFamily="2" charset="-122"/>
                <a:cs typeface="Times New Roman" panose="02020603050405020304" pitchFamily="18" charset="0"/>
              </a:rPr>
              <a:t>16</a:t>
            </a:r>
            <a:r>
              <a:rPr lang="zh-CN" altLang="zh-CN" sz="1800" b="1" kern="100" dirty="0">
                <a:effectLst/>
                <a:latin typeface="Calibri" panose="020F0502020204030204" pitchFamily="34" charset="0"/>
                <a:ea typeface="宋体" panose="02010600030101010101" pitchFamily="2" charset="-122"/>
                <a:cs typeface="Times New Roman" panose="02020603050405020304" pitchFamily="18" charset="0"/>
              </a:rPr>
              <a:t>条【违反强制性规定的合同效力】</a:t>
            </a:r>
            <a:endParaRPr lang="zh-CN" altLang="zh-CN" sz="1800" b="1" kern="100" dirty="0">
              <a:effectLst/>
              <a:latin typeface="Calibri" panose="020F0502020204030204" pitchFamily="34" charset="0"/>
              <a:cs typeface="Times New Roman" panose="02020603050405020304" pitchFamily="18" charset="0"/>
            </a:endParaRPr>
          </a:p>
          <a:p>
            <a:pPr indent="406400" algn="just">
              <a:lnSpc>
                <a:spcPct val="150000"/>
              </a:lnSpc>
              <a:spcBef>
                <a:spcPts val="0"/>
              </a:spcBef>
            </a:pP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合同违反法律、行政法规的效力性强制性规定的，人民法院应当依据民法典第一百五十三条第一款认定无效。在判断法律、行政法规的强制性规定是否为效力性强制性规定时，人民法院应当综合考量强制性规定的目的、当事人是否属于强制性规定保护的范围、强制性规定规制的是一方当事人还是双方当事人、违反强制性规定的社会后果等因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06400" algn="just">
              <a:lnSpc>
                <a:spcPct val="150000"/>
              </a:lnSpc>
              <a:spcBef>
                <a:spcPts val="0"/>
              </a:spcBef>
            </a:pP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有下列情形之一的，一般应当认定合同因违反效力性强制性规定无效：</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06400" algn="just">
              <a:lnSpc>
                <a:spcPct val="150000"/>
              </a:lnSpc>
              <a:spcBef>
                <a:spcPts val="0"/>
              </a:spcBef>
            </a:pP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（一）合同主体违反法律、行政法规关于国家限制经营、特许经营以及禁止经营等强制性规定；</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06400" algn="just">
              <a:lnSpc>
                <a:spcPct val="150000"/>
              </a:lnSpc>
              <a:spcBef>
                <a:spcPts val="0"/>
              </a:spcBef>
            </a:pP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（二）合同约定的标的物属于法律、行政法规禁止转让的财产；</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06400" algn="just">
              <a:lnSpc>
                <a:spcPct val="150000"/>
              </a:lnSpc>
              <a:spcBef>
                <a:spcPts val="0"/>
              </a:spcBef>
            </a:pP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（三）合同约定的内容本身违反禁止实施犯罪行为、不得限制或者剥夺个人权利、禁止实施垄断行为等强制性规定；</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06400" algn="just">
              <a:lnSpc>
                <a:spcPct val="150000"/>
              </a:lnSpc>
              <a:spcBef>
                <a:spcPts val="0"/>
              </a:spcBef>
            </a:pP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（四）当事人的交易方式违反法律、行政法规关于应当采用公开竞价方式缔约等强制性规定；</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06400" algn="just">
              <a:lnSpc>
                <a:spcPct val="150000"/>
              </a:lnSpc>
              <a:spcBef>
                <a:spcPts val="0"/>
              </a:spcBef>
            </a:pP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（五）当事人的交易场所违反法律、行政法规关于应当集中交易等强制性规定。</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spcBef>
                <a:spcPts val="0"/>
              </a:spcBef>
            </a:pPr>
            <a:r>
              <a:rPr lang="zh-CN" altLang="zh-CN" sz="1800" kern="100" dirty="0">
                <a:effectLst/>
                <a:ea typeface="仿宋_GB2312" panose="02010609030101010101" charset="-122"/>
              </a:rPr>
              <a:t>当事人在订立合同时不具备法律、行政法规所要求的交易资质或者未取得法律、行政法规所要求的批准证书，人民法院应当认定合同无效，但是交易资质、批准证书不涉及公序良俗或者合同订立后当事人已取得交易资质、批准证书的除外。当事人在合同订立后具备取得交易资质或者批准证书的条件，但却违反诚信原则不向有关部门提出申请，又以违反强制性规定为由主张合同无效的，人民法院对该主张不予支持。</a:t>
            </a:r>
            <a:r>
              <a:rPr lang="zh-CN" altLang="zh-CN" sz="1800" dirty="0">
                <a:effectLst/>
              </a:rPr>
              <a:t> </a:t>
            </a:r>
            <a:endParaRPr kumimoji="1" lang="zh-CN" altLang="en-US" sz="1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115568" y="1243013"/>
            <a:ext cx="10168128" cy="4929187"/>
          </a:xfrm>
        </p:spPr>
        <p:txBody>
          <a:bodyPr/>
          <a:lstStyle/>
          <a:p>
            <a:r>
              <a:rPr kumimoji="1" lang="zh-CN" altLang="en-US" dirty="0"/>
              <a:t>注意防止鼓励交易原则的滥用</a:t>
            </a:r>
            <a:r>
              <a:rPr kumimoji="1" lang="en-US" altLang="zh-CN" dirty="0"/>
              <a:t>【</a:t>
            </a:r>
            <a:r>
              <a:rPr kumimoji="1" lang="zh-CN" altLang="en-US" dirty="0"/>
              <a:t>违约方解除权</a:t>
            </a:r>
            <a:r>
              <a:rPr kumimoji="1" lang="en-US" altLang="zh-CN" dirty="0"/>
              <a:t>】</a:t>
            </a:r>
            <a:endParaRPr kumimoji="1" lang="en-US" altLang="zh-CN" dirty="0"/>
          </a:p>
          <a:p>
            <a:endParaRPr kumimoji="1"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1781" y="1551709"/>
            <a:ext cx="7342356" cy="1326433"/>
          </a:xfrm>
        </p:spPr>
        <p:txBody>
          <a:bodyPr>
            <a:normAutofit fontScale="90000"/>
          </a:bodyPr>
          <a:lstStyle/>
          <a:p>
            <a:pPr algn="ctr"/>
            <a:r>
              <a:rPr lang="zh-CN" altLang="en-US" b="1" dirty="0"/>
              <a:t>四、合同义务与合同责任</a:t>
            </a:r>
            <a:br>
              <a:rPr lang="zh-CN" altLang="zh-CN" b="1" dirty="0"/>
            </a:br>
            <a:endParaRPr kumimoji="1"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2030931" y="486583"/>
            <a:ext cx="9653272" cy="6371417"/>
          </a:xfrm>
          <a:prstGeom prst="rect">
            <a:avLst/>
          </a:prstGeom>
        </p:spPr>
      </p:pic>
      <p:sp>
        <p:nvSpPr>
          <p:cNvPr id="2" name="标题 1"/>
          <p:cNvSpPr>
            <a:spLocks noGrp="1"/>
          </p:cNvSpPr>
          <p:nvPr>
            <p:ph type="title"/>
          </p:nvPr>
        </p:nvSpPr>
        <p:spPr>
          <a:xfrm>
            <a:off x="908304" y="310759"/>
            <a:ext cx="10168128" cy="1179576"/>
          </a:xfrm>
        </p:spPr>
        <p:txBody>
          <a:bodyPr>
            <a:normAutofit/>
          </a:bodyPr>
          <a:lstStyle/>
          <a:p>
            <a:r>
              <a:rPr kumimoji="1" lang="zh-CN" altLang="en-US" sz="2800" dirty="0"/>
              <a:t>（一）合同义务</a:t>
            </a:r>
            <a:endParaRPr kumimoji="1" lang="zh-CN" altLang="en-US" sz="28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1848240" y="1017000"/>
              <a:ext cx="360" cy="360"/>
            </p14:xfrm>
          </p:contentPart>
        </mc:Choice>
        <mc:Fallback xmlns="">
          <p:pic>
            <p:nvPicPr>
              <p:cNvPr id="2" name="墨迹 1"/>
            </p:nvPicPr>
            <p:blipFill>
              <a:blip r:embed="rId2"/>
            </p:blipFill>
            <p:spPr>
              <a:xfrm>
                <a:off x="1848240" y="1017000"/>
                <a:ext cx="360" cy="360"/>
              </a:xfrm>
              <a:prstGeom prst="rect"/>
            </p:spPr>
          </p:pic>
        </mc:Fallback>
      </mc:AlternateContent>
      <p:pic>
        <p:nvPicPr>
          <p:cNvPr id="9" name="图片 8"/>
          <p:cNvPicPr>
            <a:picLocks noChangeAspect="1"/>
          </p:cNvPicPr>
          <p:nvPr/>
        </p:nvPicPr>
        <p:blipFill>
          <a:blip r:embed="rId3"/>
          <a:stretch>
            <a:fillRect/>
          </a:stretch>
        </p:blipFill>
        <p:spPr>
          <a:xfrm>
            <a:off x="3034804" y="153947"/>
            <a:ext cx="8859955" cy="6555411"/>
          </a:xfrm>
          <a:prstGeom prst="rect">
            <a:avLst/>
          </a:prstGeom>
        </p:spPr>
      </p:pic>
      <p:sp>
        <p:nvSpPr>
          <p:cNvPr id="10" name="文本框 9"/>
          <p:cNvSpPr txBox="1"/>
          <p:nvPr/>
        </p:nvSpPr>
        <p:spPr>
          <a:xfrm>
            <a:off x="1540463" y="1807534"/>
            <a:ext cx="615553" cy="2700670"/>
          </a:xfrm>
          <a:prstGeom prst="rect">
            <a:avLst/>
          </a:prstGeom>
          <a:noFill/>
        </p:spPr>
        <p:txBody>
          <a:bodyPr vert="eaVert" wrap="square" rtlCol="0">
            <a:spAutoFit/>
          </a:bodyPr>
          <a:lstStyle/>
          <a:p>
            <a:r>
              <a:rPr kumimoji="1" lang="zh-CN" altLang="en-US" sz="2800" dirty="0"/>
              <a:t>合同的义务群</a:t>
            </a:r>
            <a:endParaRPr kumimoji="1" lang="zh-CN" altLang="en-US" sz="2800" dirty="0"/>
          </a:p>
        </p:txBody>
      </p:sp>
      <p:sp>
        <p:nvSpPr>
          <p:cNvPr id="11" name="左大括号 10"/>
          <p:cNvSpPr/>
          <p:nvPr/>
        </p:nvSpPr>
        <p:spPr>
          <a:xfrm>
            <a:off x="2276433" y="870006"/>
            <a:ext cx="754770" cy="484995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1612900" y="242876"/>
            <a:ext cx="9831832" cy="6372247"/>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1011382" y="997527"/>
            <a:ext cx="10272314" cy="5174673"/>
          </a:xfrm>
        </p:spPr>
        <p:txBody>
          <a:bodyPr/>
          <a:lstStyle/>
          <a:p>
            <a:pPr marL="0" indent="0">
              <a:buNone/>
            </a:pPr>
            <a:r>
              <a:rPr kumimoji="1" lang="zh-CN" altLang="en-US" dirty="0"/>
              <a:t>（二）合同责任</a:t>
            </a:r>
            <a:r>
              <a:rPr kumimoji="1" lang="en-US" altLang="zh-CN" dirty="0"/>
              <a:t>——</a:t>
            </a:r>
            <a:r>
              <a:rPr kumimoji="1" lang="zh-CN" altLang="en-US" dirty="0"/>
              <a:t>违约责任与缔约过失责任（</a:t>
            </a:r>
            <a:r>
              <a:rPr kumimoji="1" lang="en-US" altLang="zh-CN" dirty="0"/>
              <a:t>500</a:t>
            </a:r>
            <a:r>
              <a:rPr kumimoji="1" lang="zh-CN" altLang="en-US" dirty="0"/>
              <a:t>，</a:t>
            </a:r>
            <a:r>
              <a:rPr kumimoji="1" lang="en-US" altLang="zh-CN" dirty="0"/>
              <a:t>501</a:t>
            </a:r>
            <a:r>
              <a:rPr kumimoji="1" lang="zh-CN" altLang="en-US" dirty="0"/>
              <a:t>）</a:t>
            </a:r>
            <a:endParaRPr kumimoji="1" lang="en-US" altLang="zh-CN" dirty="0"/>
          </a:p>
          <a:p>
            <a:pPr marL="0" indent="0">
              <a:buNone/>
            </a:pPr>
            <a:r>
              <a:rPr kumimoji="1" lang="zh-CN" altLang="en-US" dirty="0"/>
              <a:t>  </a:t>
            </a:r>
            <a:endParaRPr kumimoji="1" lang="en-US" altLang="zh-CN" dirty="0"/>
          </a:p>
          <a:p>
            <a:pPr algn="l"/>
            <a:r>
              <a:rPr lang="zh-CN" altLang="en-US" sz="2400" b="0" i="0" u="none" strike="noStrike" dirty="0">
                <a:solidFill>
                  <a:srgbClr val="333333"/>
                </a:solidFill>
                <a:effectLst/>
                <a:latin typeface="宋体" panose="02010600030101010101" pitchFamily="2" charset="-122"/>
                <a:ea typeface="宋体" panose="02010600030101010101" pitchFamily="2" charset="-122"/>
              </a:rPr>
              <a:t>第五百条　当事人在订立合同过程中有下列情形之一，造成对方损失的，应当承担赔偿责任：</a:t>
            </a:r>
            <a:endParaRPr lang="zh-CN" altLang="en-US" sz="2400" b="0" i="0" u="none" strike="noStrike" dirty="0">
              <a:solidFill>
                <a:srgbClr val="333333"/>
              </a:solidFill>
              <a:effectLst/>
              <a:latin typeface="宋体" panose="02010600030101010101" pitchFamily="2" charset="-122"/>
              <a:ea typeface="宋体" panose="02010600030101010101" pitchFamily="2" charset="-122"/>
            </a:endParaRPr>
          </a:p>
          <a:p>
            <a:pPr algn="l"/>
            <a:r>
              <a:rPr lang="zh-CN" altLang="en-US" sz="2400" b="0" i="0" u="none" strike="noStrike" dirty="0">
                <a:solidFill>
                  <a:srgbClr val="333333"/>
                </a:solidFill>
                <a:effectLst/>
                <a:latin typeface="宋体" panose="02010600030101010101" pitchFamily="2" charset="-122"/>
                <a:ea typeface="宋体" panose="02010600030101010101" pitchFamily="2" charset="-122"/>
              </a:rPr>
              <a:t>（一）假借订立合同，恶意进行磋商；</a:t>
            </a:r>
            <a:endParaRPr lang="zh-CN" altLang="en-US" sz="2400" b="0" i="0" u="none" strike="noStrike" dirty="0">
              <a:solidFill>
                <a:srgbClr val="333333"/>
              </a:solidFill>
              <a:effectLst/>
              <a:latin typeface="宋体" panose="02010600030101010101" pitchFamily="2" charset="-122"/>
              <a:ea typeface="宋体" panose="02010600030101010101" pitchFamily="2" charset="-122"/>
            </a:endParaRPr>
          </a:p>
          <a:p>
            <a:pPr algn="l"/>
            <a:r>
              <a:rPr lang="zh-CN" altLang="en-US" sz="2400" b="0" i="0" u="none" strike="noStrike" dirty="0">
                <a:solidFill>
                  <a:srgbClr val="333333"/>
                </a:solidFill>
                <a:effectLst/>
                <a:latin typeface="宋体" panose="02010600030101010101" pitchFamily="2" charset="-122"/>
                <a:ea typeface="宋体" panose="02010600030101010101" pitchFamily="2" charset="-122"/>
              </a:rPr>
              <a:t>（二）故意隐瞒与订立合同有关的重要事实或者提供虚假情况；</a:t>
            </a:r>
            <a:endParaRPr lang="zh-CN" altLang="en-US" sz="2400" b="0" i="0" u="none" strike="noStrike" dirty="0">
              <a:solidFill>
                <a:srgbClr val="333333"/>
              </a:solidFill>
              <a:effectLst/>
              <a:latin typeface="宋体" panose="02010600030101010101" pitchFamily="2" charset="-122"/>
              <a:ea typeface="宋体" panose="02010600030101010101" pitchFamily="2" charset="-122"/>
            </a:endParaRPr>
          </a:p>
          <a:p>
            <a:pPr algn="l"/>
            <a:r>
              <a:rPr lang="zh-CN" altLang="en-US" sz="2400" b="0" i="0" u="none" strike="noStrike" dirty="0">
                <a:solidFill>
                  <a:srgbClr val="333333"/>
                </a:solidFill>
                <a:effectLst/>
                <a:latin typeface="宋体" panose="02010600030101010101" pitchFamily="2" charset="-122"/>
                <a:ea typeface="宋体" panose="02010600030101010101" pitchFamily="2" charset="-122"/>
              </a:rPr>
              <a:t>（三）有其他违背诚信原则的行为。</a:t>
            </a:r>
            <a:endParaRPr lang="zh-CN" altLang="en-US" sz="2400" b="0" i="0" u="none" strike="noStrike" dirty="0">
              <a:solidFill>
                <a:srgbClr val="333333"/>
              </a:solidFill>
              <a:effectLst/>
              <a:latin typeface="宋体" panose="02010600030101010101" pitchFamily="2" charset="-122"/>
              <a:ea typeface="宋体" panose="02010600030101010101" pitchFamily="2" charset="-122"/>
            </a:endParaRPr>
          </a:p>
          <a:p>
            <a:pPr algn="l"/>
            <a:r>
              <a:rPr lang="zh-CN" altLang="en-US" sz="2400" b="0" i="0" u="none" strike="noStrike" dirty="0">
                <a:solidFill>
                  <a:srgbClr val="333333"/>
                </a:solidFill>
                <a:effectLst/>
                <a:latin typeface="宋体" panose="02010600030101010101" pitchFamily="2" charset="-122"/>
                <a:ea typeface="宋体" panose="02010600030101010101" pitchFamily="2" charset="-122"/>
              </a:rPr>
              <a:t>第五百零一条　当事人在订立合同过程中知悉的商业秘密或者其他应当保密的信息，无论合同是否成立，不得泄露或者不正当地使用；泄露、不正当地使用该商业秘密或者信息，造成对方损失的，应当承担赔偿责任。</a:t>
            </a:r>
            <a:endParaRPr lang="zh-CN" altLang="en-US" sz="2400" b="0" i="0" u="none" strike="noStrike" dirty="0">
              <a:solidFill>
                <a:srgbClr val="333333"/>
              </a:solidFill>
              <a:effectLst/>
              <a:latin typeface="宋体" panose="02010600030101010101" pitchFamily="2" charset="-122"/>
              <a:ea typeface="宋体" panose="02010600030101010101" pitchFamily="2" charset="-122"/>
            </a:endParaRPr>
          </a:p>
          <a:p>
            <a:pPr marL="0" indent="0">
              <a:buNone/>
            </a:pP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en-US" altLang="zh-CN" dirty="0"/>
              <a:t>1.</a:t>
            </a:r>
            <a:r>
              <a:rPr kumimoji="1" lang="zh-CN" altLang="en-US" dirty="0"/>
              <a:t>缔约过失责任概要</a:t>
            </a:r>
            <a:endParaRPr kumimoji="1" lang="zh-CN" altLang="en-US" dirty="0"/>
          </a:p>
          <a:p>
            <a:r>
              <a:rPr kumimoji="1" lang="zh-CN" altLang="en-US" dirty="0"/>
              <a:t>   缔约过失责任，是指在订立合过程中，一方因违背其依据诚信原则所应尽的义务而导致另一方信赖利益的损失，依法应当承担的损害赔偿责任。</a:t>
            </a:r>
            <a:endParaRPr kumimoji="1" lang="zh-CN" altLang="en-US" dirty="0"/>
          </a:p>
          <a:p>
            <a:r>
              <a:rPr kumimoji="1" lang="zh-CN" altLang="en-US" dirty="0"/>
              <a:t> 德国法学家耶林之研究发现、基于诚信原则、主要是违反先合同义务产生的责任</a:t>
            </a:r>
            <a:endParaRPr kumimoji="1" lang="zh-CN" altLang="en-US" dirty="0"/>
          </a:p>
          <a:p>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523" y="536448"/>
            <a:ext cx="2613549" cy="5438730"/>
          </a:xfrm>
        </p:spPr>
        <p:txBody>
          <a:bodyPr>
            <a:normAutofit/>
          </a:bodyPr>
          <a:lstStyle/>
          <a:p>
            <a:r>
              <a:rPr kumimoji="1" lang="zh-CN" altLang="en-US" sz="3200" dirty="0"/>
              <a:t>我国民法典的基本结构</a:t>
            </a:r>
            <a:endParaRPr kumimoji="1" lang="zh-CN" altLang="en-US" sz="3200" dirty="0"/>
          </a:p>
        </p:txBody>
      </p:sp>
      <p:graphicFrame>
        <p:nvGraphicFramePr>
          <p:cNvPr id="5" name="内容占位符 2"/>
          <p:cNvGraphicFramePr>
            <a:graphicFrameLocks noGrp="1"/>
          </p:cNvGraphicFramePr>
          <p:nvPr>
            <p:ph idx="1"/>
          </p:nvPr>
        </p:nvGraphicFramePr>
        <p:xfrm>
          <a:off x="3110372" y="536448"/>
          <a:ext cx="6850491" cy="542807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5937504" y="735799"/>
            <a:ext cx="2145792" cy="369332"/>
          </a:xfrm>
          <a:prstGeom prst="rect">
            <a:avLst/>
          </a:prstGeom>
          <a:noFill/>
        </p:spPr>
        <p:txBody>
          <a:bodyPr wrap="square" rtlCol="0">
            <a:spAutoFit/>
          </a:bodyPr>
          <a:lstStyle/>
          <a:p>
            <a:r>
              <a:rPr kumimoji="1" lang="en-US" altLang="zh-CN" dirty="0"/>
              <a:t>1-204</a:t>
            </a:r>
            <a:r>
              <a:rPr kumimoji="1" lang="zh-CN" altLang="en-US" dirty="0"/>
              <a:t> （</a:t>
            </a:r>
            <a:r>
              <a:rPr kumimoji="1" lang="en-US" altLang="zh-CN" dirty="0"/>
              <a:t>204</a:t>
            </a:r>
            <a:r>
              <a:rPr kumimoji="1" lang="zh-CN" altLang="en-US" dirty="0"/>
              <a:t>）</a:t>
            </a:r>
            <a:endParaRPr kumimoji="1" lang="zh-CN" altLang="en-US" dirty="0"/>
          </a:p>
        </p:txBody>
      </p:sp>
      <p:sp>
        <p:nvSpPr>
          <p:cNvPr id="4" name="文本框 3"/>
          <p:cNvSpPr txBox="1"/>
          <p:nvPr/>
        </p:nvSpPr>
        <p:spPr>
          <a:xfrm>
            <a:off x="5937504" y="1494999"/>
            <a:ext cx="2145792" cy="369332"/>
          </a:xfrm>
          <a:prstGeom prst="rect">
            <a:avLst/>
          </a:prstGeom>
          <a:noFill/>
        </p:spPr>
        <p:txBody>
          <a:bodyPr wrap="square" rtlCol="0">
            <a:spAutoFit/>
          </a:bodyPr>
          <a:lstStyle/>
          <a:p>
            <a:r>
              <a:rPr kumimoji="1" lang="en-US" altLang="zh-CN" dirty="0"/>
              <a:t>205-462</a:t>
            </a:r>
            <a:r>
              <a:rPr kumimoji="1" lang="zh-CN" altLang="en-US" dirty="0"/>
              <a:t>（</a:t>
            </a:r>
            <a:r>
              <a:rPr kumimoji="1" lang="en-US" altLang="zh-CN" dirty="0"/>
              <a:t>258</a:t>
            </a:r>
            <a:r>
              <a:rPr kumimoji="1" lang="zh-CN" altLang="en-US" dirty="0"/>
              <a:t>）</a:t>
            </a:r>
            <a:endParaRPr kumimoji="1" lang="zh-CN" altLang="en-US" dirty="0"/>
          </a:p>
        </p:txBody>
      </p:sp>
      <p:sp>
        <p:nvSpPr>
          <p:cNvPr id="6" name="文本框 5"/>
          <p:cNvSpPr txBox="1"/>
          <p:nvPr/>
        </p:nvSpPr>
        <p:spPr>
          <a:xfrm>
            <a:off x="5937504" y="2325303"/>
            <a:ext cx="2145792" cy="369332"/>
          </a:xfrm>
          <a:prstGeom prst="rect">
            <a:avLst/>
          </a:prstGeom>
          <a:noFill/>
        </p:spPr>
        <p:txBody>
          <a:bodyPr wrap="square" rtlCol="0">
            <a:spAutoFit/>
          </a:bodyPr>
          <a:lstStyle/>
          <a:p>
            <a:r>
              <a:rPr kumimoji="1" lang="en-US" altLang="zh-CN" dirty="0"/>
              <a:t>463-988</a:t>
            </a:r>
            <a:r>
              <a:rPr kumimoji="1" lang="zh-CN" altLang="en-US" dirty="0"/>
              <a:t> （</a:t>
            </a:r>
            <a:r>
              <a:rPr kumimoji="1" lang="en-US" altLang="zh-CN" dirty="0">
                <a:solidFill>
                  <a:srgbClr val="00B050"/>
                </a:solidFill>
              </a:rPr>
              <a:t>526</a:t>
            </a:r>
            <a:r>
              <a:rPr kumimoji="1" lang="zh-CN" altLang="en-US" dirty="0"/>
              <a:t>）</a:t>
            </a:r>
            <a:endParaRPr kumimoji="1" lang="zh-CN" altLang="en-US" dirty="0"/>
          </a:p>
        </p:txBody>
      </p:sp>
      <p:sp>
        <p:nvSpPr>
          <p:cNvPr id="7" name="文本框 6"/>
          <p:cNvSpPr txBox="1"/>
          <p:nvPr/>
        </p:nvSpPr>
        <p:spPr>
          <a:xfrm>
            <a:off x="5937504" y="3112617"/>
            <a:ext cx="2145792" cy="369332"/>
          </a:xfrm>
          <a:prstGeom prst="rect">
            <a:avLst/>
          </a:prstGeom>
          <a:noFill/>
        </p:spPr>
        <p:txBody>
          <a:bodyPr wrap="square" rtlCol="0">
            <a:spAutoFit/>
          </a:bodyPr>
          <a:lstStyle/>
          <a:p>
            <a:r>
              <a:rPr kumimoji="1" lang="en-US" altLang="zh-CN" dirty="0"/>
              <a:t>989-1039</a:t>
            </a:r>
            <a:r>
              <a:rPr kumimoji="1" lang="zh-CN" altLang="en-US" dirty="0"/>
              <a:t>（</a:t>
            </a:r>
            <a:r>
              <a:rPr kumimoji="1" lang="en-US" altLang="zh-CN" dirty="0">
                <a:solidFill>
                  <a:srgbClr val="00B050"/>
                </a:solidFill>
              </a:rPr>
              <a:t>51</a:t>
            </a:r>
            <a:r>
              <a:rPr kumimoji="1" lang="zh-CN" altLang="en-US" dirty="0"/>
              <a:t>）</a:t>
            </a:r>
            <a:endParaRPr kumimoji="1" lang="zh-CN" altLang="en-US" dirty="0"/>
          </a:p>
        </p:txBody>
      </p:sp>
      <p:sp>
        <p:nvSpPr>
          <p:cNvPr id="8" name="文本框 7"/>
          <p:cNvSpPr txBox="1"/>
          <p:nvPr/>
        </p:nvSpPr>
        <p:spPr>
          <a:xfrm>
            <a:off x="5937504" y="3899931"/>
            <a:ext cx="2145792" cy="369332"/>
          </a:xfrm>
          <a:prstGeom prst="rect">
            <a:avLst/>
          </a:prstGeom>
          <a:noFill/>
        </p:spPr>
        <p:txBody>
          <a:bodyPr wrap="square" rtlCol="0">
            <a:spAutoFit/>
          </a:bodyPr>
          <a:lstStyle/>
          <a:p>
            <a:r>
              <a:rPr kumimoji="1" lang="en-US" altLang="zh-CN" dirty="0"/>
              <a:t>1040-1118</a:t>
            </a:r>
            <a:r>
              <a:rPr kumimoji="1" lang="zh-CN" altLang="en-US" dirty="0"/>
              <a:t>（</a:t>
            </a:r>
            <a:r>
              <a:rPr kumimoji="1" lang="en-US" altLang="zh-CN" dirty="0"/>
              <a:t>79</a:t>
            </a:r>
            <a:r>
              <a:rPr kumimoji="1" lang="zh-CN" altLang="en-US" dirty="0"/>
              <a:t>）</a:t>
            </a:r>
            <a:endParaRPr kumimoji="1" lang="zh-CN" altLang="en-US" dirty="0"/>
          </a:p>
        </p:txBody>
      </p:sp>
      <p:sp>
        <p:nvSpPr>
          <p:cNvPr id="9" name="文本框 8"/>
          <p:cNvSpPr txBox="1"/>
          <p:nvPr/>
        </p:nvSpPr>
        <p:spPr>
          <a:xfrm>
            <a:off x="5937504" y="4593797"/>
            <a:ext cx="2145792" cy="369332"/>
          </a:xfrm>
          <a:prstGeom prst="rect">
            <a:avLst/>
          </a:prstGeom>
          <a:noFill/>
        </p:spPr>
        <p:txBody>
          <a:bodyPr wrap="square" rtlCol="0">
            <a:spAutoFit/>
          </a:bodyPr>
          <a:lstStyle/>
          <a:p>
            <a:r>
              <a:rPr kumimoji="1" lang="en-US" altLang="zh-CN" dirty="0"/>
              <a:t>1119-1163</a:t>
            </a:r>
            <a:r>
              <a:rPr kumimoji="1" lang="zh-CN" altLang="en-US" dirty="0"/>
              <a:t>（</a:t>
            </a:r>
            <a:r>
              <a:rPr kumimoji="1" lang="en-US" altLang="zh-CN" dirty="0"/>
              <a:t>45</a:t>
            </a:r>
            <a:r>
              <a:rPr kumimoji="1" lang="zh-CN" altLang="en-US" dirty="0"/>
              <a:t>）</a:t>
            </a:r>
            <a:endParaRPr kumimoji="1" lang="zh-CN" altLang="en-US" dirty="0"/>
          </a:p>
        </p:txBody>
      </p:sp>
      <p:sp>
        <p:nvSpPr>
          <p:cNvPr id="10" name="文本框 9"/>
          <p:cNvSpPr txBox="1"/>
          <p:nvPr/>
        </p:nvSpPr>
        <p:spPr>
          <a:xfrm>
            <a:off x="5937504" y="5363001"/>
            <a:ext cx="2145792" cy="369332"/>
          </a:xfrm>
          <a:prstGeom prst="rect">
            <a:avLst/>
          </a:prstGeom>
          <a:noFill/>
        </p:spPr>
        <p:txBody>
          <a:bodyPr wrap="square" rtlCol="0">
            <a:spAutoFit/>
          </a:bodyPr>
          <a:lstStyle/>
          <a:p>
            <a:r>
              <a:rPr kumimoji="1" lang="en-US" altLang="zh-CN" dirty="0"/>
              <a:t>1164-1258</a:t>
            </a:r>
            <a:r>
              <a:rPr kumimoji="1" lang="zh-CN" altLang="en-US" dirty="0"/>
              <a:t>（</a:t>
            </a:r>
            <a:r>
              <a:rPr kumimoji="1" lang="en-US" altLang="zh-CN" dirty="0">
                <a:solidFill>
                  <a:srgbClr val="00B050"/>
                </a:solidFill>
              </a:rPr>
              <a:t>95</a:t>
            </a:r>
            <a:r>
              <a:rPr kumimoji="1" lang="zh-CN" altLang="en-US" dirty="0"/>
              <a:t>）</a:t>
            </a:r>
            <a:endParaRPr kumimoji="1" lang="zh-CN" altLang="en-US" dirty="0"/>
          </a:p>
        </p:txBody>
      </p:sp>
      <p:sp>
        <p:nvSpPr>
          <p:cNvPr id="12" name="文本框 11"/>
          <p:cNvSpPr txBox="1"/>
          <p:nvPr/>
        </p:nvSpPr>
        <p:spPr>
          <a:xfrm>
            <a:off x="5937504" y="6069866"/>
            <a:ext cx="2112723" cy="369332"/>
          </a:xfrm>
          <a:prstGeom prst="rect">
            <a:avLst/>
          </a:prstGeom>
          <a:noFill/>
        </p:spPr>
        <p:txBody>
          <a:bodyPr wrap="square">
            <a:spAutoFit/>
          </a:bodyPr>
          <a:lstStyle/>
          <a:p>
            <a:r>
              <a:rPr kumimoji="1" lang="en-US" altLang="zh-CN" sz="1800" dirty="0">
                <a:ea typeface="宋体" panose="02010600030101010101" pitchFamily="2" charset="-122"/>
              </a:rPr>
              <a:t>1259-1260</a:t>
            </a:r>
            <a:r>
              <a:rPr kumimoji="1" lang="zh-CN" altLang="en-US" sz="1800" dirty="0">
                <a:ea typeface="宋体" panose="02010600030101010101" pitchFamily="2" charset="-122"/>
              </a:rPr>
              <a:t>（</a:t>
            </a:r>
            <a:r>
              <a:rPr kumimoji="1" lang="en-US" altLang="zh-CN" sz="1800" dirty="0">
                <a:ea typeface="宋体" panose="02010600030101010101" pitchFamily="2" charset="-122"/>
              </a:rPr>
              <a:t>2</a:t>
            </a:r>
            <a:r>
              <a:rPr kumimoji="1" lang="zh-CN" altLang="en-US" sz="1800" dirty="0">
                <a:ea typeface="宋体" panose="02010600030101010101" pitchFamily="2" charset="-122"/>
              </a:rPr>
              <a:t>）</a:t>
            </a:r>
            <a:endParaRPr kumimoji="1" lang="zh-CN" altLang="en-US" sz="1800" dirty="0">
              <a:ea typeface="宋体" panose="02010600030101010101" pitchFamily="2" charset="-122"/>
            </a:endParaRPr>
          </a:p>
        </p:txBody>
      </p:sp>
      <p:grpSp>
        <p:nvGrpSpPr>
          <p:cNvPr id="13" name="组合 12"/>
          <p:cNvGrpSpPr/>
          <p:nvPr/>
        </p:nvGrpSpPr>
        <p:grpSpPr>
          <a:xfrm>
            <a:off x="3110373" y="5928143"/>
            <a:ext cx="2459004" cy="745171"/>
            <a:chOff x="0" y="4634081"/>
            <a:chExt cx="2459004" cy="745171"/>
          </a:xfrm>
        </p:grpSpPr>
        <p:sp>
          <p:nvSpPr>
            <p:cNvPr id="14" name="圆角矩形 13"/>
            <p:cNvSpPr/>
            <p:nvPr/>
          </p:nvSpPr>
          <p:spPr>
            <a:xfrm>
              <a:off x="0" y="4634081"/>
              <a:ext cx="2459004" cy="745171"/>
            </a:xfrm>
            <a:prstGeom prst="roundRect">
              <a:avLst/>
            </a:prstGeom>
          </p:spPr>
          <p:style>
            <a:lnRef idx="2">
              <a:schemeClr val="lt1">
                <a:hueOff val="0"/>
                <a:satOff val="0"/>
                <a:lumOff val="0"/>
                <a:alphaOff val="0"/>
              </a:schemeClr>
            </a:lnRef>
            <a:fillRef idx="1">
              <a:schemeClr val="accent2">
                <a:hueOff val="-1469443"/>
                <a:satOff val="-21847"/>
                <a:lumOff val="-1751"/>
                <a:alphaOff val="0"/>
              </a:schemeClr>
            </a:fillRef>
            <a:effectRef idx="0">
              <a:schemeClr val="accent2">
                <a:hueOff val="-1469443"/>
                <a:satOff val="-21847"/>
                <a:lumOff val="-1751"/>
                <a:alphaOff val="0"/>
              </a:schemeClr>
            </a:effectRef>
            <a:fontRef idx="minor">
              <a:schemeClr val="lt1"/>
            </a:fontRef>
          </p:style>
        </p:sp>
        <p:sp>
          <p:nvSpPr>
            <p:cNvPr id="15" name="圆角矩形 4"/>
            <p:cNvSpPr txBox="1"/>
            <p:nvPr/>
          </p:nvSpPr>
          <p:spPr>
            <a:xfrm>
              <a:off x="36376" y="4670457"/>
              <a:ext cx="2386252" cy="6724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kumimoji="1" lang="zh-CN" altLang="en-US" sz="2800" kern="1200" dirty="0"/>
                <a:t>附则</a:t>
              </a:r>
              <a:endParaRPr lang="en-US" sz="2800" kern="1200" dirty="0"/>
            </a:p>
          </p:txBody>
        </p:sp>
      </p:grpSp>
      <p:sp>
        <p:nvSpPr>
          <p:cNvPr id="16" name="文本框 15"/>
          <p:cNvSpPr txBox="1"/>
          <p:nvPr/>
        </p:nvSpPr>
        <p:spPr>
          <a:xfrm>
            <a:off x="8457802" y="1494999"/>
            <a:ext cx="3600086" cy="3351046"/>
          </a:xfrm>
          <a:prstGeom prst="rect">
            <a:avLst/>
          </a:prstGeom>
          <a:noFill/>
        </p:spPr>
        <p:txBody>
          <a:bodyPr wrap="square" rtlCol="0">
            <a:spAutoFit/>
          </a:bodyPr>
          <a:lstStyle/>
          <a:p>
            <a:pPr marL="0" indent="0">
              <a:lnSpc>
                <a:spcPct val="150000"/>
              </a:lnSpc>
              <a:buNone/>
            </a:pPr>
            <a:r>
              <a:rPr kumimoji="1" lang="zh-CN" altLang="en-US" sz="2400" dirty="0"/>
              <a:t>我国</a:t>
            </a:r>
            <a:r>
              <a:rPr kumimoji="1" lang="en-US" altLang="zh-CN" sz="2400" dirty="0"/>
              <a:t>《</a:t>
            </a:r>
            <a:r>
              <a:rPr kumimoji="1" lang="zh-CN" altLang="en-US" sz="2400" dirty="0"/>
              <a:t>民法典</a:t>
            </a:r>
            <a:r>
              <a:rPr kumimoji="1" lang="en-US" altLang="zh-CN" sz="2400" dirty="0"/>
              <a:t>》</a:t>
            </a:r>
            <a:r>
              <a:rPr kumimoji="1" lang="zh-CN" altLang="en-US" sz="2400" dirty="0"/>
              <a:t>特点：</a:t>
            </a:r>
            <a:endParaRPr kumimoji="1" lang="en-US" altLang="zh-CN" sz="2400" dirty="0"/>
          </a:p>
          <a:p>
            <a:pPr marL="0" indent="0">
              <a:lnSpc>
                <a:spcPct val="150000"/>
              </a:lnSpc>
              <a:buNone/>
            </a:pPr>
            <a:endParaRPr kumimoji="1" lang="en-US" altLang="zh-CN" sz="2400" dirty="0"/>
          </a:p>
          <a:p>
            <a:pPr marL="0" indent="0">
              <a:lnSpc>
                <a:spcPct val="150000"/>
              </a:lnSpc>
              <a:buNone/>
            </a:pPr>
            <a:r>
              <a:rPr kumimoji="1" lang="zh-CN" altLang="en-US" sz="2400" dirty="0"/>
              <a:t>七编制</a:t>
            </a:r>
            <a:endParaRPr kumimoji="1" lang="en-US" altLang="zh-CN" sz="2400" dirty="0"/>
          </a:p>
          <a:p>
            <a:pPr marL="0" indent="0">
              <a:lnSpc>
                <a:spcPct val="150000"/>
              </a:lnSpc>
              <a:buNone/>
            </a:pPr>
            <a:r>
              <a:rPr kumimoji="1" lang="zh-CN" altLang="en-US" sz="2400" dirty="0"/>
              <a:t>侵权独立成编</a:t>
            </a:r>
            <a:endParaRPr kumimoji="1" lang="en-US" altLang="zh-CN" sz="2400" dirty="0"/>
          </a:p>
          <a:p>
            <a:pPr marL="0" indent="0">
              <a:lnSpc>
                <a:spcPct val="150000"/>
              </a:lnSpc>
              <a:buNone/>
            </a:pPr>
            <a:r>
              <a:rPr kumimoji="1" lang="zh-CN" altLang="en-US" sz="2400" dirty="0"/>
              <a:t>人格权独立成编</a:t>
            </a:r>
            <a:endParaRPr kumimoji="1" lang="en-US" altLang="zh-CN" sz="2400" dirty="0"/>
          </a:p>
          <a:p>
            <a:pPr marL="0" indent="0">
              <a:lnSpc>
                <a:spcPct val="150000"/>
              </a:lnSpc>
              <a:buNone/>
            </a:pPr>
            <a:r>
              <a:rPr kumimoji="1" lang="zh-CN" altLang="en-US" sz="2400" dirty="0"/>
              <a:t>合同通则起到债总作用</a:t>
            </a:r>
            <a:endParaRPr kumimoji="1" lang="en-US" altLang="zh-CN"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a:xfrm>
            <a:off x="908304" y="1339702"/>
            <a:ext cx="10375392" cy="4832498"/>
          </a:xfrm>
        </p:spPr>
        <p:txBody>
          <a:bodyPr/>
          <a:lstStyle/>
          <a:p>
            <a:r>
              <a:rPr kumimoji="1" lang="zh-CN" altLang="en-US" dirty="0"/>
              <a:t>法学家耶林：</a:t>
            </a:r>
            <a:r>
              <a:rPr kumimoji="1" lang="en-US" altLang="zh-CN" dirty="0"/>
              <a:t>《</a:t>
            </a:r>
            <a:r>
              <a:rPr kumimoji="1" lang="zh-CN" altLang="en-US" dirty="0"/>
              <a:t>缔约上的过失</a:t>
            </a:r>
            <a:r>
              <a:rPr kumimoji="1" lang="en-US" altLang="zh-CN" dirty="0"/>
              <a:t>——</a:t>
            </a:r>
            <a:r>
              <a:rPr kumimoji="1" lang="zh-CN" altLang="en-US" dirty="0"/>
              <a:t>契约无效与不成立时的损害赔偿</a:t>
            </a:r>
            <a:r>
              <a:rPr kumimoji="1" lang="en-US" altLang="zh-CN" dirty="0"/>
              <a:t>》</a:t>
            </a:r>
            <a:r>
              <a:rPr kumimoji="1" lang="zh-CN" altLang="en-US" dirty="0"/>
              <a:t>（</a:t>
            </a:r>
            <a:r>
              <a:rPr kumimoji="1" lang="en-US" altLang="zh-CN" dirty="0"/>
              <a:t>1861</a:t>
            </a:r>
            <a:r>
              <a:rPr kumimoji="1" lang="zh-CN" altLang="en-US" dirty="0"/>
              <a:t>年）</a:t>
            </a:r>
            <a:endParaRPr kumimoji="1" lang="en-US" altLang="zh-CN" dirty="0"/>
          </a:p>
          <a:p>
            <a:r>
              <a:rPr kumimoji="1" lang="zh-CN" altLang="en-US" dirty="0"/>
              <a:t>“法律所保护的，并非仅是一个业已存在的合同关系，正在发生中的合同关系亦应包括在内，否则，合同交易将暴露于外，如不受保护，缔约一方当事人不免成为他方忽视或不注意的牺牲品！。。。简言之，当事人因自己过失致使合同不成立者，对信其合同有效成立的相对人，应赔偿基于此项信赖而生的损害。”</a:t>
            </a:r>
            <a:endParaRPr kumimoji="1" lang="zh-CN"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1870" y="850605"/>
            <a:ext cx="10411826" cy="5321595"/>
          </a:xfrm>
        </p:spPr>
        <p:txBody>
          <a:bodyPr/>
          <a:lstStyle/>
          <a:p>
            <a:pPr marL="0" indent="0">
              <a:buNone/>
            </a:pPr>
            <a:r>
              <a:rPr kumimoji="1" lang="en-US" altLang="zh-CN" dirty="0"/>
              <a:t>2.</a:t>
            </a:r>
            <a:r>
              <a:rPr kumimoji="1" lang="zh-CN" altLang="en-US" dirty="0"/>
              <a:t> 缔约过失责任的构成要件</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1</a:t>
            </a:r>
            <a:r>
              <a:rPr kumimoji="1" lang="zh-CN" altLang="en-US" dirty="0"/>
              <a:t>）缔约人一方违反先合同义务</a:t>
            </a:r>
            <a:endParaRPr kumimoji="1" lang="en-US" altLang="zh-CN" dirty="0"/>
          </a:p>
          <a:p>
            <a:pPr marL="0" indent="0">
              <a:buNone/>
            </a:pPr>
            <a:r>
              <a:rPr kumimoji="1" lang="zh-CN" altLang="en-US" dirty="0"/>
              <a:t>（</a:t>
            </a:r>
            <a:r>
              <a:rPr kumimoji="1" lang="en-US" altLang="zh-CN" dirty="0"/>
              <a:t>2</a:t>
            </a:r>
            <a:r>
              <a:rPr kumimoji="1" lang="zh-CN" altLang="en-US" dirty="0"/>
              <a:t>）违反义务的一方有过错</a:t>
            </a:r>
            <a:endParaRPr kumimoji="1" lang="en-US" altLang="zh-CN" dirty="0"/>
          </a:p>
          <a:p>
            <a:pPr marL="0" indent="0">
              <a:buNone/>
            </a:pPr>
            <a:r>
              <a:rPr kumimoji="1" lang="zh-CN" altLang="en-US" dirty="0"/>
              <a:t>（</a:t>
            </a:r>
            <a:r>
              <a:rPr kumimoji="1" lang="en-US" altLang="zh-CN" dirty="0"/>
              <a:t>3</a:t>
            </a:r>
            <a:r>
              <a:rPr kumimoji="1" lang="zh-CN" altLang="en-US" dirty="0"/>
              <a:t>）相对方有信赖利益的损失</a:t>
            </a:r>
            <a:endParaRPr kumimoji="1" lang="en-US" altLang="zh-CN" dirty="0"/>
          </a:p>
          <a:p>
            <a:pPr marL="0" indent="0">
              <a:buNone/>
            </a:pPr>
            <a:r>
              <a:rPr kumimoji="1" lang="zh-CN" altLang="en-US" dirty="0"/>
              <a:t>（</a:t>
            </a:r>
            <a:r>
              <a:rPr kumimoji="1" lang="en-US" altLang="zh-CN" dirty="0"/>
              <a:t>4</a:t>
            </a:r>
            <a:r>
              <a:rPr kumimoji="1" lang="zh-CN" altLang="en-US" dirty="0"/>
              <a:t>）违反先合同义务与损失之间有因果关系</a:t>
            </a:r>
            <a:endParaRPr kumimoji="1"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115568" y="1435609"/>
            <a:ext cx="10168128" cy="3694176"/>
          </a:xfrm>
        </p:spPr>
        <p:txBody>
          <a:bodyPr/>
          <a:lstStyle/>
          <a:p>
            <a:pPr marL="0" indent="0">
              <a:buNone/>
            </a:pPr>
            <a:r>
              <a:rPr kumimoji="1" lang="en-US" altLang="zh-CN" dirty="0"/>
              <a:t>3.</a:t>
            </a:r>
            <a:r>
              <a:rPr kumimoji="1" lang="zh-CN" altLang="en-US" dirty="0"/>
              <a:t> 违反先合同义务的行为类型</a:t>
            </a:r>
            <a:endParaRPr kumimoji="1" lang="en-US" altLang="zh-CN" dirty="0"/>
          </a:p>
          <a:p>
            <a:r>
              <a:rPr kumimoji="1" lang="zh-CN" altLang="en-US" dirty="0"/>
              <a:t>假借订立合同，恶意进行磋商</a:t>
            </a:r>
            <a:endParaRPr kumimoji="1" lang="en-US" altLang="zh-CN" dirty="0"/>
          </a:p>
          <a:p>
            <a:r>
              <a:rPr kumimoji="1" lang="zh-CN" altLang="en-US" dirty="0"/>
              <a:t>故意隐瞒与订立合同有关的重要事实或者提供虚假情况</a:t>
            </a:r>
            <a:endParaRPr kumimoji="1" lang="en-US" altLang="zh-CN" dirty="0"/>
          </a:p>
          <a:p>
            <a:r>
              <a:rPr kumimoji="1" lang="zh-CN" altLang="en-US" dirty="0"/>
              <a:t>泄露或不当使用对方的商业秘密</a:t>
            </a:r>
            <a:endParaRPr kumimoji="1" lang="en-US" altLang="zh-CN" dirty="0"/>
          </a:p>
          <a:p>
            <a:r>
              <a:rPr kumimoji="1" lang="zh-CN" altLang="en-US" dirty="0"/>
              <a:t>违反协助、通知、保密等义务</a:t>
            </a:r>
            <a:endParaRPr kumimoji="1" lang="en-US" altLang="zh-CN" dirty="0"/>
          </a:p>
          <a:p>
            <a:r>
              <a:rPr kumimoji="1" lang="zh-CN" altLang="en-US" dirty="0"/>
              <a:t>违反诚信的其他行为</a:t>
            </a:r>
            <a:endParaRPr kumimoji="1"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8213" y="700391"/>
            <a:ext cx="10505483" cy="5471809"/>
          </a:xfrm>
        </p:spPr>
        <p:txBody>
          <a:bodyPr/>
          <a:lstStyle/>
          <a:p>
            <a:pPr marL="0" indent="0">
              <a:buNone/>
            </a:pPr>
            <a:r>
              <a:rPr kumimoji="1" lang="en-US" altLang="zh-CN" dirty="0"/>
              <a:t>4.</a:t>
            </a:r>
            <a:r>
              <a:rPr kumimoji="1" lang="zh-CN" altLang="en-US" dirty="0"/>
              <a:t> 缔约过失责任的归责原则</a:t>
            </a:r>
            <a:endParaRPr kumimoji="1" lang="en-US" altLang="zh-CN" dirty="0"/>
          </a:p>
          <a:p>
            <a:pPr marL="0" indent="0">
              <a:buNone/>
            </a:pPr>
            <a:r>
              <a:rPr kumimoji="1" lang="zh-CN" altLang="en-US" dirty="0"/>
              <a:t> 原则上，违反先合同义务承担过失责任</a:t>
            </a:r>
            <a:endParaRPr kumimoji="1" lang="en-US" altLang="zh-CN" dirty="0"/>
          </a:p>
          <a:p>
            <a:pPr marL="0" indent="0">
              <a:buNone/>
            </a:pPr>
            <a:r>
              <a:rPr kumimoji="1" lang="zh-CN" altLang="en-US" dirty="0"/>
              <a:t> 例外无过失也会担责</a:t>
            </a:r>
            <a:endParaRPr kumimoji="1" lang="en-US" altLang="zh-CN" dirty="0"/>
          </a:p>
          <a:p>
            <a:pPr marL="0" indent="0">
              <a:buNone/>
            </a:pPr>
            <a:r>
              <a:rPr kumimoji="1" lang="zh-CN" altLang="en-US" dirty="0"/>
              <a:t>      ①误传</a:t>
            </a:r>
            <a:endParaRPr kumimoji="1" lang="en-US" altLang="zh-CN" dirty="0"/>
          </a:p>
          <a:p>
            <a:pPr marL="0" indent="0">
              <a:buNone/>
            </a:pPr>
            <a:r>
              <a:rPr kumimoji="1" lang="zh-CN" altLang="en-US" dirty="0"/>
              <a:t>      ②无权代理</a:t>
            </a:r>
            <a:endParaRPr kumimoji="1" lang="en-US" altLang="zh-CN" dirty="0"/>
          </a:p>
          <a:p>
            <a:pPr marL="0" indent="0">
              <a:buNone/>
            </a:pPr>
            <a:r>
              <a:rPr kumimoji="1" lang="zh-CN" altLang="en-US" dirty="0"/>
              <a:t>   </a:t>
            </a: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936" y="914400"/>
            <a:ext cx="10602760" cy="5257800"/>
          </a:xfrm>
        </p:spPr>
        <p:txBody>
          <a:bodyPr/>
          <a:lstStyle/>
          <a:p>
            <a:pPr marL="0" indent="0">
              <a:buNone/>
            </a:pPr>
            <a:r>
              <a:rPr kumimoji="1" lang="en-US" altLang="zh-CN" dirty="0"/>
              <a:t>5.</a:t>
            </a:r>
            <a:r>
              <a:rPr kumimoji="1" lang="zh-CN" altLang="en-US" dirty="0"/>
              <a:t>  缔约过失责任类型</a:t>
            </a:r>
            <a:endParaRPr kumimoji="1" lang="en-US" altLang="zh-CN" dirty="0"/>
          </a:p>
          <a:p>
            <a:pPr marL="0" indent="0">
              <a:buNone/>
            </a:pPr>
            <a:r>
              <a:rPr kumimoji="1" lang="zh-CN" altLang="en-US" dirty="0"/>
              <a:t> （</a:t>
            </a:r>
            <a:r>
              <a:rPr kumimoji="1" lang="en-US" altLang="zh-CN" dirty="0"/>
              <a:t>1</a:t>
            </a:r>
            <a:r>
              <a:rPr kumimoji="1" lang="zh-CN" altLang="en-US" dirty="0"/>
              <a:t>）法律行为效力瑕疵型</a:t>
            </a:r>
            <a:endParaRPr kumimoji="1" lang="en-US" altLang="zh-CN" dirty="0"/>
          </a:p>
          <a:p>
            <a:pPr marL="0" indent="0">
              <a:buNone/>
            </a:pPr>
            <a:r>
              <a:rPr kumimoji="1" lang="zh-CN" altLang="en-US" dirty="0"/>
              <a:t> 无效</a:t>
            </a:r>
            <a:endParaRPr kumimoji="1" lang="en-US" altLang="zh-CN" dirty="0"/>
          </a:p>
          <a:p>
            <a:pPr marL="0" indent="0">
              <a:buNone/>
            </a:pPr>
            <a:r>
              <a:rPr kumimoji="1" lang="zh-CN" altLang="en-US" dirty="0"/>
              <a:t> 效力待定未追认</a:t>
            </a:r>
            <a:endParaRPr kumimoji="1" lang="en-US" altLang="zh-CN" dirty="0"/>
          </a:p>
          <a:p>
            <a:pPr marL="0" indent="0">
              <a:buNone/>
            </a:pPr>
            <a:r>
              <a:rPr kumimoji="1" lang="zh-CN" altLang="en-US" dirty="0"/>
              <a:t> 被撤销</a:t>
            </a:r>
            <a:endParaRPr kumimoji="1" lang="en-US" altLang="zh-CN" dirty="0"/>
          </a:p>
          <a:p>
            <a:pPr marL="0" indent="0">
              <a:buNone/>
            </a:pPr>
            <a:r>
              <a:rPr kumimoji="1" lang="zh-CN" altLang="en-US" dirty="0"/>
              <a:t>（</a:t>
            </a:r>
            <a:r>
              <a:rPr kumimoji="1" lang="en-US" altLang="zh-CN" dirty="0"/>
              <a:t>2</a:t>
            </a:r>
            <a:r>
              <a:rPr kumimoji="1" lang="zh-CN" altLang="en-US" dirty="0"/>
              <a:t>）违反协助、通知、保密等义务</a:t>
            </a:r>
            <a:endParaRPr kumimoji="1" lang="en-US" altLang="zh-CN" dirty="0"/>
          </a:p>
          <a:p>
            <a:pPr marL="0" indent="0">
              <a:buNone/>
            </a:pPr>
            <a:r>
              <a:rPr kumimoji="1" lang="zh-CN" altLang="en-US" dirty="0"/>
              <a:t>问：刚进商场，滑倒，商场是否承担缔约过失责任？</a:t>
            </a:r>
            <a:endParaRPr kumimoji="1"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302" y="700391"/>
            <a:ext cx="10544394" cy="5471809"/>
          </a:xfrm>
        </p:spPr>
        <p:txBody>
          <a:bodyPr/>
          <a:lstStyle/>
          <a:p>
            <a:r>
              <a:rPr kumimoji="1" lang="en-US" altLang="zh-CN" dirty="0"/>
              <a:t>6.</a:t>
            </a:r>
            <a:r>
              <a:rPr kumimoji="1" lang="zh-CN" altLang="en-US" dirty="0"/>
              <a:t> 缔约过失责任的后果</a:t>
            </a:r>
            <a:endParaRPr kumimoji="1" lang="en-US" altLang="zh-CN" dirty="0"/>
          </a:p>
          <a:p>
            <a:pPr marL="0" indent="0">
              <a:buNone/>
            </a:pPr>
            <a:endParaRPr kumimoji="1" lang="en-US" altLang="zh-CN" dirty="0"/>
          </a:p>
          <a:p>
            <a:pPr marL="0" indent="0">
              <a:buNone/>
            </a:pPr>
            <a:r>
              <a:rPr kumimoji="1" lang="zh-CN" altLang="en-US" dirty="0"/>
              <a:t>  （</a:t>
            </a:r>
            <a:r>
              <a:rPr kumimoji="1" lang="en-US" altLang="zh-CN" dirty="0"/>
              <a:t>1</a:t>
            </a:r>
            <a:r>
              <a:rPr kumimoji="1" lang="zh-CN" altLang="en-US" dirty="0"/>
              <a:t>）赔偿的是信赖利益</a:t>
            </a:r>
            <a:endParaRPr kumimoji="1" lang="en-US" altLang="zh-CN" dirty="0"/>
          </a:p>
          <a:p>
            <a:pPr marL="0" indent="0">
              <a:buNone/>
            </a:pPr>
            <a:r>
              <a:rPr kumimoji="1" lang="zh-CN" altLang="en-US" dirty="0"/>
              <a:t>问：要不要以履行利益为最高限额？</a:t>
            </a:r>
            <a:endParaRPr kumimoji="1" lang="en-US" altLang="zh-CN" dirty="0"/>
          </a:p>
          <a:p>
            <a:pPr marL="0" indent="0">
              <a:buNone/>
            </a:pPr>
            <a:r>
              <a:rPr kumimoji="1" lang="zh-CN" altLang="en-US" dirty="0"/>
              <a:t>  （</a:t>
            </a:r>
            <a:r>
              <a:rPr kumimoji="1" lang="en-US" altLang="zh-CN" dirty="0"/>
              <a:t>2</a:t>
            </a:r>
            <a:r>
              <a:rPr kumimoji="1" lang="zh-CN" altLang="en-US" dirty="0"/>
              <a:t>） 适用普通诉讼时效</a:t>
            </a:r>
            <a:endParaRPr kumimoji="1" lang="en-US" altLang="zh-CN" dirty="0"/>
          </a:p>
          <a:p>
            <a:pPr marL="0" indent="0">
              <a:buNone/>
            </a:pPr>
            <a:endParaRPr kumimoji="1" lang="en-US" altLang="zh-CN" dirty="0"/>
          </a:p>
          <a:p>
            <a:pPr marL="0" indent="0">
              <a:buNone/>
            </a:pPr>
            <a:r>
              <a:rPr kumimoji="1" lang="zh-CN" altLang="en-US" dirty="0"/>
              <a:t>问：合同磋商阶段存在违反先合同义务的情形，这种情形持续至合同成立之后，如何承担责任？</a:t>
            </a: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908939" y="1562100"/>
            <a:ext cx="10375392" cy="5623560"/>
          </a:xfrm>
        </p:spPr>
        <p:txBody>
          <a:bodyPr/>
          <a:lstStyle/>
          <a:p>
            <a:pPr indent="408305" algn="just">
              <a:lnSpc>
                <a:spcPct val="150000"/>
              </a:lnSpc>
            </a:pPr>
            <a:r>
              <a:rPr lang="en-US" altLang="zh-CN" sz="1800" b="1" kern="100" dirty="0">
                <a:effectLst/>
                <a:latin typeface="Calibri" panose="020F0502020204030204" pitchFamily="34" charset="0"/>
                <a:ea typeface="仿宋_GB2312" panose="02010609030101010101" charset="-122"/>
                <a:cs typeface="Times New Roman" panose="02020603050405020304" pitchFamily="18" charset="0"/>
              </a:rPr>
              <a:t>《</a:t>
            </a:r>
            <a:r>
              <a:rPr lang="zh-CN" altLang="en-US" sz="1800" b="1" kern="100" dirty="0">
                <a:effectLst/>
                <a:latin typeface="Calibri" panose="020F0502020204030204" pitchFamily="34" charset="0"/>
                <a:ea typeface="仿宋_GB2312" panose="02010609030101010101" charset="-122"/>
                <a:cs typeface="Times New Roman" panose="02020603050405020304" pitchFamily="18" charset="0"/>
              </a:rPr>
              <a:t>合同编司法解释</a:t>
            </a:r>
            <a:r>
              <a:rPr lang="en-US" altLang="zh-CN" sz="1800" b="1" kern="100" dirty="0">
                <a:effectLst/>
                <a:latin typeface="Calibri" panose="020F0502020204030204" pitchFamily="34" charset="0"/>
                <a:ea typeface="仿宋_GB2312" panose="02010609030101010101" charset="-122"/>
                <a:cs typeface="Times New Roman" panose="02020603050405020304" pitchFamily="18" charset="0"/>
              </a:rPr>
              <a:t>》</a:t>
            </a:r>
            <a:r>
              <a:rPr lang="zh-CN" altLang="en-US" sz="1800" b="1" kern="100" dirty="0">
                <a:effectLst/>
                <a:latin typeface="Calibri" panose="020F0502020204030204" pitchFamily="34" charset="0"/>
                <a:ea typeface="仿宋_GB2312" panose="02010609030101010101" charset="-122"/>
                <a:cs typeface="Times New Roman" panose="02020603050405020304" pitchFamily="18" charset="0"/>
              </a:rPr>
              <a:t>（征求意见稿）</a:t>
            </a:r>
            <a:r>
              <a:rPr lang="zh-CN" altLang="zh-CN" sz="1800" b="1" kern="100" dirty="0">
                <a:effectLst/>
                <a:latin typeface="Calibri" panose="020F0502020204030204" pitchFamily="34" charset="0"/>
                <a:ea typeface="仿宋_GB2312" panose="02010609030101010101" charset="-122"/>
                <a:cs typeface="Times New Roman" panose="02020603050405020304" pitchFamily="18" charset="0"/>
              </a:rPr>
              <a:t>第五条【缔约过失的赔偿范围】</a:t>
            </a: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当事人一方在订立合同的过程中有民法典第五百条规定的违背诚信原则的情形，对方请求赔偿其为订立合同以及为准备履行合同所支出的合理费用等损失的，人民法院应予支持。对方也有过错的，由双方当事人按照过错程度分担损失。</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06400" algn="just">
              <a:lnSpc>
                <a:spcPct val="150000"/>
              </a:lnSpc>
            </a:pP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当事人一方在订立合同过程中有民法典第五百条第一项、第二项规定的情形，或者实施其他严重违背诚信原则的行为，对方请求赔偿其因丧失其他缔约机会而造成的损失的，人民法院依法予以支持，但是应当扣除其为取得该机会所应支出的合理费用。</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06400" algn="just">
              <a:lnSpc>
                <a:spcPct val="150000"/>
              </a:lnSpc>
            </a:pPr>
            <a:r>
              <a:rPr lang="zh-CN" altLang="zh-CN" sz="1800" kern="100" dirty="0">
                <a:effectLst/>
                <a:latin typeface="Calibri" panose="020F0502020204030204" pitchFamily="34" charset="0"/>
                <a:ea typeface="仿宋_GB2312" panose="02010609030101010101" charset="-122"/>
                <a:cs typeface="Times New Roman" panose="02020603050405020304" pitchFamily="18" charset="0"/>
              </a:rPr>
              <a:t>当事人主张前款所称“因丧失其他缔约机会而造成的损失”的，应当对其他缔约机会的实现可能性以及损失的大小承担举证责任。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五、合同解释与格式合同</a:t>
            </a:r>
            <a:br>
              <a:rPr kumimoji="1" lang="en-US" altLang="zh-CN" dirty="0"/>
            </a:br>
            <a:endParaRPr kumimoji="1" lang="zh-CN" altLang="en-US" dirty="0"/>
          </a:p>
        </p:txBody>
      </p:sp>
      <p:sp>
        <p:nvSpPr>
          <p:cNvPr id="3" name="内容占位符 2"/>
          <p:cNvSpPr>
            <a:spLocks noGrp="1"/>
          </p:cNvSpPr>
          <p:nvPr>
            <p:ph idx="1"/>
          </p:nvPr>
        </p:nvSpPr>
        <p:spPr>
          <a:xfrm>
            <a:off x="191387" y="1592036"/>
            <a:ext cx="12000614" cy="5120049"/>
          </a:xfrm>
        </p:spPr>
        <p:txBody>
          <a:bodyPr/>
          <a:lstStyle/>
          <a:p>
            <a:pPr marL="0" indent="0">
              <a:buNone/>
            </a:pPr>
            <a:r>
              <a:rPr kumimoji="1" lang="zh-CN" altLang="en-US" dirty="0"/>
              <a:t> （一）合同解释</a:t>
            </a:r>
            <a:r>
              <a:rPr kumimoji="1" lang="en-US" altLang="zh-CN" dirty="0"/>
              <a:t>——</a:t>
            </a:r>
            <a:r>
              <a:rPr kumimoji="1" lang="zh-CN" altLang="en-US" dirty="0"/>
              <a:t>目标与方法</a:t>
            </a:r>
            <a:endParaRPr kumimoji="1" lang="en-US" altLang="zh-CN" dirty="0"/>
          </a:p>
          <a:p>
            <a:pPr marL="0" indent="0">
              <a:buNone/>
            </a:pPr>
            <a:endParaRPr kumimoji="1" lang="en-US" altLang="zh-CN" dirty="0"/>
          </a:p>
          <a:p>
            <a:pPr marL="0" indent="0">
              <a:buNone/>
            </a:pPr>
            <a:r>
              <a:rPr kumimoji="1" lang="zh-CN" altLang="en-US" dirty="0"/>
              <a:t> </a:t>
            </a:r>
            <a:r>
              <a:rPr kumimoji="1" lang="en-US" altLang="zh-CN" dirty="0"/>
              <a:t>1.</a:t>
            </a:r>
            <a:r>
              <a:rPr kumimoji="1" lang="zh-CN" altLang="en-US" dirty="0"/>
              <a:t> 合同解释的客体</a:t>
            </a:r>
            <a:r>
              <a:rPr kumimoji="1" lang="en-US" altLang="zh-CN" sz="2400" dirty="0"/>
              <a:t>——</a:t>
            </a:r>
            <a:r>
              <a:rPr kumimoji="1" lang="zh-CN" altLang="en-US" sz="2400" dirty="0"/>
              <a:t>合同当事人的意思表示</a:t>
            </a:r>
            <a:endParaRPr kumimoji="1" lang="en-US" altLang="zh-CN" sz="2400" dirty="0"/>
          </a:p>
          <a:p>
            <a:pPr marL="0" indent="0">
              <a:buNone/>
            </a:pPr>
            <a:endParaRPr kumimoji="1" lang="en-US" altLang="zh-CN" sz="2400" dirty="0"/>
          </a:p>
          <a:p>
            <a:pPr marL="0" indent="0">
              <a:buNone/>
            </a:pPr>
            <a:r>
              <a:rPr kumimoji="1" lang="zh-CN" altLang="en-US" dirty="0"/>
              <a:t> </a:t>
            </a:r>
            <a:r>
              <a:rPr kumimoji="1" lang="en-US" altLang="zh-CN" dirty="0"/>
              <a:t>2.</a:t>
            </a:r>
            <a:r>
              <a:rPr kumimoji="1" lang="zh-CN" altLang="en-US" dirty="0"/>
              <a:t> 合同解释的目标   </a:t>
            </a:r>
            <a:r>
              <a:rPr kumimoji="1" lang="zh-CN" altLang="en-US" sz="2400" dirty="0"/>
              <a:t>表示行为的真实含义？</a:t>
            </a:r>
            <a:endParaRPr kumimoji="1" lang="en-US" altLang="zh-CN" sz="2400" dirty="0"/>
          </a:p>
          <a:p>
            <a:pPr marL="0" indent="0">
              <a:buNone/>
            </a:pPr>
            <a:r>
              <a:rPr kumimoji="1" lang="zh-CN" altLang="en-US" dirty="0"/>
              <a:t>                             </a:t>
            </a:r>
            <a:r>
              <a:rPr kumimoji="1" lang="zh-CN" altLang="en-US" sz="2400" dirty="0"/>
              <a:t>内心的真实意思 ？</a:t>
            </a:r>
            <a:endParaRPr kumimoji="1" lang="zh-CN" altLang="en-US" sz="2400" dirty="0"/>
          </a:p>
          <a:p>
            <a:pPr marL="0" indent="0">
              <a:buNone/>
            </a:pPr>
            <a:r>
              <a:rPr kumimoji="1" lang="zh-CN" altLang="en-US" dirty="0"/>
              <a:t> </a:t>
            </a:r>
            <a:endParaRPr kumimoji="1" lang="zh-CN" altLang="en-US" sz="2400" dirty="0"/>
          </a:p>
        </p:txBody>
      </p:sp>
      <p:sp>
        <p:nvSpPr>
          <p:cNvPr id="4" name="左大括号 3"/>
          <p:cNvSpPr/>
          <p:nvPr/>
        </p:nvSpPr>
        <p:spPr>
          <a:xfrm>
            <a:off x="3248856" y="3968241"/>
            <a:ext cx="335533" cy="84299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484" y="637953"/>
            <a:ext cx="10603212" cy="5534247"/>
          </a:xfrm>
        </p:spPr>
        <p:txBody>
          <a:bodyPr/>
          <a:lstStyle/>
          <a:p>
            <a:pPr algn="just"/>
            <a:r>
              <a:rPr lang="zh-CN" altLang="en-US" b="0" i="0" u="none" strike="noStrike" dirty="0">
                <a:solidFill>
                  <a:srgbClr val="333333"/>
                </a:solidFill>
                <a:effectLst/>
                <a:latin typeface="微软雅黑" panose="020B0503020204020204" charset="-122"/>
                <a:ea typeface="微软雅黑" panose="020B0503020204020204" charset="-122"/>
              </a:rPr>
              <a:t>    第</a:t>
            </a:r>
            <a:r>
              <a:rPr lang="en-US" altLang="zh-CN" b="0" i="0" u="none" strike="noStrike" dirty="0">
                <a:solidFill>
                  <a:srgbClr val="333333"/>
                </a:solidFill>
                <a:effectLst/>
                <a:latin typeface="微软雅黑" panose="020B0503020204020204" charset="-122"/>
                <a:ea typeface="微软雅黑" panose="020B0503020204020204" charset="-122"/>
              </a:rPr>
              <a:t>142</a:t>
            </a:r>
            <a:r>
              <a:rPr lang="zh-CN" altLang="en-US" b="0" i="0" u="none" strike="noStrike" dirty="0">
                <a:solidFill>
                  <a:srgbClr val="333333"/>
                </a:solidFill>
                <a:effectLst/>
                <a:latin typeface="微软雅黑" panose="020B0503020204020204" charset="-122"/>
                <a:ea typeface="微软雅黑" panose="020B0503020204020204" charset="-122"/>
              </a:rPr>
              <a:t>条　</a:t>
            </a:r>
            <a:endParaRPr lang="en-US" altLang="zh-CN" b="0" i="0" u="none" strike="noStrike" dirty="0">
              <a:solidFill>
                <a:srgbClr val="333333"/>
              </a:solidFill>
              <a:effectLst/>
              <a:latin typeface="微软雅黑" panose="020B0503020204020204" charset="-122"/>
              <a:ea typeface="微软雅黑" panose="020B0503020204020204" charset="-122"/>
            </a:endParaRPr>
          </a:p>
          <a:p>
            <a:pPr algn="just"/>
            <a:r>
              <a:rPr lang="zh-CN" altLang="en-US" dirty="0">
                <a:solidFill>
                  <a:srgbClr val="333333"/>
                </a:solidFill>
                <a:latin typeface="微软雅黑" panose="020B0503020204020204" charset="-122"/>
                <a:ea typeface="微软雅黑" panose="020B0503020204020204" charset="-122"/>
              </a:rPr>
              <a:t>      </a:t>
            </a:r>
            <a:r>
              <a:rPr lang="zh-CN" altLang="en-US" b="0" i="0" u="none" strike="noStrike" dirty="0">
                <a:solidFill>
                  <a:srgbClr val="333333"/>
                </a:solidFill>
                <a:effectLst/>
                <a:latin typeface="微软雅黑" panose="020B0503020204020204" charset="-122"/>
                <a:ea typeface="微软雅黑" panose="020B0503020204020204" charset="-122"/>
              </a:rPr>
              <a:t>有相对人的意思表示的解释，应当按照所使用的词句，结合相关条款、行为的性质和目的、习惯以及诚信原则，确定意思表示的含义。</a:t>
            </a:r>
            <a:endParaRPr lang="zh-CN" altLang="en-US" b="0" i="0" u="none" strike="noStrike" dirty="0">
              <a:solidFill>
                <a:srgbClr val="333333"/>
              </a:solidFill>
              <a:effectLst/>
              <a:latin typeface="微软雅黑" panose="020B0503020204020204" charset="-122"/>
              <a:ea typeface="微软雅黑" panose="020B0503020204020204" charset="-122"/>
            </a:endParaRPr>
          </a:p>
          <a:p>
            <a:pPr algn="just"/>
            <a:r>
              <a:rPr lang="zh-CN" altLang="en-US" b="0" i="0" u="none" strike="noStrike" dirty="0">
                <a:solidFill>
                  <a:srgbClr val="333333"/>
                </a:solidFill>
                <a:effectLst/>
                <a:latin typeface="微软雅黑" panose="020B0503020204020204" charset="-122"/>
                <a:ea typeface="微软雅黑" panose="020B0503020204020204" charset="-122"/>
              </a:rPr>
              <a:t>　　无相对人的意思表示的解释，不能完全拘泥于所使用的词句，而应当结合相关条款、行为的性质和目的、习惯以及诚信原则，确定行为人的真实意思。</a:t>
            </a:r>
            <a:endParaRPr lang="zh-CN" altLang="en-US" b="0" i="0" u="none" strike="noStrike" dirty="0">
              <a:solidFill>
                <a:srgbClr val="333333"/>
              </a:solidFill>
              <a:effectLst/>
              <a:latin typeface="微软雅黑" panose="020B0503020204020204" charset="-122"/>
              <a:ea typeface="微软雅黑" panose="020B0503020204020204" charset="-122"/>
            </a:endParaRPr>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1308101" y="215900"/>
            <a:ext cx="9215756" cy="6489701"/>
          </a:xfrm>
        </p:spPr>
        <p:txBody>
          <a:bodyPr>
            <a:normAutofit fontScale="97500" lnSpcReduction="10000"/>
          </a:bodyPr>
          <a:lstStyle/>
          <a:p>
            <a:pPr>
              <a:lnSpc>
                <a:spcPct val="120000"/>
              </a:lnSpc>
            </a:pPr>
            <a:r>
              <a:rPr kumimoji="1" lang="en-US" altLang="zh-CN" dirty="0"/>
              <a:t>4.</a:t>
            </a:r>
            <a:r>
              <a:rPr kumimoji="1" lang="zh-CN" altLang="en-US" dirty="0"/>
              <a:t> 合同解释方法</a:t>
            </a:r>
            <a:endParaRPr lang="en-US" altLang="zh-CN" b="1" dirty="0">
              <a:sym typeface="+mn-ea"/>
            </a:endParaRPr>
          </a:p>
          <a:p>
            <a:pPr>
              <a:lnSpc>
                <a:spcPct val="120000"/>
              </a:lnSpc>
            </a:pPr>
            <a:r>
              <a:rPr lang="en-US" altLang="zh-CN" b="1" dirty="0">
                <a:sym typeface="+mn-ea"/>
              </a:rPr>
              <a:t>A.</a:t>
            </a:r>
            <a:r>
              <a:rPr lang="zh-CN" altLang="en-US" b="1" dirty="0">
                <a:sym typeface="+mn-ea"/>
              </a:rPr>
              <a:t>文义解释：</a:t>
            </a:r>
            <a:r>
              <a:rPr lang="zh-CN" altLang="en-US" sz="2220" dirty="0">
                <a:sym typeface="+mn-ea"/>
              </a:rPr>
              <a:t>探求当事人共同的真实意思，不得拘泥于所使用的词句</a:t>
            </a:r>
            <a:endParaRPr lang="zh-CN" altLang="en-US" dirty="0">
              <a:sym typeface="+mn-ea"/>
            </a:endParaRPr>
          </a:p>
          <a:p>
            <a:pPr>
              <a:lnSpc>
                <a:spcPct val="120000"/>
              </a:lnSpc>
            </a:pPr>
            <a:r>
              <a:rPr lang="zh-CN" altLang="en-US" sz="2000" b="1" dirty="0">
                <a:latin typeface="楷体_GB2312" charset="0"/>
                <a:ea typeface="楷体_GB2312" charset="0"/>
              </a:rPr>
              <a:t>有相对人：文义系一般通常之理解</a:t>
            </a:r>
            <a:endParaRPr lang="zh-CN" altLang="en-US" sz="2000" b="1" dirty="0">
              <a:latin typeface="楷体_GB2312" charset="0"/>
              <a:ea typeface="楷体_GB2312" charset="0"/>
            </a:endParaRPr>
          </a:p>
          <a:p>
            <a:pPr>
              <a:lnSpc>
                <a:spcPct val="120000"/>
              </a:lnSpc>
            </a:pPr>
            <a:r>
              <a:rPr lang="zh-CN" altLang="en-US" sz="2000" b="1" dirty="0">
                <a:latin typeface="楷体_GB2312" charset="0"/>
                <a:ea typeface="楷体_GB2312" charset="0"/>
              </a:rPr>
              <a:t>无相对人：文义系探求表意人内心真意之依据</a:t>
            </a:r>
            <a:endParaRPr lang="zh-CN" altLang="en-US" sz="2000" b="1" dirty="0">
              <a:latin typeface="楷体_GB2312" charset="0"/>
              <a:ea typeface="楷体_GB2312" charset="0"/>
            </a:endParaRPr>
          </a:p>
          <a:p>
            <a:pPr>
              <a:lnSpc>
                <a:spcPct val="120000"/>
              </a:lnSpc>
            </a:pPr>
            <a:r>
              <a:rPr lang="zh-CN" altLang="en-US" sz="2000" b="1" dirty="0">
                <a:latin typeface="楷体_GB2312" charset="0"/>
                <a:ea typeface="楷体_GB2312" charset="0"/>
              </a:rPr>
              <a:t>约定：预先支付</a:t>
            </a:r>
            <a:r>
              <a:rPr lang="zh-CN" altLang="en-US" sz="2000" b="1" dirty="0">
                <a:solidFill>
                  <a:schemeClr val="bg1"/>
                </a:solidFill>
                <a:highlight>
                  <a:srgbClr val="0000FF"/>
                </a:highlight>
                <a:latin typeface="楷体_GB2312" charset="0"/>
                <a:ea typeface="楷体_GB2312" charset="0"/>
              </a:rPr>
              <a:t>定金</a:t>
            </a:r>
            <a:r>
              <a:rPr lang="zh-CN" altLang="en-US" sz="2000" b="1" dirty="0">
                <a:latin typeface="楷体_GB2312" charset="0"/>
                <a:ea typeface="楷体_GB2312" charset="0"/>
              </a:rPr>
              <a:t>若干，若双方未能履行契约，则应将定金返还。</a:t>
            </a:r>
            <a:endParaRPr lang="zh-CN" altLang="en-US" dirty="0"/>
          </a:p>
          <a:p>
            <a:pPr>
              <a:lnSpc>
                <a:spcPct val="120000"/>
              </a:lnSpc>
            </a:pPr>
            <a:r>
              <a:rPr lang="en-US" altLang="zh-CN" b="1" dirty="0">
                <a:sym typeface="+mn-ea"/>
              </a:rPr>
              <a:t>B.</a:t>
            </a:r>
            <a:r>
              <a:rPr lang="zh-CN" altLang="en-US" b="1" dirty="0">
                <a:sym typeface="+mn-ea"/>
              </a:rPr>
              <a:t>体系解释（整体解释）：</a:t>
            </a:r>
            <a:r>
              <a:rPr lang="zh-CN" altLang="en-US" sz="2220" dirty="0">
                <a:sym typeface="+mn-ea"/>
              </a:rPr>
              <a:t>结合各个条款作相互解释，确定各个条款在整个法律行为中的正确意思</a:t>
            </a:r>
            <a:endParaRPr lang="zh-CN" altLang="en-US" sz="2220" dirty="0">
              <a:sym typeface="+mn-ea"/>
            </a:endParaRPr>
          </a:p>
          <a:p>
            <a:pPr>
              <a:lnSpc>
                <a:spcPct val="120000"/>
              </a:lnSpc>
            </a:pPr>
            <a:r>
              <a:rPr lang="zh-CN" altLang="en-US" sz="2000" b="1" dirty="0">
                <a:latin typeface="楷体_GB2312" charset="0"/>
                <a:ea typeface="楷体_GB2312" charset="0"/>
              </a:rPr>
              <a:t>约定：张三自行车</a:t>
            </a:r>
            <a:r>
              <a:rPr lang="zh-CN" altLang="en-US" sz="2000" b="1" dirty="0">
                <a:solidFill>
                  <a:schemeClr val="bg1"/>
                </a:solidFill>
                <a:highlight>
                  <a:srgbClr val="0000FF"/>
                </a:highlight>
                <a:latin typeface="楷体_GB2312" charset="0"/>
                <a:ea typeface="楷体_GB2312" charset="0"/>
              </a:rPr>
              <a:t>赠与</a:t>
            </a:r>
            <a:r>
              <a:rPr lang="zh-CN" altLang="en-US" sz="2000" b="1" dirty="0">
                <a:latin typeface="楷体_GB2312" charset="0"/>
                <a:ea typeface="楷体_GB2312" charset="0"/>
              </a:rPr>
              <a:t>李四使用，在李四使用完毕后归还</a:t>
            </a:r>
            <a:endParaRPr lang="zh-CN" altLang="en-US" dirty="0"/>
          </a:p>
          <a:p>
            <a:pPr>
              <a:lnSpc>
                <a:spcPct val="120000"/>
              </a:lnSpc>
            </a:pPr>
            <a:r>
              <a:rPr lang="en-US" altLang="zh-CN" b="1" dirty="0">
                <a:sym typeface="+mn-ea"/>
              </a:rPr>
              <a:t>C.</a:t>
            </a:r>
            <a:r>
              <a:rPr lang="zh-CN" altLang="en-US" b="1" dirty="0">
                <a:sym typeface="+mn-ea"/>
              </a:rPr>
              <a:t>目的解释：</a:t>
            </a:r>
            <a:r>
              <a:rPr lang="zh-CN" altLang="en-US" sz="2220" dirty="0">
                <a:sym typeface="+mn-ea"/>
              </a:rPr>
              <a:t>舍文义而取目的（双方共同目的），误载不害真意</a:t>
            </a:r>
            <a:endParaRPr lang="zh-CN" altLang="en-US" sz="2220" dirty="0"/>
          </a:p>
          <a:p>
            <a:pPr>
              <a:lnSpc>
                <a:spcPct val="120000"/>
              </a:lnSpc>
            </a:pPr>
            <a:r>
              <a:rPr lang="zh-CN" altLang="en-US" sz="2000" b="1" dirty="0">
                <a:latin typeface="楷体_GB2312" charset="0"/>
                <a:ea typeface="楷体_GB2312" charset="0"/>
              </a:rPr>
              <a:t>张三和李四意在买卖康师傅方便面，但因打印纸张问题康师傅显示为康帅傅30箱，李四借此交付给张三</a:t>
            </a:r>
            <a:r>
              <a:rPr lang="zh-CN" altLang="en-US" sz="2000" b="1" dirty="0">
                <a:latin typeface="楷体_GB2312" charset="0"/>
                <a:ea typeface="楷体_GB2312" charset="0"/>
                <a:sym typeface="+mn-ea"/>
              </a:rPr>
              <a:t>康帅傅30箱，遂成诉。</a:t>
            </a:r>
            <a:endParaRPr lang="en-US" altLang="zh-CN" sz="2000" b="1" dirty="0">
              <a:latin typeface="楷体_GB2312" charset="0"/>
              <a:ea typeface="楷体_GB2312" charset="0"/>
              <a:sym typeface="+mn-ea"/>
            </a:endParaRPr>
          </a:p>
          <a:p>
            <a:pPr>
              <a:lnSpc>
                <a:spcPct val="120000"/>
              </a:lnSpc>
            </a:pPr>
            <a:r>
              <a:rPr lang="en-US" altLang="zh-CN" dirty="0"/>
              <a:t>D.</a:t>
            </a:r>
            <a:r>
              <a:rPr lang="zh-CN" altLang="en-US" dirty="0"/>
              <a:t>不利于文书制作者解释</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786" y="414669"/>
            <a:ext cx="6580235" cy="581480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kumimoji="1" lang="zh-CN" altLang="en-US" dirty="0"/>
              <a:t>第一章 合同法概述</a:t>
            </a:r>
            <a:endParaRPr kumimoji="1" lang="zh-CN" altLang="en-US" dirty="0"/>
          </a:p>
        </p:txBody>
      </p:sp>
      <p:pic>
        <p:nvPicPr>
          <p:cNvPr id="5" name="图片 4"/>
          <p:cNvPicPr>
            <a:picLocks noChangeAspect="1"/>
          </p:cNvPicPr>
          <p:nvPr/>
        </p:nvPicPr>
        <p:blipFill>
          <a:blip r:embed="rId1"/>
          <a:stretch>
            <a:fillRect/>
          </a:stretch>
        </p:blipFill>
        <p:spPr>
          <a:xfrm>
            <a:off x="6974442" y="414669"/>
            <a:ext cx="3721954" cy="5600948"/>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936" y="661481"/>
            <a:ext cx="10602760" cy="5510719"/>
          </a:xfrm>
        </p:spPr>
        <p:txBody>
          <a:bodyPr/>
          <a:lstStyle/>
          <a:p>
            <a:pPr marL="0" indent="0">
              <a:buNone/>
            </a:pPr>
            <a:r>
              <a:rPr kumimoji="1" lang="en-US" altLang="zh-CN" dirty="0"/>
              <a:t>5.</a:t>
            </a:r>
            <a:r>
              <a:rPr kumimoji="1" lang="zh-CN" altLang="en-US" dirty="0"/>
              <a:t> 当合同文体用两种以上文字时的处理（</a:t>
            </a:r>
            <a:r>
              <a:rPr kumimoji="1" lang="en-US" altLang="zh-CN" dirty="0"/>
              <a:t>466</a:t>
            </a:r>
            <a:r>
              <a:rPr kumimoji="1" lang="zh-CN" altLang="en-US" dirty="0"/>
              <a:t>）</a:t>
            </a:r>
            <a:endParaRPr kumimoji="1" lang="en-US" altLang="zh-CN" dirty="0"/>
          </a:p>
          <a:p>
            <a:pPr marL="0" indent="0">
              <a:buNone/>
            </a:pPr>
            <a:endParaRPr kumimoji="1" lang="en-US" altLang="zh-CN" dirty="0"/>
          </a:p>
          <a:p>
            <a:pPr marL="0" indent="0">
              <a:buNone/>
            </a:pPr>
            <a:r>
              <a:rPr kumimoji="1" lang="zh-CN" altLang="en-US" sz="2400" dirty="0"/>
              <a:t>约定各文本有相同效力的，推定具有相同含义；</a:t>
            </a:r>
            <a:endParaRPr kumimoji="1" lang="en-US" altLang="zh-CN" sz="2400" dirty="0"/>
          </a:p>
          <a:p>
            <a:pPr marL="0" indent="0">
              <a:buNone/>
            </a:pPr>
            <a:r>
              <a:rPr kumimoji="1" lang="zh-CN" altLang="en-US" sz="2400" dirty="0"/>
              <a:t>如无约定，应推定具有相同效力；</a:t>
            </a:r>
            <a:endParaRPr kumimoji="1" lang="en-US" altLang="zh-CN" sz="2400" dirty="0"/>
          </a:p>
          <a:p>
            <a:pPr marL="0" indent="0">
              <a:buNone/>
            </a:pPr>
            <a:r>
              <a:rPr kumimoji="1" lang="zh-CN" altLang="en-US" sz="2400" dirty="0"/>
              <a:t>词句不同的，应根据合同相关条款、合同性质、目的、诚信原则告示进行解释。</a:t>
            </a:r>
            <a:endParaRPr kumimoji="1" lang="zh-CN" altLang="en-US" sz="24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0" y="0"/>
            <a:ext cx="7883120" cy="53800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lIns="109728" tIns="109728" rIns="109728" bIns="91440" anchor="ctr">
            <a:normAutofit/>
          </a:bodyPr>
          <a:lstStyle>
            <a:lvl1pPr algn="l" defTabSz="914400" rtl="0" eaLnBrk="1" latinLnBrk="0" hangingPunct="1">
              <a:lnSpc>
                <a:spcPct val="105000"/>
              </a:lnSpc>
              <a:spcBef>
                <a:spcPct val="0"/>
              </a:spcBef>
              <a:buNone/>
              <a:defRPr sz="4000" kern="1200" spc="170">
                <a:solidFill>
                  <a:schemeClr val="tx1"/>
                </a:solidFill>
                <a:latin typeface="+mj-lt"/>
                <a:ea typeface="+mj-ea"/>
                <a:cs typeface="+mj-cs"/>
              </a:defRPr>
            </a:lvl1pPr>
          </a:lstStyle>
          <a:p>
            <a:pPr algn="ctr"/>
            <a:r>
              <a:rPr kumimoji="1" lang="zh-CN" altLang="en-US" dirty="0"/>
              <a:t>第二章 合同的订立</a:t>
            </a:r>
            <a:endParaRPr kumimoji="1" lang="zh-CN" altLang="en-US" dirty="0"/>
          </a:p>
        </p:txBody>
      </p:sp>
      <p:pic>
        <p:nvPicPr>
          <p:cNvPr id="8" name="图片 7"/>
          <p:cNvPicPr>
            <a:picLocks noChangeAspect="1"/>
          </p:cNvPicPr>
          <p:nvPr/>
        </p:nvPicPr>
        <p:blipFill>
          <a:blip r:embed="rId1"/>
          <a:stretch>
            <a:fillRect/>
          </a:stretch>
        </p:blipFill>
        <p:spPr>
          <a:xfrm>
            <a:off x="6911163" y="225302"/>
            <a:ext cx="4253873" cy="6407396"/>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568" y="2071688"/>
            <a:ext cx="10168128" cy="4100512"/>
          </a:xfrm>
        </p:spPr>
        <p:txBody>
          <a:bodyPr/>
          <a:lstStyle/>
          <a:p>
            <a:r>
              <a:rPr kumimoji="1" lang="zh-CN" altLang="en-US" dirty="0"/>
              <a:t>一、概述</a:t>
            </a:r>
            <a:endParaRPr kumimoji="1" lang="en-US" altLang="zh-CN" dirty="0"/>
          </a:p>
          <a:p>
            <a:r>
              <a:rPr kumimoji="1" lang="zh-CN" altLang="en-US" dirty="0"/>
              <a:t>二、合意：要约与承诺</a:t>
            </a:r>
            <a:endParaRPr kumimoji="1" lang="en-US" altLang="zh-CN" dirty="0"/>
          </a:p>
          <a:p>
            <a:r>
              <a:rPr kumimoji="1" lang="zh-CN" altLang="en-US" dirty="0"/>
              <a:t>三、其他：交叉要约、意思实现、事实合同</a:t>
            </a:r>
            <a:endParaRPr kumimoji="1" lang="en-US" altLang="zh-CN" dirty="0"/>
          </a:p>
          <a:p>
            <a:r>
              <a:rPr kumimoji="1" lang="zh-CN" altLang="en-US" dirty="0"/>
              <a:t>四、合同成立的时间与地点</a:t>
            </a:r>
            <a:endParaRPr kumimoji="1" lang="en-US" altLang="zh-CN" dirty="0"/>
          </a:p>
          <a:p>
            <a:pPr marL="0" indent="0">
              <a:buNone/>
            </a:pPr>
            <a:endParaRPr kumimoji="1" lang="zh-CN" altLang="en-US" dirty="0">
              <a:solidFill>
                <a:srgbClr val="FF0000"/>
              </a:solidFill>
            </a:endParaRPr>
          </a:p>
        </p:txBody>
      </p:sp>
      <p:sp>
        <p:nvSpPr>
          <p:cNvPr id="5" name="标题 4"/>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2950" y="885825"/>
            <a:ext cx="11272839" cy="5423535"/>
          </a:xfrm>
        </p:spPr>
        <p:txBody>
          <a:bodyPr/>
          <a:lstStyle/>
          <a:p>
            <a:pPr marL="0" indent="0">
              <a:buNone/>
            </a:pPr>
            <a:r>
              <a:rPr kumimoji="1" lang="zh-CN" altLang="en-US" dirty="0"/>
              <a:t>一、概述</a:t>
            </a:r>
            <a:endParaRPr kumimoji="1" lang="en-US" altLang="zh-CN" dirty="0"/>
          </a:p>
          <a:p>
            <a:pPr marL="0" indent="0">
              <a:buNone/>
            </a:pPr>
            <a:r>
              <a:rPr kumimoji="1" lang="zh-CN" altLang="en-US" dirty="0"/>
              <a:t>（一）合同的成立与生效（</a:t>
            </a:r>
            <a:r>
              <a:rPr kumimoji="1" lang="en-US" altLang="zh-CN" dirty="0"/>
              <a:t>502</a:t>
            </a:r>
            <a:r>
              <a:rPr kumimoji="1" lang="zh-CN" altLang="en-US" dirty="0"/>
              <a:t>条）</a:t>
            </a:r>
            <a:endParaRPr kumimoji="1" lang="en-US" altLang="zh-CN" dirty="0"/>
          </a:p>
          <a:p>
            <a:pPr marL="0" indent="0">
              <a:buNone/>
            </a:pPr>
            <a:endParaRPr kumimoji="1" lang="en-US" altLang="zh-CN" dirty="0"/>
          </a:p>
          <a:p>
            <a:pPr marL="0" indent="0">
              <a:buNone/>
            </a:pPr>
            <a:r>
              <a:rPr kumimoji="1" lang="zh-CN" altLang="en-US" dirty="0"/>
              <a:t>原则上合同成立就生效，</a:t>
            </a:r>
            <a:endParaRPr kumimoji="1" lang="en-US" altLang="zh-CN" dirty="0"/>
          </a:p>
          <a:p>
            <a:pPr marL="0" indent="0">
              <a:buNone/>
            </a:pPr>
            <a:r>
              <a:rPr kumimoji="1" lang="zh-CN" altLang="en-US" dirty="0"/>
              <a:t>除非    当事人约定      附条件 </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附期限</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或法律规定（如审批）</a:t>
            </a:r>
            <a:endParaRPr kumimoji="1" lang="en-US" altLang="zh-CN" dirty="0"/>
          </a:p>
        </p:txBody>
      </p:sp>
      <p:sp>
        <p:nvSpPr>
          <p:cNvPr id="7" name="左大括号 6"/>
          <p:cNvSpPr/>
          <p:nvPr/>
        </p:nvSpPr>
        <p:spPr>
          <a:xfrm>
            <a:off x="1671638" y="3428999"/>
            <a:ext cx="277017" cy="2262673"/>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p:cNvSpPr txBox="1"/>
          <p:nvPr/>
        </p:nvSpPr>
        <p:spPr>
          <a:xfrm>
            <a:off x="5857083" y="2579714"/>
            <a:ext cx="6406356" cy="984885"/>
          </a:xfrm>
          <a:prstGeom prst="rect">
            <a:avLst/>
          </a:prstGeom>
          <a:noFill/>
        </p:spPr>
        <p:txBody>
          <a:bodyPr wrap="square" rtlCol="0">
            <a:spAutoFit/>
          </a:bodyPr>
          <a:lstStyle/>
          <a:p>
            <a:r>
              <a:rPr kumimoji="1" lang="zh-CN" altLang="en-US" sz="2000" dirty="0"/>
              <a:t>附停止条件</a:t>
            </a:r>
            <a:r>
              <a:rPr kumimoji="1" lang="en-US" altLang="zh-CN" sz="2000" dirty="0"/>
              <a:t>——</a:t>
            </a:r>
            <a:r>
              <a:rPr kumimoji="1" lang="zh-CN" altLang="en-US" sz="2000" dirty="0"/>
              <a:t>两种观点：</a:t>
            </a:r>
            <a:endParaRPr kumimoji="1" lang="en-US" altLang="zh-CN" sz="2000" dirty="0"/>
          </a:p>
          <a:p>
            <a:r>
              <a:rPr kumimoji="1" lang="zh-CN" altLang="en-US" dirty="0"/>
              <a:t>       合同成立，条件成就时生效                 </a:t>
            </a:r>
            <a:endParaRPr kumimoji="1" lang="en-US" altLang="zh-CN" dirty="0"/>
          </a:p>
          <a:p>
            <a:r>
              <a:rPr kumimoji="1" lang="zh-CN" altLang="en-US" dirty="0"/>
              <a:t>       合同成立时生效，条件成就时发生履行效力</a:t>
            </a:r>
            <a:endParaRPr kumimoji="1" lang="zh-CN" altLang="en-US" dirty="0"/>
          </a:p>
        </p:txBody>
      </p:sp>
      <p:sp>
        <p:nvSpPr>
          <p:cNvPr id="5" name="文本框 4"/>
          <p:cNvSpPr txBox="1"/>
          <p:nvPr/>
        </p:nvSpPr>
        <p:spPr>
          <a:xfrm>
            <a:off x="5883277" y="4125884"/>
            <a:ext cx="4140200" cy="400110"/>
          </a:xfrm>
          <a:prstGeom prst="rect">
            <a:avLst/>
          </a:prstGeom>
          <a:noFill/>
        </p:spPr>
        <p:txBody>
          <a:bodyPr wrap="square" rtlCol="0">
            <a:spAutoFit/>
          </a:bodyPr>
          <a:lstStyle/>
          <a:p>
            <a:r>
              <a:rPr kumimoji="1" lang="zh-CN" altLang="en-US" sz="2000" dirty="0"/>
              <a:t>附解除条件</a:t>
            </a:r>
            <a:r>
              <a:rPr kumimoji="1" lang="en-US" altLang="zh-CN" sz="2000" dirty="0"/>
              <a:t>——</a:t>
            </a:r>
            <a:r>
              <a:rPr kumimoji="1" lang="zh-CN" altLang="en-US" sz="2000" dirty="0"/>
              <a:t>合同成立时生效</a:t>
            </a:r>
            <a:endParaRPr kumimoji="1" lang="zh-CN" altLang="en-US" sz="2000" dirty="0"/>
          </a:p>
        </p:txBody>
      </p:sp>
      <p:sp>
        <p:nvSpPr>
          <p:cNvPr id="6" name="文本框 5"/>
          <p:cNvSpPr txBox="1"/>
          <p:nvPr/>
        </p:nvSpPr>
        <p:spPr>
          <a:xfrm>
            <a:off x="5965033" y="4621361"/>
            <a:ext cx="6190456" cy="400110"/>
          </a:xfrm>
          <a:prstGeom prst="rect">
            <a:avLst/>
          </a:prstGeom>
          <a:noFill/>
        </p:spPr>
        <p:txBody>
          <a:bodyPr wrap="square" rtlCol="0">
            <a:spAutoFit/>
          </a:bodyPr>
          <a:lstStyle/>
          <a:p>
            <a:r>
              <a:rPr kumimoji="1" lang="zh-CN" altLang="en-US" sz="2000" dirty="0"/>
              <a:t>附始期</a:t>
            </a:r>
            <a:r>
              <a:rPr kumimoji="1" lang="en-US" altLang="zh-CN" sz="2000" dirty="0"/>
              <a:t>——</a:t>
            </a:r>
            <a:r>
              <a:rPr kumimoji="1" lang="zh-CN" altLang="en-US" sz="2000" dirty="0"/>
              <a:t>合同成立时生效，始期届至发生履行效力</a:t>
            </a:r>
            <a:endParaRPr kumimoji="1" lang="zh-CN" altLang="en-US" sz="2000" dirty="0"/>
          </a:p>
        </p:txBody>
      </p:sp>
      <p:sp>
        <p:nvSpPr>
          <p:cNvPr id="8" name="文本框 7"/>
          <p:cNvSpPr txBox="1"/>
          <p:nvPr/>
        </p:nvSpPr>
        <p:spPr>
          <a:xfrm>
            <a:off x="5965033" y="5419724"/>
            <a:ext cx="3320256" cy="400110"/>
          </a:xfrm>
          <a:prstGeom prst="rect">
            <a:avLst/>
          </a:prstGeom>
          <a:noFill/>
        </p:spPr>
        <p:txBody>
          <a:bodyPr wrap="square" rtlCol="0">
            <a:spAutoFit/>
          </a:bodyPr>
          <a:lstStyle/>
          <a:p>
            <a:r>
              <a:rPr kumimoji="1" lang="zh-CN" altLang="en-US" sz="2000" dirty="0"/>
              <a:t>附终期</a:t>
            </a:r>
            <a:r>
              <a:rPr kumimoji="1" lang="en-US" altLang="zh-CN" sz="2000" dirty="0"/>
              <a:t>——</a:t>
            </a:r>
            <a:r>
              <a:rPr kumimoji="1" lang="zh-CN" altLang="en-US" sz="2000" dirty="0"/>
              <a:t>合同成立生效</a:t>
            </a:r>
            <a:endParaRPr kumimoji="1" lang="zh-CN" altLang="en-US" sz="2000" dirty="0"/>
          </a:p>
        </p:txBody>
      </p:sp>
      <p:sp>
        <p:nvSpPr>
          <p:cNvPr id="9" name="左大括号 8"/>
          <p:cNvSpPr/>
          <p:nvPr/>
        </p:nvSpPr>
        <p:spPr>
          <a:xfrm>
            <a:off x="5545932" y="2758308"/>
            <a:ext cx="296067" cy="1470792"/>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0" name="左大括号 9"/>
          <p:cNvSpPr/>
          <p:nvPr/>
        </p:nvSpPr>
        <p:spPr>
          <a:xfrm>
            <a:off x="5685633" y="4759046"/>
            <a:ext cx="279400" cy="872824"/>
          </a:xfrm>
          <a:prstGeom prst="leftBrace">
            <a:avLst/>
          </a:prstGeom>
          <a:noFill/>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1" name="左大括号 10"/>
          <p:cNvSpPr/>
          <p:nvPr/>
        </p:nvSpPr>
        <p:spPr>
          <a:xfrm>
            <a:off x="3956180" y="3428999"/>
            <a:ext cx="399920" cy="1803597"/>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908" y="232364"/>
            <a:ext cx="11874291" cy="6370141"/>
          </a:xfrm>
        </p:spPr>
        <p:txBody>
          <a:bodyPr/>
          <a:lstStyle/>
          <a:p>
            <a:r>
              <a:rPr kumimoji="1" lang="zh-CN" altLang="en-US" dirty="0"/>
              <a:t>第</a:t>
            </a:r>
            <a:r>
              <a:rPr kumimoji="1" lang="en-US" altLang="zh-CN" dirty="0"/>
              <a:t>502</a:t>
            </a:r>
            <a:r>
              <a:rPr kumimoji="1" lang="zh-CN" altLang="en-US" dirty="0"/>
              <a:t>条第</a:t>
            </a:r>
            <a:r>
              <a:rPr kumimoji="1" lang="en-US" altLang="zh-CN" dirty="0"/>
              <a:t>1</a:t>
            </a:r>
            <a:r>
              <a:rPr kumimoji="1" lang="zh-CN" altLang="en-US" dirty="0"/>
              <a:t>款　依法成立的合同，自成立时生效，但是法律另有规定或者当事人另有约定的除外。</a:t>
            </a:r>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7588" y="457200"/>
            <a:ext cx="10657332" cy="5943600"/>
          </a:xfrm>
        </p:spPr>
        <p:txBody>
          <a:bodyPr/>
          <a:lstStyle/>
          <a:p>
            <a:pPr marL="0" indent="0">
              <a:buNone/>
            </a:pPr>
            <a:r>
              <a:rPr kumimoji="1" lang="zh-CN" altLang="en-US" dirty="0"/>
              <a:t>（二）合同的内容与形式</a:t>
            </a:r>
            <a:endParaRPr kumimoji="1" lang="en-US" altLang="zh-CN" dirty="0"/>
          </a:p>
          <a:p>
            <a:pPr marL="0" indent="0">
              <a:buNone/>
            </a:pPr>
            <a:r>
              <a:rPr kumimoji="1" lang="zh-CN" altLang="en-US" dirty="0"/>
              <a:t> </a:t>
            </a:r>
            <a:r>
              <a:rPr kumimoji="1" lang="en-US" altLang="zh-CN" dirty="0"/>
              <a:t>1.</a:t>
            </a:r>
            <a:r>
              <a:rPr kumimoji="1" lang="zh-CN" altLang="en-US" dirty="0"/>
              <a:t> 合同的内容</a:t>
            </a:r>
            <a:endParaRPr kumimoji="1" lang="en-US" altLang="zh-CN" dirty="0"/>
          </a:p>
          <a:p>
            <a:pPr marL="0" indent="0">
              <a:buNone/>
            </a:pPr>
            <a:r>
              <a:rPr kumimoji="1" lang="zh-CN" altLang="en-US" sz="2400" dirty="0"/>
              <a:t>合同的内容由当事人约定（</a:t>
            </a:r>
            <a:r>
              <a:rPr kumimoji="1" lang="en-US" altLang="zh-CN" sz="2400" dirty="0"/>
              <a:t>470</a:t>
            </a:r>
            <a:r>
              <a:rPr kumimoji="1" lang="zh-CN" altLang="en-US" sz="2400" dirty="0"/>
              <a:t>条）  当事人的姓名或者名称和住所</a:t>
            </a:r>
            <a:endParaRPr kumimoji="1" lang="en-US" altLang="zh-CN" sz="2400" dirty="0"/>
          </a:p>
          <a:p>
            <a:pPr marL="0" indent="0">
              <a:buNone/>
            </a:pPr>
            <a:r>
              <a:rPr kumimoji="1" lang="zh-CN" altLang="en-US" sz="2400" dirty="0"/>
              <a:t>                                                  标的</a:t>
            </a:r>
            <a:endParaRPr kumimoji="1" lang="en-US" altLang="zh-CN" sz="2400" dirty="0"/>
          </a:p>
          <a:p>
            <a:pPr marL="0" indent="0">
              <a:buNone/>
            </a:pPr>
            <a:r>
              <a:rPr kumimoji="1" lang="zh-CN" altLang="en-US" sz="2400" dirty="0"/>
              <a:t>                                                  数量</a:t>
            </a:r>
            <a:endParaRPr kumimoji="1" lang="en-US" altLang="zh-CN" sz="2400" dirty="0"/>
          </a:p>
          <a:p>
            <a:pPr marL="0" indent="0">
              <a:buNone/>
            </a:pPr>
            <a:r>
              <a:rPr kumimoji="1" lang="zh-CN" altLang="en-US" sz="2400" dirty="0"/>
              <a:t>                                                  质量</a:t>
            </a:r>
            <a:endParaRPr kumimoji="1" lang="en-US" altLang="zh-CN" sz="2400" dirty="0"/>
          </a:p>
          <a:p>
            <a:pPr marL="0" indent="0">
              <a:buNone/>
            </a:pPr>
            <a:r>
              <a:rPr kumimoji="1" lang="zh-CN" altLang="en-US" sz="2400" dirty="0"/>
              <a:t>                                                  价款或者报酬</a:t>
            </a:r>
            <a:endParaRPr kumimoji="1" lang="en-US" altLang="zh-CN" sz="2400" dirty="0"/>
          </a:p>
          <a:p>
            <a:pPr marL="0" indent="0">
              <a:buNone/>
            </a:pPr>
            <a:r>
              <a:rPr kumimoji="1" lang="zh-CN" altLang="en-US" sz="2400" dirty="0"/>
              <a:t>                                                  履行期限、地点和方式</a:t>
            </a:r>
            <a:endParaRPr kumimoji="1" lang="en-US" altLang="zh-CN" sz="2400" dirty="0"/>
          </a:p>
          <a:p>
            <a:pPr marL="0" indent="0">
              <a:buNone/>
            </a:pPr>
            <a:r>
              <a:rPr kumimoji="1" lang="zh-CN" altLang="en-US" sz="2400" dirty="0"/>
              <a:t>                                                  违约责任</a:t>
            </a:r>
            <a:endParaRPr kumimoji="1" lang="en-US" altLang="zh-CN" sz="2400" dirty="0"/>
          </a:p>
          <a:p>
            <a:pPr marL="0" indent="0">
              <a:buNone/>
            </a:pPr>
            <a:r>
              <a:rPr kumimoji="1" lang="zh-CN" altLang="en-US" sz="2400" dirty="0"/>
              <a:t>                                                  解决争议的方法</a:t>
            </a:r>
            <a:endParaRPr kumimoji="1" lang="en-US" altLang="zh-CN" sz="2400" dirty="0"/>
          </a:p>
          <a:p>
            <a:pPr marL="0" indent="0">
              <a:buNone/>
            </a:pPr>
            <a:endParaRPr kumimoji="1" lang="en-US" altLang="zh-CN" dirty="0"/>
          </a:p>
          <a:p>
            <a:pPr marL="0" indent="0">
              <a:buNone/>
            </a:pPr>
            <a:endParaRPr kumimoji="1" lang="zh-CN" altLang="en-US" dirty="0"/>
          </a:p>
        </p:txBody>
      </p:sp>
      <p:sp>
        <p:nvSpPr>
          <p:cNvPr id="5" name="左大括号 4"/>
          <p:cNvSpPr/>
          <p:nvPr/>
        </p:nvSpPr>
        <p:spPr>
          <a:xfrm>
            <a:off x="5662295" y="1927384"/>
            <a:ext cx="433388" cy="380190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568" y="548640"/>
            <a:ext cx="10168128" cy="271631"/>
          </a:xfrm>
        </p:spPr>
        <p:txBody>
          <a:bodyPr>
            <a:normAutofit fontScale="90000"/>
          </a:bodyPr>
          <a:lstStyle/>
          <a:p>
            <a:endParaRPr kumimoji="1" lang="zh-CN" altLang="en-US" dirty="0"/>
          </a:p>
        </p:txBody>
      </p:sp>
      <p:sp>
        <p:nvSpPr>
          <p:cNvPr id="3" name="内容占位符 2"/>
          <p:cNvSpPr>
            <a:spLocks noGrp="1"/>
          </p:cNvSpPr>
          <p:nvPr>
            <p:ph idx="1"/>
          </p:nvPr>
        </p:nvSpPr>
        <p:spPr>
          <a:xfrm>
            <a:off x="215153" y="699247"/>
            <a:ext cx="11435289" cy="5930153"/>
          </a:xfrm>
        </p:spPr>
        <p:txBody>
          <a:bodyPr/>
          <a:lstStyle/>
          <a:p>
            <a:r>
              <a:rPr kumimoji="1" lang="zh-CN" altLang="en-US" dirty="0"/>
              <a:t>第四百七十条　合同的内容由当事人约定，一般包括下列条款：</a:t>
            </a:r>
            <a:endParaRPr kumimoji="1" lang="zh-CN" altLang="en-US" dirty="0"/>
          </a:p>
          <a:p>
            <a:r>
              <a:rPr kumimoji="1" lang="zh-CN" altLang="en-US" dirty="0"/>
              <a:t>（一）当事人的姓名或者名称和住所；</a:t>
            </a:r>
            <a:endParaRPr kumimoji="1" lang="zh-CN" altLang="en-US" dirty="0"/>
          </a:p>
          <a:p>
            <a:r>
              <a:rPr kumimoji="1" lang="zh-CN" altLang="en-US" dirty="0"/>
              <a:t>（二）标的；</a:t>
            </a:r>
            <a:endParaRPr kumimoji="1" lang="zh-CN" altLang="en-US" dirty="0"/>
          </a:p>
          <a:p>
            <a:r>
              <a:rPr kumimoji="1" lang="zh-CN" altLang="en-US" dirty="0"/>
              <a:t>（三）数量；</a:t>
            </a:r>
            <a:endParaRPr kumimoji="1" lang="zh-CN" altLang="en-US" dirty="0"/>
          </a:p>
          <a:p>
            <a:r>
              <a:rPr kumimoji="1" lang="zh-CN" altLang="en-US" dirty="0"/>
              <a:t>（四）质量；</a:t>
            </a:r>
            <a:endParaRPr kumimoji="1" lang="zh-CN" altLang="en-US" dirty="0"/>
          </a:p>
          <a:p>
            <a:r>
              <a:rPr kumimoji="1" lang="zh-CN" altLang="en-US" dirty="0"/>
              <a:t>（五）价款或者报酬；</a:t>
            </a:r>
            <a:endParaRPr kumimoji="1" lang="zh-CN" altLang="en-US" dirty="0"/>
          </a:p>
          <a:p>
            <a:r>
              <a:rPr kumimoji="1" lang="zh-CN" altLang="en-US" dirty="0"/>
              <a:t>（六）履行期限、地点和方式；</a:t>
            </a:r>
            <a:endParaRPr kumimoji="1" lang="zh-CN" altLang="en-US" dirty="0"/>
          </a:p>
          <a:p>
            <a:r>
              <a:rPr kumimoji="1" lang="zh-CN" altLang="en-US" dirty="0"/>
              <a:t>（七）违约责任；</a:t>
            </a:r>
            <a:endParaRPr kumimoji="1" lang="zh-CN" altLang="en-US" dirty="0"/>
          </a:p>
          <a:p>
            <a:r>
              <a:rPr kumimoji="1" lang="zh-CN" altLang="en-US" dirty="0"/>
              <a:t>（八）解决争议的方法。</a:t>
            </a:r>
            <a:endParaRPr kumimoji="1" lang="zh-CN" altLang="en-US" dirty="0"/>
          </a:p>
          <a:p>
            <a:r>
              <a:rPr kumimoji="1" lang="zh-CN" altLang="en-US" dirty="0"/>
              <a:t>当事人可以参照各类合同的示范文本订立合同。</a:t>
            </a:r>
            <a:endParaRPr kumimoji="1" lang="zh-CN"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6531" y="394716"/>
            <a:ext cx="10508996" cy="5778500"/>
          </a:xfrm>
        </p:spPr>
        <p:txBody>
          <a:bodyPr/>
          <a:lstStyle/>
          <a:p>
            <a:r>
              <a:rPr kumimoji="1" lang="zh-CN" altLang="en-US" dirty="0"/>
              <a:t>合同的必要条款：</a:t>
            </a:r>
            <a:endParaRPr kumimoji="1" lang="en-US" altLang="zh-CN" dirty="0"/>
          </a:p>
          <a:p>
            <a:r>
              <a:rPr kumimoji="1" lang="en-US" altLang="zh-CN" dirty="0"/>
              <a:t>《</a:t>
            </a:r>
            <a:r>
              <a:rPr kumimoji="1" lang="zh-CN" altLang="en-US" dirty="0"/>
              <a:t>民法典合同编通则部分司法解释</a:t>
            </a:r>
            <a:r>
              <a:rPr kumimoji="1" lang="en-US" altLang="zh-CN" dirty="0"/>
              <a:t>》</a:t>
            </a:r>
            <a:r>
              <a:rPr kumimoji="1" lang="zh-CN" altLang="en-US" dirty="0"/>
              <a:t>（征求意见稿）</a:t>
            </a:r>
            <a:endParaRPr kumimoji="1" lang="en-US" altLang="zh-CN" dirty="0"/>
          </a:p>
          <a:p>
            <a:r>
              <a:rPr kumimoji="1" lang="zh-CN" altLang="en-US" sz="1800" dirty="0"/>
              <a:t>第三条</a:t>
            </a:r>
            <a:r>
              <a:rPr kumimoji="1" lang="en-US" altLang="zh-CN" sz="1800" dirty="0"/>
              <a:t>【</a:t>
            </a:r>
            <a:r>
              <a:rPr kumimoji="1" lang="zh-CN" altLang="en-US" sz="1800" dirty="0"/>
              <a:t>合同成立与合同内容</a:t>
            </a:r>
            <a:r>
              <a:rPr kumimoji="1" lang="en-US" altLang="zh-CN" sz="1800" dirty="0"/>
              <a:t>】</a:t>
            </a:r>
            <a:r>
              <a:rPr kumimoji="1" lang="zh-CN" altLang="en-US" sz="1800" dirty="0"/>
              <a:t>当事人对合同是否成立存在争议，人民法院能够确定</a:t>
            </a:r>
            <a:r>
              <a:rPr kumimoji="1" lang="zh-CN" altLang="en-US" sz="1800" dirty="0">
                <a:solidFill>
                  <a:srgbClr val="FF0000"/>
                </a:solidFill>
              </a:rPr>
              <a:t>合同主体</a:t>
            </a:r>
            <a:r>
              <a:rPr kumimoji="1" lang="zh-CN" altLang="en-US" sz="1800" dirty="0"/>
              <a:t>、</a:t>
            </a:r>
            <a:r>
              <a:rPr kumimoji="1" lang="zh-CN" altLang="en-US" sz="1800" dirty="0">
                <a:solidFill>
                  <a:srgbClr val="FF0000"/>
                </a:solidFill>
              </a:rPr>
              <a:t>标的</a:t>
            </a:r>
            <a:r>
              <a:rPr kumimoji="1" lang="zh-CN" altLang="en-US" sz="1800" dirty="0"/>
              <a:t>和</a:t>
            </a:r>
            <a:r>
              <a:rPr kumimoji="1" lang="zh-CN" altLang="en-US" sz="1800" dirty="0">
                <a:solidFill>
                  <a:srgbClr val="FF0000"/>
                </a:solidFill>
              </a:rPr>
              <a:t>数量</a:t>
            </a:r>
            <a:r>
              <a:rPr kumimoji="1" lang="zh-CN" altLang="en-US" sz="1800" dirty="0"/>
              <a:t>的，一般应当认定</a:t>
            </a:r>
            <a:r>
              <a:rPr kumimoji="1" lang="zh-CN" altLang="en-US" sz="1800" dirty="0">
                <a:solidFill>
                  <a:srgbClr val="FF0000"/>
                </a:solidFill>
              </a:rPr>
              <a:t>合同成立</a:t>
            </a:r>
            <a:r>
              <a:rPr kumimoji="1" lang="zh-CN" altLang="en-US" sz="1800" dirty="0"/>
              <a:t>。但是，有下列情形之一，当事人主张合同不成立的，人民法院应予支持：</a:t>
            </a:r>
            <a:endParaRPr kumimoji="1" lang="zh-CN" altLang="en-US" sz="1800" dirty="0"/>
          </a:p>
          <a:p>
            <a:r>
              <a:rPr kumimoji="1" lang="zh-CN" altLang="en-US" sz="1800" dirty="0"/>
              <a:t>（一）合同标的没有市场价格或者难以确定市场价格，也不属于依法应当执行政府定价或者政府指导价的，当事人未就价款或者报酬进行协商，依照民法典第五百一十条、第五百一十一条等有关规定亦无法确定；</a:t>
            </a:r>
            <a:endParaRPr kumimoji="1" lang="zh-CN" altLang="en-US" sz="1800" dirty="0"/>
          </a:p>
          <a:p>
            <a:r>
              <a:rPr kumimoji="1" lang="zh-CN" altLang="en-US" sz="1800" dirty="0"/>
              <a:t>（二）在订立合同的过程中，当事人一方就质量、价款或者报酬、履行期限、履行地点和方式、违约责任和解决争议方法等对当事人权利义务有实质性影响的内容作出了意思表示，但未与对方达成一致，或者双方明确约定须就某项内容协商一致合同才能成立，但事后无法达成合意；</a:t>
            </a:r>
            <a:endParaRPr kumimoji="1" lang="zh-CN" altLang="en-US" sz="1800" dirty="0"/>
          </a:p>
          <a:p>
            <a:r>
              <a:rPr kumimoji="1" lang="zh-CN" altLang="en-US" sz="1800" dirty="0"/>
              <a:t>（三）不符合法律规定或者当事人约定的其他成立条件。</a:t>
            </a:r>
            <a:endParaRPr kumimoji="1" lang="zh-CN" altLang="en-US" sz="1800" dirty="0"/>
          </a:p>
          <a:p>
            <a:r>
              <a:rPr kumimoji="1" lang="zh-CN" altLang="en-US" sz="1800" dirty="0"/>
              <a:t>据前款规定能够认定合同已经成立的，对于合同欠缺的内容，如当事人无法达成协议，人民法院应当依照民法典第五百一十条、第五百一十一条等有关规定予以确定。</a:t>
            </a:r>
            <a:endParaRPr kumimoji="1" lang="zh-CN" altLang="en-US" sz="1800" dirty="0"/>
          </a:p>
          <a:p>
            <a:endParaRPr kumimoji="1" lang="zh-CN" altLang="en-US" dirty="0"/>
          </a:p>
          <a:p>
            <a:endParaRPr kumimoji="1" lang="zh-CN" altLang="en-US" dirty="0"/>
          </a:p>
        </p:txBody>
      </p:sp>
      <p:sp>
        <p:nvSpPr>
          <p:cNvPr id="4" name="文本框 3"/>
          <p:cNvSpPr txBox="1"/>
          <p:nvPr/>
        </p:nvSpPr>
        <p:spPr>
          <a:xfrm>
            <a:off x="431800" y="1752600"/>
            <a:ext cx="184731" cy="369332"/>
          </a:xfrm>
          <a:prstGeom prst="rect">
            <a:avLst/>
          </a:prstGeom>
          <a:noFill/>
        </p:spPr>
        <p:txBody>
          <a:bodyPr wrap="non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824" y="971549"/>
            <a:ext cx="10787064" cy="5286375"/>
          </a:xfrm>
        </p:spPr>
        <p:txBody>
          <a:bodyPr/>
          <a:lstStyle/>
          <a:p>
            <a:pPr marL="0" indent="0">
              <a:buNone/>
            </a:pPr>
            <a:r>
              <a:rPr kumimoji="1" lang="en-US" altLang="zh-CN" sz="2800" dirty="0"/>
              <a:t>2.</a:t>
            </a:r>
            <a:r>
              <a:rPr kumimoji="1" lang="zh-CN" altLang="en-US" sz="2800" dirty="0"/>
              <a:t> 合同的形式及形式欠缺的后果</a:t>
            </a:r>
            <a:endParaRPr kumimoji="1" lang="en-US" altLang="zh-CN" sz="2800" dirty="0"/>
          </a:p>
          <a:p>
            <a:pPr marL="0" indent="0">
              <a:buNone/>
            </a:pPr>
            <a:endParaRPr kumimoji="1" lang="en-US" altLang="zh-CN" sz="2800" dirty="0"/>
          </a:p>
          <a:p>
            <a:pPr marL="0" indent="0">
              <a:buNone/>
            </a:pPr>
            <a:r>
              <a:rPr kumimoji="1" lang="zh-CN" altLang="en-US" sz="2800" dirty="0"/>
              <a:t>第四百六十九条　当事人订立合同，可以采用书面形式、口头形式或者其他形式。</a:t>
            </a:r>
            <a:endParaRPr kumimoji="1" lang="zh-CN" altLang="en-US" sz="2800" dirty="0"/>
          </a:p>
          <a:p>
            <a:pPr marL="0" indent="0">
              <a:buNone/>
            </a:pPr>
            <a:r>
              <a:rPr kumimoji="1" lang="zh-CN" altLang="en-US" sz="2800" dirty="0"/>
              <a:t>书面形式是合同书、信件、电报、电传、传真等可以有形地表现所载内容的形式。</a:t>
            </a:r>
            <a:endParaRPr kumimoji="1" lang="zh-CN" altLang="en-US" sz="2800" dirty="0"/>
          </a:p>
          <a:p>
            <a:pPr marL="0" indent="0">
              <a:buNone/>
            </a:pPr>
            <a:r>
              <a:rPr kumimoji="1" lang="zh-CN" altLang="en-US" sz="2800" dirty="0"/>
              <a:t>以电子数据交换、电子邮件等方式能够有形地表现所载内容，并可以随时调取查用的数据电文，视为书面形式。</a:t>
            </a:r>
            <a:endParaRPr kumimoji="1" lang="en-US" altLang="zh-CN" sz="2400" dirty="0"/>
          </a:p>
          <a:p>
            <a:pPr marL="0" indent="0">
              <a:buNone/>
            </a:pPr>
            <a:endParaRPr kumimoji="1" lang="en-US" altLang="zh-CN" sz="2400" dirty="0"/>
          </a:p>
          <a:p>
            <a:pPr marL="0" indent="0">
              <a:buNone/>
            </a:pPr>
            <a:r>
              <a:rPr kumimoji="1" lang="zh-CN" altLang="en-US" dirty="0"/>
              <a:t>                                                                       </a:t>
            </a:r>
            <a:endParaRPr kumimoji="1" lang="zh-CN" alt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pPr marL="0" indent="0">
              <a:buNone/>
            </a:pPr>
            <a:r>
              <a:rPr kumimoji="1" lang="zh-CN" altLang="en-US" dirty="0"/>
              <a:t>（</a:t>
            </a:r>
            <a:r>
              <a:rPr kumimoji="1" lang="en-US" altLang="zh-CN" dirty="0"/>
              <a:t>1</a:t>
            </a:r>
            <a:r>
              <a:rPr kumimoji="1" lang="zh-CN" altLang="en-US" dirty="0"/>
              <a:t>）口头形式</a:t>
            </a:r>
            <a:endParaRPr kumimoji="1" lang="en-US" altLang="zh-CN" dirty="0"/>
          </a:p>
          <a:p>
            <a:pPr marL="0" indent="0">
              <a:buNone/>
            </a:pPr>
            <a:r>
              <a:rPr kumimoji="1" lang="zh-CN" altLang="en-US" dirty="0"/>
              <a:t>  凡当事人无约定、法律没有规定形式，当事人都可采用口头形式。</a:t>
            </a:r>
            <a:endParaRPr kumimoji="1" lang="en-US" altLang="zh-CN" dirty="0"/>
          </a:p>
          <a:p>
            <a:endParaRPr kumimoji="1"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a:t>   一、什么是合同</a:t>
            </a:r>
            <a:endParaRPr kumimoji="1" lang="en-US" altLang="zh-CN" dirty="0"/>
          </a:p>
          <a:p>
            <a:r>
              <a:rPr kumimoji="1" lang="zh-CN" altLang="en-US" dirty="0"/>
              <a:t>   二、合同的类型</a:t>
            </a:r>
            <a:endParaRPr kumimoji="1" lang="en-US" altLang="zh-CN" dirty="0"/>
          </a:p>
          <a:p>
            <a:r>
              <a:rPr kumimoji="1" lang="zh-CN" altLang="en-US" dirty="0"/>
              <a:t>   三、合同法及其基本原则</a:t>
            </a:r>
            <a:endParaRPr kumimoji="1" lang="en-US" altLang="zh-CN" dirty="0"/>
          </a:p>
          <a:p>
            <a:r>
              <a:rPr kumimoji="1" lang="zh-CN" altLang="en-US" dirty="0"/>
              <a:t>   </a:t>
            </a:r>
            <a:r>
              <a:rPr kumimoji="1" lang="zh-CN" altLang="en-US" dirty="0">
                <a:solidFill>
                  <a:schemeClr val="tx1">
                    <a:lumMod val="95000"/>
                    <a:lumOff val="5000"/>
                  </a:schemeClr>
                </a:solidFill>
              </a:rPr>
              <a:t>四、合同义务与合同责任</a:t>
            </a:r>
            <a:endParaRPr kumimoji="1" lang="en-US" altLang="zh-CN" dirty="0">
              <a:solidFill>
                <a:schemeClr val="tx1">
                  <a:lumMod val="95000"/>
                  <a:lumOff val="5000"/>
                </a:schemeClr>
              </a:solidFill>
            </a:endParaRPr>
          </a:p>
          <a:p>
            <a:r>
              <a:rPr kumimoji="1" lang="zh-CN" altLang="en-US" dirty="0">
                <a:solidFill>
                  <a:schemeClr val="tx1">
                    <a:lumMod val="95000"/>
                    <a:lumOff val="5000"/>
                  </a:schemeClr>
                </a:solidFill>
              </a:rPr>
              <a:t>   五、合同解释与格式合同</a:t>
            </a:r>
            <a:endParaRPr kumimoji="1" lang="zh-CN" altLang="en-US" dirty="0">
              <a:solidFill>
                <a:schemeClr val="tx1">
                  <a:lumMod val="95000"/>
                  <a:lumOff val="5000"/>
                </a:schemeClr>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77" y="94129"/>
            <a:ext cx="12084424" cy="6763871"/>
          </a:xfrm>
        </p:spPr>
        <p:txBody>
          <a:bodyPr/>
          <a:lstStyle/>
          <a:p>
            <a:pPr marL="0" indent="0">
              <a:buNone/>
            </a:pPr>
            <a:r>
              <a:rPr kumimoji="1" lang="zh-CN" altLang="en-US" dirty="0"/>
              <a:t>（</a:t>
            </a:r>
            <a:r>
              <a:rPr kumimoji="1" lang="en-US" altLang="zh-CN" dirty="0"/>
              <a:t>2</a:t>
            </a:r>
            <a:r>
              <a:rPr kumimoji="1" lang="zh-CN" altLang="en-US" dirty="0"/>
              <a:t>）书面形式 及 书面形式欠缺的法律后果（</a:t>
            </a:r>
            <a:r>
              <a:rPr kumimoji="1" lang="en-US" altLang="zh-CN" dirty="0"/>
              <a:t>469</a:t>
            </a:r>
            <a:r>
              <a:rPr kumimoji="1" lang="zh-CN" altLang="en-US" dirty="0"/>
              <a:t>）</a:t>
            </a:r>
            <a:endParaRPr kumimoji="1" lang="en-US" altLang="zh-CN" dirty="0"/>
          </a:p>
          <a:p>
            <a:pPr marL="0" indent="0">
              <a:buNone/>
            </a:pPr>
            <a:r>
              <a:rPr kumimoji="1" lang="zh-CN" altLang="en-US" dirty="0"/>
              <a:t>🍀书面    </a:t>
            </a:r>
            <a:r>
              <a:rPr kumimoji="1" lang="zh-CN" altLang="en-US" sz="2000" dirty="0"/>
              <a:t>合同书、信件、电报、电传、传真等</a:t>
            </a:r>
            <a:endParaRPr kumimoji="1" lang="en-US" altLang="zh-CN" sz="2000" dirty="0"/>
          </a:p>
          <a:p>
            <a:pPr marL="0" indent="0">
              <a:buNone/>
            </a:pPr>
            <a:r>
              <a:rPr kumimoji="1" lang="zh-CN" altLang="en-US" sz="2000" dirty="0"/>
              <a:t>    </a:t>
            </a:r>
            <a:r>
              <a:rPr kumimoji="1" lang="en-US" altLang="zh-CN" sz="2000" dirty="0"/>
              <a:t>469</a:t>
            </a:r>
            <a:r>
              <a:rPr kumimoji="1" lang="zh-CN" altLang="en-US" sz="2000" dirty="0"/>
              <a:t>       数据电文、电子数据交换、电子邮件等</a:t>
            </a:r>
            <a:r>
              <a:rPr kumimoji="1" lang="en-US" altLang="zh-CN" sz="2000" dirty="0"/>
              <a:t>——</a:t>
            </a:r>
            <a:r>
              <a:rPr kumimoji="1" lang="zh-CN" altLang="en-US" sz="2000" dirty="0"/>
              <a:t>有形表现所载内容</a:t>
            </a:r>
            <a:endParaRPr kumimoji="1" lang="en-US" altLang="zh-CN" sz="2000" dirty="0"/>
          </a:p>
          <a:p>
            <a:pPr marL="0" indent="0">
              <a:buNone/>
            </a:pPr>
            <a:r>
              <a:rPr kumimoji="1" lang="zh-CN" altLang="en-US" sz="2000" dirty="0"/>
              <a:t>                                                                         随时调取查用</a:t>
            </a:r>
            <a:endParaRPr kumimoji="1" lang="en-US" altLang="zh-CN" sz="2000" dirty="0"/>
          </a:p>
          <a:p>
            <a:pPr marL="0" indent="0">
              <a:buNone/>
            </a:pPr>
            <a:r>
              <a:rPr kumimoji="1" lang="zh-CN" altLang="en-US" dirty="0"/>
              <a:t>🍀</a:t>
            </a:r>
            <a:r>
              <a:rPr kumimoji="1" lang="zh-CN" altLang="en-US" sz="2000" dirty="0"/>
              <a:t>      签字、盖章、指纹（按</a:t>
            </a:r>
            <a:r>
              <a:rPr kumimoji="1" lang="en-US" altLang="zh-CN" sz="2000" dirty="0"/>
              <a:t>《</a:t>
            </a:r>
            <a:r>
              <a:rPr kumimoji="1" lang="zh-CN" altLang="en-US" sz="2000" dirty="0"/>
              <a:t>民法典</a:t>
            </a:r>
            <a:r>
              <a:rPr kumimoji="1" lang="en-US" altLang="zh-CN" sz="2000" dirty="0"/>
              <a:t>》</a:t>
            </a:r>
            <a:r>
              <a:rPr kumimoji="1" lang="zh-CN" altLang="en-US" sz="2000" dirty="0"/>
              <a:t>，三个具有同等效力）</a:t>
            </a:r>
            <a:endParaRPr kumimoji="1" lang="en-US" altLang="zh-CN" sz="2000" dirty="0"/>
          </a:p>
          <a:p>
            <a:pPr marL="0" indent="0">
              <a:buNone/>
            </a:pPr>
            <a:r>
              <a:rPr kumimoji="1" lang="zh-CN" altLang="en-US" sz="2400" dirty="0"/>
              <a:t>🍀书面形式欠缺的法律后果</a:t>
            </a:r>
            <a:endParaRPr kumimoji="1" lang="en-US" altLang="zh-CN" sz="2400" dirty="0"/>
          </a:p>
          <a:p>
            <a:pPr marL="0" indent="0">
              <a:buNone/>
            </a:pPr>
            <a:r>
              <a:rPr kumimoji="1" lang="zh-CN" altLang="en-US" sz="2000" dirty="0"/>
              <a:t>    原则上，形式欠缺合同无效</a:t>
            </a:r>
            <a:endParaRPr kumimoji="1" lang="en-US" altLang="zh-CN" sz="2000" dirty="0"/>
          </a:p>
          <a:p>
            <a:pPr marL="0" indent="0">
              <a:buNone/>
            </a:pPr>
            <a:r>
              <a:rPr kumimoji="1" lang="zh-CN" altLang="en-US" sz="2000" dirty="0"/>
              <a:t>         履行了主要义务，对方接受，视为合同成立</a:t>
            </a:r>
            <a:r>
              <a:rPr kumimoji="1" lang="en-US" altLang="zh-CN" sz="2000" dirty="0"/>
              <a:t>【</a:t>
            </a:r>
            <a:r>
              <a:rPr kumimoji="1" lang="zh-CN" altLang="en-US" sz="2000" dirty="0"/>
              <a:t>履行救济规则</a:t>
            </a:r>
            <a:r>
              <a:rPr kumimoji="1" lang="en-US" altLang="zh-CN" sz="2000" dirty="0"/>
              <a:t>】</a:t>
            </a:r>
            <a:endParaRPr kumimoji="1" lang="en-US" altLang="zh-CN" sz="2000" dirty="0"/>
          </a:p>
          <a:p>
            <a:pPr marL="0" indent="0">
              <a:buNone/>
            </a:pPr>
            <a:r>
              <a:rPr kumimoji="1" lang="zh-CN" altLang="en-US" sz="2000" dirty="0"/>
              <a:t>例外   租赁期限</a:t>
            </a:r>
            <a:r>
              <a:rPr kumimoji="1" lang="en-US" altLang="zh-CN" sz="2000" dirty="0"/>
              <a:t>6</a:t>
            </a:r>
            <a:r>
              <a:rPr kumimoji="1" lang="zh-CN" altLang="en-US" sz="2000" dirty="0"/>
              <a:t>个月以上的，法律规定要求书面合同，如果没有书面合同，视为不定期租赁</a:t>
            </a:r>
            <a:endParaRPr kumimoji="1" lang="en-US" altLang="zh-CN" sz="2000" dirty="0"/>
          </a:p>
          <a:p>
            <a:pPr marL="0" indent="0">
              <a:buNone/>
            </a:pPr>
            <a:r>
              <a:rPr kumimoji="1" lang="zh-CN" altLang="en-US" sz="2000" dirty="0"/>
              <a:t>         法律的其他规定</a:t>
            </a:r>
            <a:endParaRPr kumimoji="1" lang="en-US" altLang="zh-CN" sz="2000" dirty="0"/>
          </a:p>
          <a:p>
            <a:pPr marL="0" indent="0">
              <a:buNone/>
            </a:pPr>
            <a:r>
              <a:rPr kumimoji="1" lang="zh-CN" altLang="en-US" sz="2000" dirty="0"/>
              <a:t>民法典第</a:t>
            </a:r>
            <a:r>
              <a:rPr kumimoji="1" lang="en-US" altLang="zh-CN" sz="2000" dirty="0"/>
              <a:t>490</a:t>
            </a:r>
            <a:r>
              <a:rPr kumimoji="1" lang="zh-CN" altLang="en-US" sz="2000" dirty="0"/>
              <a:t>条第</a:t>
            </a:r>
            <a:r>
              <a:rPr kumimoji="1" lang="en-US" altLang="zh-CN" sz="2000" dirty="0"/>
              <a:t>2</a:t>
            </a:r>
            <a:r>
              <a:rPr kumimoji="1" lang="zh-CN" altLang="en-US" sz="2000" dirty="0"/>
              <a:t>款：法律、行政法规规定或者当事人约定合同应当采用书面形式订立，当事人未采用书面形式但是一方已经履行主要义务，对方接受时，该合同成立。</a:t>
            </a:r>
            <a:endParaRPr kumimoji="1" lang="zh-CN" altLang="en-US" sz="2000" dirty="0"/>
          </a:p>
        </p:txBody>
      </p:sp>
      <p:sp>
        <p:nvSpPr>
          <p:cNvPr id="4" name="左大括号 3"/>
          <p:cNvSpPr/>
          <p:nvPr/>
        </p:nvSpPr>
        <p:spPr>
          <a:xfrm>
            <a:off x="1361515" y="1021978"/>
            <a:ext cx="200025" cy="61436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左大括号 5"/>
          <p:cNvSpPr/>
          <p:nvPr/>
        </p:nvSpPr>
        <p:spPr>
          <a:xfrm>
            <a:off x="793657" y="3955958"/>
            <a:ext cx="247650" cy="97155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2836" y="180109"/>
            <a:ext cx="11214389" cy="6677891"/>
          </a:xfrm>
        </p:spPr>
        <p:txBody>
          <a:bodyPr/>
          <a:lstStyle/>
          <a:p>
            <a:pPr marL="0" indent="0">
              <a:buNone/>
            </a:pPr>
            <a:r>
              <a:rPr kumimoji="1" lang="zh-CN" altLang="en-US" dirty="0"/>
              <a:t>🍀书面形式的特别形式：</a:t>
            </a:r>
            <a:endParaRPr kumimoji="1" lang="en-US" altLang="zh-CN" dirty="0"/>
          </a:p>
          <a:p>
            <a:pPr marL="0" indent="0">
              <a:buNone/>
            </a:pPr>
            <a:r>
              <a:rPr kumimoji="1" lang="zh-CN" altLang="en-US" dirty="0"/>
              <a:t> ①登记</a:t>
            </a:r>
            <a:endParaRPr kumimoji="1" lang="en-US" altLang="zh-CN" dirty="0"/>
          </a:p>
          <a:p>
            <a:pPr marL="0" indent="0">
              <a:buNone/>
            </a:pPr>
            <a:r>
              <a:rPr kumimoji="1" lang="zh-CN" altLang="en-US" dirty="0"/>
              <a:t> ②审批。需要审批而没有审批的，合同没有生效但，不影响合同中履行报批义务及相关条款的效力</a:t>
            </a:r>
            <a:endParaRPr kumimoji="1" lang="en-US" altLang="zh-CN" dirty="0"/>
          </a:p>
          <a:p>
            <a:pPr marL="0" indent="0">
              <a:buNone/>
            </a:pPr>
            <a:r>
              <a:rPr kumimoji="1" lang="zh-CN" altLang="en-US" sz="2000" dirty="0"/>
              <a:t>民法典第</a:t>
            </a:r>
            <a:r>
              <a:rPr kumimoji="1" lang="en-US" altLang="zh-CN" sz="2000" dirty="0"/>
              <a:t>502</a:t>
            </a:r>
            <a:r>
              <a:rPr kumimoji="1" lang="zh-CN" altLang="en-US" sz="2000" dirty="0"/>
              <a:t>条</a:t>
            </a:r>
            <a:r>
              <a:rPr kumimoji="1" lang="en-US" altLang="zh-CN" sz="2000" dirty="0"/>
              <a:t>2</a:t>
            </a:r>
            <a:r>
              <a:rPr kumimoji="1" lang="zh-CN" altLang="en-US" sz="2000" dirty="0"/>
              <a:t>款：依照法律、行政法规的规定，合同应当办理批准等手续的，依照其规定。未办理批准等手续影响合同生效的，不影响合同中履行报批等义务条款以及相关条款的效力。应当办理申请批准等手续的当事人未履行义务的，对方可以请求其承担违反该义务的责任。</a:t>
            </a:r>
            <a:endParaRPr kumimoji="1" lang="en-US" altLang="zh-CN" dirty="0"/>
          </a:p>
          <a:p>
            <a:pPr marL="0" indent="0">
              <a:buNone/>
            </a:pPr>
            <a:r>
              <a:rPr kumimoji="1" lang="zh-CN" altLang="en-US" dirty="0"/>
              <a:t>（</a:t>
            </a:r>
            <a:r>
              <a:rPr kumimoji="1" lang="en-US" altLang="zh-CN" dirty="0"/>
              <a:t>3</a:t>
            </a:r>
            <a:r>
              <a:rPr kumimoji="1" lang="zh-CN" altLang="en-US" dirty="0"/>
              <a:t>）其他形式</a:t>
            </a:r>
            <a:endParaRPr kumimoji="1" lang="en-US" altLang="zh-CN" dirty="0"/>
          </a:p>
          <a:p>
            <a:pPr marL="0" indent="0">
              <a:buNone/>
            </a:pPr>
            <a:r>
              <a:rPr kumimoji="1" lang="zh-CN" altLang="en-US" dirty="0"/>
              <a:t>    未用语言、文字表述表达其意思表示，仅用行为甚至沉默向对方发出要约，如自动售货机。推定双方有订立合同的意愿的，可以认定为 </a:t>
            </a:r>
            <a:r>
              <a:rPr kumimoji="1" lang="en-US" altLang="zh-CN" dirty="0"/>
              <a:t>469</a:t>
            </a:r>
            <a:r>
              <a:rPr kumimoji="1" lang="zh-CN" altLang="en-US" dirty="0"/>
              <a:t>条的“其他形式”。</a:t>
            </a:r>
            <a:endParaRPr kumimoji="1" lang="en-US" altLang="zh-CN" dirty="0"/>
          </a:p>
          <a:p>
            <a:pPr marL="0" indent="0">
              <a:buNone/>
            </a:pPr>
            <a:endParaRPr kumimoji="1" lang="en-US" altLang="zh-CN"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pPr marL="0" indent="0">
              <a:buNone/>
            </a:pPr>
            <a:r>
              <a:rPr kumimoji="1" lang="zh-CN" altLang="en-US" dirty="0"/>
              <a:t>民法典第</a:t>
            </a:r>
            <a:r>
              <a:rPr kumimoji="1" lang="en-US" altLang="zh-CN" dirty="0"/>
              <a:t>471</a:t>
            </a:r>
            <a:r>
              <a:rPr kumimoji="1" lang="zh-CN" altLang="en-US" dirty="0"/>
              <a:t>条　当事人订立合同，可以采取要约、承诺方式或者其他方式。</a:t>
            </a:r>
            <a:endParaRPr kumimoji="1" lang="zh-CN" altLang="en-US" dirty="0"/>
          </a:p>
          <a:p>
            <a:pPr marL="0" indent="0">
              <a:buNone/>
            </a:pPr>
            <a:r>
              <a:rPr kumimoji="1" lang="zh-CN" altLang="en-US" dirty="0"/>
              <a:t>主要形式：要约、承诺</a:t>
            </a:r>
            <a:endParaRPr kumimoji="1" lang="zh-CN" altLang="en-US" dirty="0"/>
          </a:p>
          <a:p>
            <a:pPr marL="0" indent="0">
              <a:buNone/>
            </a:pPr>
            <a:r>
              <a:rPr kumimoji="1" lang="zh-CN" altLang="en-US" dirty="0"/>
              <a:t>其他形式：交叉要约、意思实现、事实合同</a:t>
            </a:r>
            <a:endParaRPr kumimoji="1" lang="zh-CN" altLang="en-US"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2519" y="332509"/>
            <a:ext cx="11091554" cy="5866410"/>
          </a:xfrm>
        </p:spPr>
        <p:txBody>
          <a:bodyPr/>
          <a:lstStyle/>
          <a:p>
            <a:r>
              <a:rPr kumimoji="1" lang="zh-CN" altLang="en-US" dirty="0"/>
              <a:t>二、合意：要约与承诺</a:t>
            </a:r>
            <a:endParaRPr kumimoji="1" lang="en-US" altLang="zh-CN" dirty="0"/>
          </a:p>
          <a:p>
            <a:endParaRPr kumimoji="1" lang="en-US" altLang="zh-CN" dirty="0"/>
          </a:p>
          <a:p>
            <a:r>
              <a:rPr kumimoji="1" lang="zh-CN" altLang="en-US" dirty="0"/>
              <a:t>（一）要约</a:t>
            </a:r>
            <a:endParaRPr kumimoji="1" lang="en-US" altLang="zh-CN" dirty="0"/>
          </a:p>
          <a:p>
            <a:endParaRPr kumimoji="1" lang="en-US" altLang="zh-CN" dirty="0"/>
          </a:p>
          <a:p>
            <a:pPr marL="0" indent="0">
              <a:buNone/>
            </a:pPr>
            <a:r>
              <a:rPr kumimoji="1" lang="en-US" altLang="zh-CN" sz="2400" dirty="0"/>
              <a:t>1.</a:t>
            </a:r>
            <a:r>
              <a:rPr kumimoji="1" lang="zh-CN" altLang="en-US" sz="2400" dirty="0"/>
              <a:t> 要约：希望与他人订立合同的意思表示。</a:t>
            </a:r>
            <a:endParaRPr kumimoji="1" lang="en-US" altLang="zh-CN" sz="2400" dirty="0"/>
          </a:p>
          <a:p>
            <a:pPr marL="0" indent="0">
              <a:buNone/>
            </a:pPr>
            <a:r>
              <a:rPr kumimoji="1" lang="zh-CN" altLang="en-US" sz="2400" dirty="0"/>
              <a:t>    要约条件  </a:t>
            </a:r>
            <a:r>
              <a:rPr kumimoji="1" lang="zh-CN" altLang="en-US" sz="2400" dirty="0">
                <a:sym typeface="Wingdings" panose="05000000000000000000" pitchFamily="2" charset="2"/>
              </a:rPr>
              <a:t>（</a:t>
            </a:r>
            <a:r>
              <a:rPr kumimoji="1" lang="en-US" altLang="zh-CN" sz="2400" dirty="0">
                <a:sym typeface="Wingdings" panose="05000000000000000000" pitchFamily="2" charset="2"/>
              </a:rPr>
              <a:t>1</a:t>
            </a:r>
            <a:r>
              <a:rPr kumimoji="1" lang="zh-CN" altLang="en-US" sz="2400" dirty="0">
                <a:sym typeface="Wingdings" panose="05000000000000000000" pitchFamily="2" charset="2"/>
              </a:rPr>
              <a:t>）内容具体确定；</a:t>
            </a:r>
            <a:endParaRPr kumimoji="1" lang="en-US" altLang="zh-CN" sz="2400" dirty="0">
              <a:sym typeface="Wingdings" panose="05000000000000000000" pitchFamily="2" charset="2"/>
            </a:endParaRPr>
          </a:p>
          <a:p>
            <a:pPr marL="0" indent="0">
              <a:buNone/>
            </a:pPr>
            <a:r>
              <a:rPr kumimoji="1" lang="zh-CN" altLang="en-US" sz="2400" dirty="0">
                <a:sym typeface="Wingdings" panose="05000000000000000000" pitchFamily="2" charset="2"/>
              </a:rPr>
              <a:t>                  （</a:t>
            </a:r>
            <a:r>
              <a:rPr kumimoji="1" lang="en-US" altLang="zh-CN" sz="2400" dirty="0">
                <a:sym typeface="Wingdings" panose="05000000000000000000" pitchFamily="2" charset="2"/>
              </a:rPr>
              <a:t>2</a:t>
            </a:r>
            <a:r>
              <a:rPr kumimoji="1" lang="zh-CN" altLang="en-US" sz="2400" dirty="0">
                <a:sym typeface="Wingdings" panose="05000000000000000000" pitchFamily="2" charset="2"/>
              </a:rPr>
              <a:t>）表明经受要约人承诺，要约人即受该意思表示约束</a:t>
            </a:r>
            <a:r>
              <a:rPr kumimoji="1" lang="zh-CN" altLang="en-US" dirty="0">
                <a:sym typeface="Wingdings" panose="05000000000000000000" pitchFamily="2" charset="2"/>
              </a:rPr>
              <a:t>。</a:t>
            </a:r>
            <a:endParaRPr kumimoji="1" lang="en-US" altLang="zh-CN" dirty="0"/>
          </a:p>
          <a:p>
            <a:pPr marL="0" indent="0">
              <a:buNone/>
            </a:pPr>
            <a:r>
              <a:rPr kumimoji="1" lang="zh-CN" altLang="en-US" sz="2000" dirty="0"/>
              <a:t>第</a:t>
            </a:r>
            <a:r>
              <a:rPr kumimoji="1" lang="en-US" altLang="zh-CN" sz="2000" dirty="0"/>
              <a:t>472</a:t>
            </a:r>
            <a:r>
              <a:rPr kumimoji="1" lang="zh-CN" altLang="en-US" sz="2000" dirty="0"/>
              <a:t>条　要约是希望与他人订立合同的意思表示，该意思表示应当符合下列条件：</a:t>
            </a:r>
            <a:endParaRPr kumimoji="1" lang="zh-CN" altLang="en-US" sz="2000" dirty="0"/>
          </a:p>
          <a:p>
            <a:pPr marL="0" indent="0">
              <a:buNone/>
            </a:pPr>
            <a:r>
              <a:rPr kumimoji="1" lang="zh-CN" altLang="en-US" sz="2000" dirty="0"/>
              <a:t>（一）内容具体确定；</a:t>
            </a:r>
            <a:endParaRPr kumimoji="1" lang="zh-CN" altLang="en-US" sz="2000" dirty="0"/>
          </a:p>
          <a:p>
            <a:pPr marL="0" indent="0">
              <a:buNone/>
            </a:pPr>
            <a:r>
              <a:rPr kumimoji="1" lang="zh-CN" altLang="en-US" sz="2000" dirty="0"/>
              <a:t>（二）表明经受要约人承诺，要约人即受该意思表示约束。</a:t>
            </a:r>
            <a:endParaRPr kumimoji="1" lang="zh-CN" altLang="en-US" sz="20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023" y="581891"/>
            <a:ext cx="10428673" cy="5590309"/>
          </a:xfrm>
        </p:spPr>
        <p:txBody>
          <a:bodyPr/>
          <a:lstStyle/>
          <a:p>
            <a:r>
              <a:rPr kumimoji="1" lang="en-US" altLang="zh-CN" dirty="0"/>
              <a:t>2.</a:t>
            </a:r>
            <a:r>
              <a:rPr kumimoji="1" lang="zh-CN" altLang="en-US" dirty="0"/>
              <a:t> 要约邀请</a:t>
            </a:r>
            <a:endParaRPr kumimoji="1" lang="en-US" altLang="zh-CN" dirty="0"/>
          </a:p>
          <a:p>
            <a:r>
              <a:rPr kumimoji="1" lang="zh-CN" altLang="en-US" dirty="0"/>
              <a:t>希望他人向自己发出要约的表示。</a:t>
            </a:r>
            <a:endParaRPr kumimoji="1" lang="en-US" altLang="zh-CN" dirty="0"/>
          </a:p>
          <a:p>
            <a:r>
              <a:rPr kumimoji="1" lang="zh-CN" altLang="en-US" dirty="0"/>
              <a:t>拍卖公告、招标公告、招股说明书、债券募集办法</a:t>
            </a:r>
            <a:endParaRPr kumimoji="1" lang="en-US" altLang="zh-CN" dirty="0"/>
          </a:p>
          <a:p>
            <a:r>
              <a:rPr kumimoji="1" lang="zh-CN" altLang="en-US" dirty="0"/>
              <a:t>商业广告和宣传（内容符合要约条件的，构成要约）</a:t>
            </a:r>
            <a:endParaRPr kumimoji="1" lang="en-US" altLang="zh-CN" dirty="0"/>
          </a:p>
          <a:p>
            <a:r>
              <a:rPr kumimoji="1" lang="zh-CN" altLang="en-US" dirty="0"/>
              <a:t>寄送的价目表</a:t>
            </a:r>
            <a:endParaRPr kumimoji="1" lang="en-US" altLang="zh-CN" dirty="0"/>
          </a:p>
          <a:p>
            <a:r>
              <a:rPr kumimoji="1" lang="zh-CN" altLang="en-US" sz="2000" dirty="0"/>
              <a:t>第</a:t>
            </a:r>
            <a:r>
              <a:rPr kumimoji="1" lang="en-US" altLang="zh-CN" sz="2000" dirty="0"/>
              <a:t>473</a:t>
            </a:r>
            <a:r>
              <a:rPr kumimoji="1" lang="zh-CN" altLang="en-US" sz="2000" dirty="0"/>
              <a:t>条　要约邀请是希望他人向自己发出要约的表示。拍卖公告、招标公告、招股说明书、债券募集办法、基金招募说明书、商业广告和宣传、寄送的价目表等为要约邀请。</a:t>
            </a:r>
            <a:endParaRPr kumimoji="1" lang="zh-CN" altLang="en-US" sz="2000" dirty="0"/>
          </a:p>
          <a:p>
            <a:r>
              <a:rPr kumimoji="1" lang="zh-CN" altLang="en-US" sz="2000" dirty="0"/>
              <a:t>商业广告和宣传的内容符合要约条件的，构成要约。</a:t>
            </a:r>
            <a:endParaRPr kumimoji="1" lang="en-US" altLang="zh-CN" sz="20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2519" y="451262"/>
            <a:ext cx="10571177" cy="5720938"/>
          </a:xfrm>
        </p:spPr>
        <p:txBody>
          <a:bodyPr/>
          <a:lstStyle/>
          <a:p>
            <a:pPr marL="0" indent="0">
              <a:buNone/>
            </a:pPr>
            <a:endParaRPr kumimoji="1" lang="en-US" altLang="zh-CN" dirty="0"/>
          </a:p>
          <a:p>
            <a:pPr marL="0" indent="0">
              <a:buNone/>
            </a:pPr>
            <a:r>
              <a:rPr kumimoji="1" lang="zh-CN" altLang="en-US" dirty="0"/>
              <a:t>（</a:t>
            </a:r>
            <a:r>
              <a:rPr kumimoji="1" lang="en-US" altLang="zh-CN" dirty="0"/>
              <a:t>1</a:t>
            </a:r>
            <a:r>
              <a:rPr kumimoji="1" lang="zh-CN" altLang="en-US" dirty="0"/>
              <a:t>）没有约定价格的，是要约还是要约邀请？</a:t>
            </a:r>
            <a:endParaRPr kumimoji="1" lang="en-US" altLang="zh-CN" dirty="0"/>
          </a:p>
          <a:p>
            <a:pPr marL="0" indent="0">
              <a:buNone/>
            </a:pPr>
            <a:r>
              <a:rPr kumimoji="1" lang="zh-CN" altLang="en-US" dirty="0"/>
              <a:t>（</a:t>
            </a:r>
            <a:r>
              <a:rPr kumimoji="1" lang="en-US" altLang="zh-CN" dirty="0"/>
              <a:t>2</a:t>
            </a:r>
            <a:r>
              <a:rPr kumimoji="1" lang="zh-CN" altLang="en-US" dirty="0"/>
              <a:t>）下列几种情形属于要约</a:t>
            </a:r>
            <a:endParaRPr kumimoji="1" lang="en-US" altLang="zh-CN" dirty="0"/>
          </a:p>
          <a:p>
            <a:pPr marL="0" indent="0">
              <a:buNone/>
            </a:pPr>
            <a:r>
              <a:rPr kumimoji="1" lang="zh-CN" altLang="en-US" sz="2400" dirty="0"/>
              <a:t>向不特定人发出的：</a:t>
            </a:r>
            <a:endParaRPr kumimoji="1" lang="en-US" altLang="zh-CN" sz="2400" dirty="0"/>
          </a:p>
          <a:p>
            <a:pPr marL="0" indent="0">
              <a:buNone/>
            </a:pPr>
            <a:r>
              <a:rPr kumimoji="1" lang="zh-CN" altLang="en-US" sz="2400" dirty="0"/>
              <a:t>      商品标价陈列</a:t>
            </a:r>
            <a:endParaRPr kumimoji="1" lang="en-US" altLang="zh-CN" sz="2400" dirty="0"/>
          </a:p>
          <a:p>
            <a:pPr marL="0" indent="0">
              <a:buNone/>
            </a:pPr>
            <a:r>
              <a:rPr kumimoji="1" lang="zh-CN" altLang="en-US" sz="2400" dirty="0"/>
              <a:t>      自动售货机</a:t>
            </a:r>
            <a:endParaRPr kumimoji="1" lang="en-US" altLang="zh-CN" sz="2400" dirty="0"/>
          </a:p>
          <a:p>
            <a:pPr marL="0" indent="0">
              <a:buNone/>
            </a:pPr>
            <a:r>
              <a:rPr kumimoji="1" lang="zh-CN" altLang="en-US" sz="2400" dirty="0"/>
              <a:t>      悬赏广告</a:t>
            </a:r>
            <a:endParaRPr kumimoji="1" lang="en-US" altLang="zh-CN" sz="2400" dirty="0"/>
          </a:p>
          <a:p>
            <a:pPr marL="0" indent="0">
              <a:buNone/>
            </a:pPr>
            <a:r>
              <a:rPr kumimoji="1" lang="zh-CN" altLang="en-US" dirty="0"/>
              <a:t>（</a:t>
            </a:r>
            <a:r>
              <a:rPr kumimoji="1" lang="en-US" altLang="zh-CN" dirty="0"/>
              <a:t>3</a:t>
            </a:r>
            <a:r>
              <a:rPr kumimoji="1" lang="zh-CN" altLang="en-US" dirty="0"/>
              <a:t>）公共交通工具</a:t>
            </a:r>
            <a:endParaRPr kumimoji="1" lang="en-US" altLang="zh-CN" dirty="0"/>
          </a:p>
          <a:p>
            <a:pPr marL="0" indent="0">
              <a:buNone/>
            </a:pPr>
            <a:endParaRPr kumimoji="1" lang="zh-CN" altLang="en-US" dirty="0"/>
          </a:p>
          <a:p>
            <a:endParaRPr kumimoji="1" lang="zh-CN" altLang="en-US" dirty="0"/>
          </a:p>
        </p:txBody>
      </p:sp>
      <p:sp>
        <p:nvSpPr>
          <p:cNvPr id="4" name="左大括号 3"/>
          <p:cNvSpPr/>
          <p:nvPr/>
        </p:nvSpPr>
        <p:spPr>
          <a:xfrm>
            <a:off x="1104405" y="2826327"/>
            <a:ext cx="285008" cy="1282535"/>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8662" y="785812"/>
            <a:ext cx="11301413" cy="5386387"/>
          </a:xfrm>
        </p:spPr>
        <p:txBody>
          <a:bodyPr/>
          <a:lstStyle/>
          <a:p>
            <a:pPr marL="0" indent="0">
              <a:buNone/>
            </a:pPr>
            <a:r>
              <a:rPr kumimoji="1" lang="en-US" altLang="zh-CN" dirty="0"/>
              <a:t>3.</a:t>
            </a:r>
            <a:r>
              <a:rPr kumimoji="1" lang="zh-CN" altLang="en-US" dirty="0"/>
              <a:t> 要约的效力</a:t>
            </a:r>
            <a:endParaRPr kumimoji="1" lang="en-US" altLang="zh-CN" dirty="0"/>
          </a:p>
          <a:p>
            <a:pPr marL="0" indent="0">
              <a:buNone/>
            </a:pPr>
            <a:endParaRPr kumimoji="1" lang="en-US" altLang="zh-CN" dirty="0"/>
          </a:p>
          <a:p>
            <a:pPr marL="0" indent="0">
              <a:buNone/>
            </a:pPr>
            <a:r>
              <a:rPr kumimoji="1" lang="zh-CN" altLang="en-US" dirty="0"/>
              <a:t>（</a:t>
            </a:r>
            <a:r>
              <a:rPr kumimoji="1" lang="en-US" altLang="zh-CN" dirty="0"/>
              <a:t>1</a:t>
            </a:r>
            <a:r>
              <a:rPr kumimoji="1" lang="zh-CN" altLang="en-US" dirty="0"/>
              <a:t>）要约的生效时间（</a:t>
            </a:r>
            <a:r>
              <a:rPr kumimoji="1" lang="en-US" altLang="zh-CN" dirty="0"/>
              <a:t>474</a:t>
            </a:r>
            <a:r>
              <a:rPr kumimoji="1" lang="zh-CN" altLang="en-US" dirty="0"/>
              <a:t>，</a:t>
            </a:r>
            <a:r>
              <a:rPr kumimoji="1" lang="en-US" altLang="zh-CN" dirty="0"/>
              <a:t>137</a:t>
            </a:r>
            <a:r>
              <a:rPr kumimoji="1" lang="zh-CN" altLang="en-US" dirty="0"/>
              <a:t>）</a:t>
            </a:r>
            <a:endParaRPr kumimoji="1" lang="en-US" altLang="zh-CN" dirty="0"/>
          </a:p>
          <a:p>
            <a:pPr marL="0" indent="0">
              <a:buNone/>
            </a:pPr>
            <a:r>
              <a:rPr kumimoji="1" lang="zh-CN" altLang="en-US" sz="2400" dirty="0"/>
              <a:t>对话（面对面）</a:t>
            </a:r>
            <a:r>
              <a:rPr kumimoji="1" lang="en-US" altLang="zh-CN" sz="2400" dirty="0"/>
              <a:t>——</a:t>
            </a:r>
            <a:r>
              <a:rPr kumimoji="1" lang="zh-CN" altLang="en-US" sz="2400" dirty="0"/>
              <a:t>对方知道</a:t>
            </a:r>
            <a:endParaRPr kumimoji="1" lang="en-US" altLang="zh-CN" sz="2400" dirty="0"/>
          </a:p>
          <a:p>
            <a:pPr marL="0" indent="0">
              <a:buNone/>
            </a:pPr>
            <a:r>
              <a:rPr kumimoji="1" lang="zh-CN" altLang="en-US" sz="2400" dirty="0"/>
              <a:t>非对话</a:t>
            </a:r>
            <a:r>
              <a:rPr kumimoji="1" lang="en-US" altLang="zh-CN" sz="2400" dirty="0"/>
              <a:t>——</a:t>
            </a:r>
            <a:r>
              <a:rPr kumimoji="1" lang="zh-CN" altLang="en-US" sz="2400" dirty="0"/>
              <a:t>到达    书面</a:t>
            </a:r>
            <a:r>
              <a:rPr kumimoji="1" lang="en-US" altLang="zh-CN" sz="2400" dirty="0"/>
              <a:t>——</a:t>
            </a:r>
            <a:r>
              <a:rPr kumimoji="1" lang="zh-CN" altLang="en-US" sz="2400" dirty="0"/>
              <a:t>到达 </a:t>
            </a:r>
            <a:endParaRPr kumimoji="1" lang="en-US" altLang="zh-CN" sz="2400" dirty="0"/>
          </a:p>
          <a:p>
            <a:pPr marL="0" indent="0">
              <a:buNone/>
            </a:pPr>
            <a:r>
              <a:rPr kumimoji="1" lang="zh-CN" altLang="en-US" sz="2400" dirty="0"/>
              <a:t>                         数据电文   进入指定系统时</a:t>
            </a:r>
            <a:endParaRPr kumimoji="1" lang="en-US" altLang="zh-CN" sz="2400" dirty="0"/>
          </a:p>
          <a:p>
            <a:pPr marL="0" indent="0">
              <a:buNone/>
            </a:pPr>
            <a:r>
              <a:rPr kumimoji="1" lang="zh-CN" altLang="en-US" sz="2400" dirty="0"/>
              <a:t>                                        无指定，相对人知道、应当知道进入其系统时</a:t>
            </a:r>
            <a:endParaRPr kumimoji="1" lang="en-US" altLang="zh-CN" sz="2400" dirty="0"/>
          </a:p>
          <a:p>
            <a:pPr marL="0" indent="0">
              <a:buNone/>
            </a:pPr>
            <a:r>
              <a:rPr kumimoji="1" lang="zh-CN" altLang="en-US" sz="2400" dirty="0"/>
              <a:t>                                        有约定，按照约定</a:t>
            </a:r>
            <a:endParaRPr kumimoji="1" lang="en-US" altLang="zh-CN" sz="2400" dirty="0"/>
          </a:p>
          <a:p>
            <a:pPr marL="0" indent="0">
              <a:buNone/>
            </a:pPr>
            <a:r>
              <a:rPr kumimoji="1" lang="zh-CN" altLang="en-US" sz="2400" dirty="0"/>
              <a:t>向不特定人做出</a:t>
            </a:r>
            <a:r>
              <a:rPr kumimoji="1" lang="en-US" altLang="zh-CN" sz="2400" dirty="0"/>
              <a:t>——</a:t>
            </a:r>
            <a:r>
              <a:rPr kumimoji="1" lang="zh-CN" altLang="en-US" sz="2400" dirty="0"/>
              <a:t>公告</a:t>
            </a:r>
            <a:r>
              <a:rPr kumimoji="1" lang="en-US" altLang="zh-CN" sz="2400" dirty="0"/>
              <a:t>——</a:t>
            </a:r>
            <a:r>
              <a:rPr kumimoji="1" lang="zh-CN" altLang="en-US" sz="2400" dirty="0"/>
              <a:t>发布时生效（</a:t>
            </a:r>
            <a:r>
              <a:rPr kumimoji="1" lang="en-US" altLang="zh-CN" sz="2400" dirty="0"/>
              <a:t>139</a:t>
            </a:r>
            <a:r>
              <a:rPr kumimoji="1" lang="zh-CN" altLang="en-US" sz="2400" dirty="0"/>
              <a:t>）</a:t>
            </a:r>
            <a:endParaRPr kumimoji="1" lang="en-US" altLang="zh-CN" sz="2400" dirty="0"/>
          </a:p>
          <a:p>
            <a:pPr marL="0" indent="0">
              <a:buNone/>
            </a:pPr>
            <a:r>
              <a:rPr kumimoji="1" lang="zh-CN" altLang="en-US" dirty="0"/>
              <a:t>                        </a:t>
            </a:r>
            <a:endParaRPr kumimoji="1" lang="zh-CN" altLang="en-US" dirty="0"/>
          </a:p>
        </p:txBody>
      </p:sp>
      <p:sp>
        <p:nvSpPr>
          <p:cNvPr id="4" name="左大括号 3"/>
          <p:cNvSpPr/>
          <p:nvPr/>
        </p:nvSpPr>
        <p:spPr>
          <a:xfrm>
            <a:off x="3158092" y="3249201"/>
            <a:ext cx="271463" cy="708437"/>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p>
        </p:txBody>
      </p:sp>
      <p:sp>
        <p:nvSpPr>
          <p:cNvPr id="2" name="左大括号 1"/>
          <p:cNvSpPr/>
          <p:nvPr/>
        </p:nvSpPr>
        <p:spPr>
          <a:xfrm>
            <a:off x="4829175" y="3757613"/>
            <a:ext cx="271463" cy="1237260"/>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080" y="-392655"/>
            <a:ext cx="10476872" cy="271631"/>
          </a:xfrm>
        </p:spPr>
        <p:txBody>
          <a:bodyPr>
            <a:normAutofit fontScale="90000"/>
          </a:bodyPr>
          <a:lstStyle/>
          <a:p>
            <a:endParaRPr kumimoji="1" lang="zh-CN" altLang="en-US" dirty="0"/>
          </a:p>
        </p:txBody>
      </p:sp>
      <p:sp>
        <p:nvSpPr>
          <p:cNvPr id="3" name="内容占位符 2"/>
          <p:cNvSpPr>
            <a:spLocks noGrp="1"/>
          </p:cNvSpPr>
          <p:nvPr>
            <p:ph idx="1"/>
          </p:nvPr>
        </p:nvSpPr>
        <p:spPr>
          <a:xfrm>
            <a:off x="147918" y="107576"/>
            <a:ext cx="12044082" cy="6750424"/>
          </a:xfrm>
        </p:spPr>
        <p:txBody>
          <a:bodyPr/>
          <a:lstStyle/>
          <a:p>
            <a:r>
              <a:rPr kumimoji="1" lang="zh-CN" altLang="en-US" dirty="0"/>
              <a:t>第</a:t>
            </a:r>
            <a:r>
              <a:rPr kumimoji="1" lang="en-US" altLang="zh-CN" dirty="0"/>
              <a:t>137</a:t>
            </a:r>
            <a:r>
              <a:rPr kumimoji="1" lang="zh-CN" altLang="en-US" dirty="0"/>
              <a:t>条　以对话方式作出的意思表示，相对人知道其内容时生效。</a:t>
            </a:r>
            <a:endParaRPr kumimoji="1" lang="zh-CN" altLang="en-US" dirty="0"/>
          </a:p>
          <a:p>
            <a:r>
              <a:rPr kumimoji="1" lang="zh-CN" altLang="en-US" dirty="0"/>
              <a:t>以非对话方式作出的意思表示，到达相对人时生效。以非对话方式作出的采用数据电文形式的意思表示，相对人指定特定系统接收数据电文的，该数据电文进入该特定系统时生效；未指定特定系统的，相对人知道或者应当知道该数据电文进入其系统时生效。当事人对采用数据电文形式的意思表示的生效时间另有约定的，按照其约定。</a:t>
            </a:r>
            <a:endParaRPr kumimoji="1" lang="en-US" altLang="zh-CN" dirty="0"/>
          </a:p>
          <a:p>
            <a:r>
              <a:rPr kumimoji="1" lang="zh-CN" altLang="en-US" dirty="0"/>
              <a:t>第</a:t>
            </a:r>
            <a:r>
              <a:rPr kumimoji="1" lang="en-US" altLang="zh-CN" dirty="0"/>
              <a:t>474</a:t>
            </a:r>
            <a:r>
              <a:rPr kumimoji="1" lang="zh-CN" altLang="en-US" dirty="0"/>
              <a:t>条　要约生效的时间适用本法第一百三十七条的规定。</a:t>
            </a:r>
            <a:endParaRPr kumimoji="1" lang="zh-CN" alt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585788"/>
            <a:ext cx="10597896" cy="5586412"/>
          </a:xfrm>
        </p:spPr>
        <p:txBody>
          <a:bodyPr/>
          <a:lstStyle/>
          <a:p>
            <a:r>
              <a:rPr kumimoji="1" lang="zh-CN" altLang="en-US" dirty="0"/>
              <a:t>（</a:t>
            </a:r>
            <a:r>
              <a:rPr kumimoji="1" lang="en-US" altLang="zh-CN" dirty="0"/>
              <a:t>2</a:t>
            </a:r>
            <a:r>
              <a:rPr kumimoji="1" lang="zh-CN" altLang="en-US" dirty="0"/>
              <a:t>）要约的拘束力</a:t>
            </a:r>
            <a:endParaRPr kumimoji="1" lang="en-US" altLang="zh-CN" dirty="0"/>
          </a:p>
          <a:p>
            <a:endParaRPr kumimoji="1" lang="en-US" altLang="zh-CN" dirty="0"/>
          </a:p>
          <a:p>
            <a:pPr marL="0" indent="0">
              <a:buNone/>
            </a:pPr>
            <a:r>
              <a:rPr kumimoji="1" lang="zh-CN" altLang="en-US" dirty="0"/>
              <a:t>对要约人      形式拘束力</a:t>
            </a:r>
            <a:endParaRPr kumimoji="1" lang="en-US" altLang="zh-CN" dirty="0"/>
          </a:p>
          <a:p>
            <a:pPr marL="0" indent="0">
              <a:buNone/>
            </a:pPr>
            <a:r>
              <a:rPr kumimoji="1" lang="zh-CN" altLang="en-US" dirty="0"/>
              <a:t>                  实质拘束力 </a:t>
            </a:r>
            <a:endParaRPr kumimoji="1" lang="en-US" altLang="zh-CN" dirty="0"/>
          </a:p>
          <a:p>
            <a:pPr marL="0" indent="0">
              <a:buNone/>
            </a:pPr>
            <a:r>
              <a:rPr kumimoji="1" lang="zh-CN" altLang="en-US" dirty="0"/>
              <a:t>对受要约人</a:t>
            </a:r>
            <a:r>
              <a:rPr kumimoji="1" lang="en-US" altLang="zh-CN" dirty="0"/>
              <a:t>—</a:t>
            </a:r>
            <a:r>
              <a:rPr kumimoji="1" lang="zh-CN" altLang="en-US" dirty="0"/>
              <a:t>取得了一个地位</a:t>
            </a:r>
            <a:endParaRPr kumimoji="1" lang="en-US" altLang="zh-CN" dirty="0"/>
          </a:p>
          <a:p>
            <a:endParaRPr kumimoji="1" lang="en-US" altLang="zh-CN" dirty="0"/>
          </a:p>
          <a:p>
            <a:pPr marL="0" indent="0">
              <a:buNone/>
            </a:pPr>
            <a:endParaRPr kumimoji="1" lang="zh-CN" altLang="en-US" dirty="0"/>
          </a:p>
        </p:txBody>
      </p:sp>
      <p:sp>
        <p:nvSpPr>
          <p:cNvPr id="4" name="左大括号 3"/>
          <p:cNvSpPr/>
          <p:nvPr/>
        </p:nvSpPr>
        <p:spPr>
          <a:xfrm>
            <a:off x="2486025" y="1900238"/>
            <a:ext cx="285750" cy="8001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6270" y="843148"/>
            <a:ext cx="10547426" cy="5329052"/>
          </a:xfrm>
        </p:spPr>
        <p:txBody>
          <a:bodyPr/>
          <a:lstStyle/>
          <a:p>
            <a:pPr marL="0" indent="0">
              <a:buNone/>
            </a:pPr>
            <a:r>
              <a:rPr kumimoji="1" lang="en-US" altLang="zh-CN" dirty="0"/>
              <a:t>4.</a:t>
            </a:r>
            <a:r>
              <a:rPr kumimoji="1" lang="zh-CN" altLang="en-US" dirty="0"/>
              <a:t> 要约的撤回（</a:t>
            </a:r>
            <a:r>
              <a:rPr kumimoji="1" lang="en-US" altLang="zh-CN" dirty="0"/>
              <a:t>475</a:t>
            </a:r>
            <a:r>
              <a:rPr kumimoji="1" lang="zh-CN" altLang="en-US" dirty="0"/>
              <a:t>）与撤销（</a:t>
            </a:r>
            <a:r>
              <a:rPr kumimoji="1" lang="en-US" altLang="zh-CN" dirty="0"/>
              <a:t>476</a:t>
            </a:r>
            <a:r>
              <a:rPr kumimoji="1" lang="zh-CN" altLang="en-US" dirty="0"/>
              <a:t>）</a:t>
            </a:r>
            <a:endParaRPr kumimoji="1" lang="en-US" altLang="zh-CN" dirty="0"/>
          </a:p>
          <a:p>
            <a:pPr marL="0" indent="0">
              <a:buNone/>
            </a:pPr>
            <a:endParaRPr kumimoji="1" lang="en-US" altLang="zh-CN" dirty="0"/>
          </a:p>
          <a:p>
            <a:r>
              <a:rPr kumimoji="1" lang="zh-CN" altLang="en-US" dirty="0"/>
              <a:t>（</a:t>
            </a:r>
            <a:r>
              <a:rPr kumimoji="1" lang="en-US" altLang="zh-CN" dirty="0"/>
              <a:t>1</a:t>
            </a:r>
            <a:r>
              <a:rPr kumimoji="1" lang="zh-CN" altLang="en-US" dirty="0"/>
              <a:t>）撤回（</a:t>
            </a:r>
            <a:r>
              <a:rPr kumimoji="1" lang="en-US" altLang="zh-CN" dirty="0"/>
              <a:t>141</a:t>
            </a:r>
            <a:r>
              <a:rPr kumimoji="1" lang="zh-CN" altLang="en-US" dirty="0"/>
              <a:t>、</a:t>
            </a:r>
            <a:r>
              <a:rPr kumimoji="1" lang="en-US" altLang="zh-CN" dirty="0"/>
              <a:t>475</a:t>
            </a:r>
            <a:r>
              <a:rPr kumimoji="1" lang="zh-CN" altLang="en-US" dirty="0"/>
              <a:t>）</a:t>
            </a:r>
            <a:endParaRPr kumimoji="1" lang="en-US" altLang="zh-CN" dirty="0"/>
          </a:p>
          <a:p>
            <a:pPr marL="0" indent="0">
              <a:buNone/>
            </a:pPr>
            <a:r>
              <a:rPr kumimoji="1" lang="zh-CN" altLang="en-US" dirty="0"/>
              <a:t>       </a:t>
            </a:r>
            <a:r>
              <a:rPr kumimoji="1" lang="en-US" altLang="zh-CN" dirty="0"/>
              <a:t>——</a:t>
            </a:r>
            <a:r>
              <a:rPr kumimoji="1" lang="zh-CN" altLang="en-US" dirty="0"/>
              <a:t>是要约人在要约生效之前，使要约不发生法律效力的行为</a:t>
            </a:r>
            <a:endParaRPr kumimoji="1" lang="en-US" altLang="zh-CN" dirty="0"/>
          </a:p>
          <a:p>
            <a:endParaRPr kumimoji="1" lang="en-US" altLang="zh-CN" sz="2400" dirty="0"/>
          </a:p>
          <a:p>
            <a:r>
              <a:rPr kumimoji="1" lang="zh-CN" altLang="en-US" sz="2400" dirty="0"/>
              <a:t>撤回意思表示的通知先于或与要约同时到达，否则撤回无效</a:t>
            </a:r>
            <a:endParaRPr kumimoji="1" lang="en-US" altLang="zh-CN" sz="2400" dirty="0"/>
          </a:p>
          <a:p>
            <a:r>
              <a:rPr kumimoji="1" lang="zh-CN" altLang="en-US" sz="2400" dirty="0"/>
              <a:t>问：撤回要约的通知因客观原因没有到达受要约人，发生什么后果？</a:t>
            </a:r>
            <a:endParaRPr kumimoji="1" lang="en-US" altLang="zh-CN" sz="2400" dirty="0"/>
          </a:p>
          <a:p>
            <a:endParaRPr kumimoji="1" lang="en-US" altLang="zh-CN" sz="2400"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一、什么是合同</a:t>
            </a:r>
            <a:endParaRPr kumimoji="1" lang="zh-CN" altLang="en-US" dirty="0"/>
          </a:p>
        </p:txBody>
      </p:sp>
      <p:sp>
        <p:nvSpPr>
          <p:cNvPr id="3" name="内容占位符 2"/>
          <p:cNvSpPr>
            <a:spLocks noGrp="1"/>
          </p:cNvSpPr>
          <p:nvPr>
            <p:ph idx="1"/>
          </p:nvPr>
        </p:nvSpPr>
        <p:spPr>
          <a:xfrm>
            <a:off x="1115568" y="2478024"/>
            <a:ext cx="10949432" cy="3831336"/>
          </a:xfrm>
        </p:spPr>
        <p:txBody>
          <a:bodyPr/>
          <a:lstStyle/>
          <a:p>
            <a:r>
              <a:rPr kumimoji="1" lang="en-US" altLang="zh-CN" dirty="0"/>
              <a:t>1.</a:t>
            </a:r>
            <a:r>
              <a:rPr kumimoji="1" lang="zh-CN" altLang="en-US" dirty="0"/>
              <a:t> 什么是合同</a:t>
            </a:r>
            <a:endParaRPr kumimoji="1" lang="en-US" altLang="zh-CN" dirty="0"/>
          </a:p>
          <a:p>
            <a:r>
              <a:rPr kumimoji="1" lang="zh-CN" altLang="en-US" dirty="0">
                <a:sym typeface="Wingdings" panose="05000000000000000000" pitchFamily="2" charset="2"/>
              </a:rPr>
              <a:t>合同是民事主体之间设立、变更、终止民事法律关系的协议。（</a:t>
            </a:r>
            <a:r>
              <a:rPr kumimoji="1" lang="en-US" altLang="zh-CN" dirty="0">
                <a:sym typeface="Wingdings" panose="05000000000000000000" pitchFamily="2" charset="2"/>
              </a:rPr>
              <a:t>464</a:t>
            </a:r>
            <a:r>
              <a:rPr kumimoji="1" lang="zh-CN" altLang="en-US" dirty="0">
                <a:sym typeface="Wingdings" panose="05000000000000000000" pitchFamily="2" charset="2"/>
              </a:rPr>
              <a:t>）</a:t>
            </a:r>
            <a:endParaRPr kumimoji="1" lang="en-US" altLang="zh-CN" dirty="0"/>
          </a:p>
          <a:p>
            <a:r>
              <a:rPr kumimoji="1" lang="zh-CN" altLang="en-US" dirty="0"/>
              <a:t>合同所指称的对象主要是两种：合同文体、法律关系</a:t>
            </a:r>
            <a:endParaRPr kumimoji="1" lang="en-US" altLang="zh-C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568" y="-349624"/>
            <a:ext cx="10168128" cy="201706"/>
          </a:xfrm>
        </p:spPr>
        <p:txBody>
          <a:bodyPr>
            <a:normAutofit fontScale="90000"/>
          </a:bodyPr>
          <a:lstStyle/>
          <a:p>
            <a:endParaRPr kumimoji="1" lang="zh-CN" altLang="en-US" dirty="0"/>
          </a:p>
        </p:txBody>
      </p:sp>
      <p:sp>
        <p:nvSpPr>
          <p:cNvPr id="3" name="内容占位符 2"/>
          <p:cNvSpPr>
            <a:spLocks noGrp="1"/>
          </p:cNvSpPr>
          <p:nvPr>
            <p:ph idx="1"/>
          </p:nvPr>
        </p:nvSpPr>
        <p:spPr>
          <a:xfrm>
            <a:off x="0" y="0"/>
            <a:ext cx="12191999" cy="6857999"/>
          </a:xfrm>
        </p:spPr>
        <p:txBody>
          <a:bodyPr/>
          <a:lstStyle/>
          <a:p>
            <a:r>
              <a:rPr kumimoji="1" lang="zh-CN" altLang="en-US" dirty="0"/>
              <a:t>第</a:t>
            </a:r>
            <a:r>
              <a:rPr kumimoji="1" lang="en-US" altLang="zh-CN" dirty="0"/>
              <a:t>475</a:t>
            </a:r>
            <a:r>
              <a:rPr kumimoji="1" lang="zh-CN" altLang="en-US" dirty="0"/>
              <a:t>条　要约可以撤回。要约的撤回适用本法第一百四十一条的规定。</a:t>
            </a:r>
            <a:endParaRPr kumimoji="1" lang="zh-CN" altLang="en-US" dirty="0"/>
          </a:p>
          <a:p>
            <a:r>
              <a:rPr kumimoji="1" lang="zh-CN" altLang="en-US" dirty="0"/>
              <a:t>第</a:t>
            </a:r>
            <a:r>
              <a:rPr kumimoji="1" lang="en-US" altLang="zh-CN" dirty="0"/>
              <a:t>141</a:t>
            </a:r>
            <a:r>
              <a:rPr kumimoji="1" lang="zh-CN" altLang="en-US" dirty="0"/>
              <a:t>条　行为人可以撤回意思表示。撤回意思表示的通知应当在意思表示到达相对人前或者与意思表示同时到达相对人。</a:t>
            </a:r>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9392" y="510639"/>
            <a:ext cx="11562608" cy="6347361"/>
          </a:xfrm>
        </p:spPr>
        <p:txBody>
          <a:bodyPr/>
          <a:lstStyle/>
          <a:p>
            <a:pPr marL="0" indent="0">
              <a:buNone/>
            </a:pPr>
            <a:r>
              <a:rPr kumimoji="1" lang="zh-CN" altLang="en-US" dirty="0"/>
              <a:t>（</a:t>
            </a:r>
            <a:r>
              <a:rPr kumimoji="1" lang="en-US" altLang="zh-CN" dirty="0"/>
              <a:t>2</a:t>
            </a:r>
            <a:r>
              <a:rPr kumimoji="1" lang="zh-CN" altLang="en-US" dirty="0"/>
              <a:t>）撤销（</a:t>
            </a:r>
            <a:r>
              <a:rPr kumimoji="1" lang="en-US" altLang="zh-CN" dirty="0"/>
              <a:t>476</a:t>
            </a:r>
            <a:r>
              <a:rPr kumimoji="1" lang="zh-CN" altLang="en-US" dirty="0"/>
              <a:t>）</a:t>
            </a:r>
            <a:endParaRPr kumimoji="1" lang="en-US" altLang="zh-CN" dirty="0"/>
          </a:p>
          <a:p>
            <a:pPr marL="0" indent="0">
              <a:buNone/>
            </a:pPr>
            <a:r>
              <a:rPr kumimoji="1" lang="en-US" altLang="zh-CN" dirty="0"/>
              <a:t>——</a:t>
            </a:r>
            <a:r>
              <a:rPr kumimoji="1" lang="zh-CN" altLang="en-US" dirty="0"/>
              <a:t>要约人在要约生效后，受要约人发出承诺通知之前，将该项要约取消，使要约的法律效力归于消灭的行为。</a:t>
            </a:r>
            <a:endParaRPr kumimoji="1" lang="en-US" altLang="zh-CN" dirty="0"/>
          </a:p>
          <a:p>
            <a:pPr marL="0" indent="0">
              <a:buNone/>
            </a:pPr>
            <a:r>
              <a:rPr kumimoji="1" lang="zh-CN" altLang="en-US" dirty="0"/>
              <a:t>①原则上可以撤销</a:t>
            </a:r>
            <a:endParaRPr kumimoji="1" lang="en-US" altLang="zh-CN" dirty="0"/>
          </a:p>
          <a:p>
            <a:pPr marL="0" indent="0">
              <a:buNone/>
            </a:pPr>
            <a:r>
              <a:rPr kumimoji="1" lang="zh-CN" altLang="en-US" dirty="0"/>
              <a:t>                        要约人明示不可撤销  </a:t>
            </a:r>
            <a:endParaRPr kumimoji="1" lang="en-US" altLang="zh-CN" sz="2400" dirty="0"/>
          </a:p>
          <a:p>
            <a:pPr marL="0" indent="0">
              <a:buNone/>
            </a:pPr>
            <a:r>
              <a:rPr kumimoji="1" lang="zh-CN" altLang="en-US" sz="2400" dirty="0"/>
              <a:t>例外不可以撤销</a:t>
            </a:r>
            <a:endParaRPr kumimoji="1" lang="en-US" altLang="zh-CN" sz="2400" dirty="0"/>
          </a:p>
          <a:p>
            <a:pPr marL="0" indent="0">
              <a:buNone/>
            </a:pPr>
            <a:r>
              <a:rPr kumimoji="1" lang="zh-CN" altLang="en-US" sz="1800" dirty="0"/>
              <a:t>                                </a:t>
            </a:r>
            <a:r>
              <a:rPr kumimoji="1" lang="zh-CN" altLang="en-US" dirty="0"/>
              <a:t>要约人定以承诺期限</a:t>
            </a:r>
            <a:endParaRPr kumimoji="1" lang="en-US" altLang="zh-CN" dirty="0"/>
          </a:p>
          <a:p>
            <a:pPr marL="0" indent="0">
              <a:buNone/>
            </a:pPr>
            <a:r>
              <a:rPr kumimoji="1" lang="zh-CN" altLang="en-US" sz="2000" dirty="0"/>
              <a:t>                                                                   </a:t>
            </a:r>
            <a:endParaRPr kumimoji="1" lang="en-US" altLang="zh-CN" dirty="0"/>
          </a:p>
          <a:p>
            <a:pPr marL="0" indent="0">
              <a:buNone/>
            </a:pPr>
            <a:r>
              <a:rPr kumimoji="1" lang="zh-CN" altLang="en-US" dirty="0"/>
              <a:t>                         受要约人有理由认为要约不可撤销，并为履行</a:t>
            </a:r>
            <a:endParaRPr kumimoji="1" lang="en-US" altLang="zh-CN" dirty="0"/>
          </a:p>
          <a:p>
            <a:pPr marL="0" indent="0">
              <a:buNone/>
            </a:pPr>
            <a:r>
              <a:rPr kumimoji="1" lang="zh-CN" altLang="en-US" dirty="0"/>
              <a:t>                         合同做了准备</a:t>
            </a:r>
            <a:endParaRPr kumimoji="1" lang="en-US" altLang="zh-CN" dirty="0"/>
          </a:p>
          <a:p>
            <a:pPr marL="0" indent="0">
              <a:buNone/>
            </a:pPr>
            <a:r>
              <a:rPr kumimoji="1" lang="zh-CN" altLang="en-US" dirty="0"/>
              <a:t>问：不可撤销的要约，强行撤销，发生什么法律后果？</a:t>
            </a:r>
            <a:endParaRPr kumimoji="1" lang="en-US" altLang="zh-CN" dirty="0"/>
          </a:p>
          <a:p>
            <a:pPr marL="0" indent="0">
              <a:buNone/>
            </a:pPr>
            <a:r>
              <a:rPr kumimoji="1" lang="zh-CN" altLang="en-US" dirty="0"/>
              <a:t>                       </a:t>
            </a:r>
            <a:endParaRPr kumimoji="1" lang="en-US" altLang="zh-CN" dirty="0"/>
          </a:p>
          <a:p>
            <a:pPr marL="0" indent="0">
              <a:buNone/>
            </a:pPr>
            <a:endParaRPr kumimoji="1" lang="en-US" altLang="zh-CN" dirty="0"/>
          </a:p>
          <a:p>
            <a:endParaRPr kumimoji="1" lang="zh-CN" altLang="en-US" dirty="0"/>
          </a:p>
        </p:txBody>
      </p:sp>
      <p:sp>
        <p:nvSpPr>
          <p:cNvPr id="4" name="左大括号 3"/>
          <p:cNvSpPr/>
          <p:nvPr/>
        </p:nvSpPr>
        <p:spPr>
          <a:xfrm>
            <a:off x="3074967" y="3015405"/>
            <a:ext cx="439758" cy="2542434"/>
          </a:xfrm>
          <a:prstGeom prst="leftBrace">
            <a:avLst>
              <a:gd name="adj1" fmla="val 8333"/>
              <a:gd name="adj2" fmla="val 40179"/>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21024" y="1728216"/>
            <a:ext cx="11162672" cy="4443984"/>
          </a:xfrm>
        </p:spPr>
        <p:txBody>
          <a:bodyPr/>
          <a:lstStyle/>
          <a:p>
            <a:r>
              <a:rPr kumimoji="1" lang="zh-CN" altLang="en-US" dirty="0"/>
              <a:t>第</a:t>
            </a:r>
            <a:r>
              <a:rPr kumimoji="1" lang="en-US" altLang="zh-CN" dirty="0"/>
              <a:t>476</a:t>
            </a:r>
            <a:r>
              <a:rPr kumimoji="1" lang="zh-CN" altLang="en-US" dirty="0"/>
              <a:t>条　要约可以撤销，但是有下列情形之一的除外：</a:t>
            </a:r>
            <a:endParaRPr kumimoji="1" lang="zh-CN" altLang="en-US" dirty="0"/>
          </a:p>
          <a:p>
            <a:r>
              <a:rPr kumimoji="1" lang="zh-CN" altLang="en-US" dirty="0"/>
              <a:t>（一）要约人以确定承诺期限或者其他形式明示要约不可撤销；</a:t>
            </a:r>
            <a:endParaRPr kumimoji="1" lang="zh-CN" altLang="en-US" dirty="0"/>
          </a:p>
          <a:p>
            <a:r>
              <a:rPr kumimoji="1" lang="zh-CN" altLang="en-US" dirty="0"/>
              <a:t>（二）受要约人有理由认为要约是不可撤销的，并已经为履行合同做了合理准备工作。</a:t>
            </a:r>
            <a:endParaRPr kumimoji="1" lang="zh-CN" alt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4376" y="671513"/>
            <a:ext cx="10569320" cy="5500687"/>
          </a:xfrm>
        </p:spPr>
        <p:txBody>
          <a:bodyPr/>
          <a:lstStyle/>
          <a:p>
            <a:pPr marL="0" indent="0">
              <a:buNone/>
            </a:pPr>
            <a:r>
              <a:rPr kumimoji="1" lang="zh-CN" altLang="en-US" dirty="0"/>
              <a:t>②撤销的时间（</a:t>
            </a:r>
            <a:r>
              <a:rPr kumimoji="1" lang="en-US" altLang="zh-CN" dirty="0"/>
              <a:t>477</a:t>
            </a:r>
            <a:r>
              <a:rPr kumimoji="1" lang="zh-CN" altLang="en-US" dirty="0"/>
              <a:t>）</a:t>
            </a:r>
            <a:endParaRPr kumimoji="1" lang="en-US" altLang="zh-CN" dirty="0"/>
          </a:p>
          <a:p>
            <a:endParaRPr kumimoji="1" lang="en-US" altLang="zh-CN" dirty="0"/>
          </a:p>
          <a:p>
            <a:pPr marL="0" indent="0">
              <a:buNone/>
            </a:pPr>
            <a:r>
              <a:rPr kumimoji="1" lang="zh-CN" altLang="en-US" dirty="0"/>
              <a:t>对   话</a:t>
            </a:r>
            <a:r>
              <a:rPr kumimoji="1" lang="en-US" altLang="zh-CN" dirty="0"/>
              <a:t>——</a:t>
            </a:r>
            <a:r>
              <a:rPr kumimoji="1" lang="zh-CN" altLang="en-US" dirty="0"/>
              <a:t>在受要约人作出承诺之前为受要约人知道</a:t>
            </a:r>
            <a:endParaRPr kumimoji="1" lang="en-US" altLang="zh-CN" dirty="0"/>
          </a:p>
          <a:p>
            <a:pPr marL="0" indent="0">
              <a:buNone/>
            </a:pPr>
            <a:r>
              <a:rPr kumimoji="1" lang="zh-CN" altLang="en-US" dirty="0"/>
              <a:t>非对话</a:t>
            </a:r>
            <a:r>
              <a:rPr kumimoji="1" lang="en-US" altLang="zh-CN" dirty="0"/>
              <a:t>——</a:t>
            </a:r>
            <a:r>
              <a:rPr kumimoji="1" lang="zh-CN" altLang="en-US" dirty="0"/>
              <a:t>在受要约人作出承诺之前到达受要约人</a:t>
            </a:r>
            <a:endParaRPr kumimoji="1" lang="en-US" altLang="zh-CN" dirty="0"/>
          </a:p>
          <a:p>
            <a:endParaRPr kumimoji="1" lang="en-US" altLang="zh-CN" dirty="0"/>
          </a:p>
          <a:p>
            <a:r>
              <a:rPr kumimoji="1" lang="en-US" altLang="zh-CN" sz="2000" dirty="0">
                <a:solidFill>
                  <a:schemeClr val="accent4">
                    <a:lumMod val="75000"/>
                  </a:schemeClr>
                </a:solidFill>
              </a:rPr>
              <a:t>477</a:t>
            </a:r>
            <a:r>
              <a:rPr kumimoji="1" lang="zh-CN" altLang="en-US" sz="2000" dirty="0">
                <a:solidFill>
                  <a:schemeClr val="accent4">
                    <a:lumMod val="75000"/>
                  </a:schemeClr>
                </a:solidFill>
              </a:rPr>
              <a:t>条 撤销要约的意思表示以对话方式作出的，该意思表示的内容应当在受要约人作出承诺之前为受要约人知道；撤销要约的意思表示非以对话方式作出的，应当在受要约人作出承诺之前到达受要约人。</a:t>
            </a:r>
            <a:endParaRPr kumimoji="1" lang="zh-CN" altLang="en-US" sz="2000" dirty="0">
              <a:solidFill>
                <a:schemeClr val="accent4">
                  <a:lumMod val="75000"/>
                </a:schemeClr>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43012" y="871538"/>
            <a:ext cx="10040683" cy="5300662"/>
          </a:xfrm>
        </p:spPr>
        <p:txBody>
          <a:bodyPr/>
          <a:lstStyle/>
          <a:p>
            <a:pPr marL="0" indent="0">
              <a:buNone/>
            </a:pPr>
            <a:r>
              <a:rPr kumimoji="1" lang="en-US" altLang="zh-CN" dirty="0"/>
              <a:t>5.</a:t>
            </a:r>
            <a:r>
              <a:rPr kumimoji="1" lang="zh-CN" altLang="en-US" dirty="0"/>
              <a:t> 要约的失效（</a:t>
            </a:r>
            <a:r>
              <a:rPr kumimoji="1" lang="en-US" altLang="zh-CN" dirty="0"/>
              <a:t>478</a:t>
            </a:r>
            <a:r>
              <a:rPr kumimoji="1" lang="zh-CN" altLang="en-US" dirty="0"/>
              <a:t>）</a:t>
            </a:r>
            <a:endParaRPr kumimoji="1" lang="en-US" altLang="zh-CN" dirty="0"/>
          </a:p>
          <a:p>
            <a:pPr marL="0" indent="0">
              <a:buNone/>
            </a:pPr>
            <a:r>
              <a:rPr kumimoji="1" lang="zh-CN" altLang="en-US" dirty="0"/>
              <a:t>有下列情形的，要约失效：</a:t>
            </a:r>
            <a:endParaRPr kumimoji="1" lang="en-US" altLang="zh-CN" dirty="0"/>
          </a:p>
          <a:p>
            <a:pPr marL="0" indent="0">
              <a:buNone/>
            </a:pPr>
            <a:r>
              <a:rPr kumimoji="1" lang="zh-CN" altLang="en-US" dirty="0"/>
              <a:t>（</a:t>
            </a:r>
            <a:r>
              <a:rPr kumimoji="1" lang="en-US" altLang="zh-CN" dirty="0"/>
              <a:t>1</a:t>
            </a:r>
            <a:r>
              <a:rPr kumimoji="1" lang="zh-CN" altLang="en-US" dirty="0"/>
              <a:t>）要约被拒绝</a:t>
            </a:r>
            <a:endParaRPr kumimoji="1" lang="en-US" altLang="zh-CN" dirty="0"/>
          </a:p>
          <a:p>
            <a:pPr marL="0" indent="0">
              <a:buNone/>
            </a:pPr>
            <a:r>
              <a:rPr kumimoji="1" lang="zh-CN" altLang="en-US" dirty="0"/>
              <a:t>（</a:t>
            </a:r>
            <a:r>
              <a:rPr kumimoji="1" lang="en-US" altLang="zh-CN" dirty="0"/>
              <a:t>2</a:t>
            </a:r>
            <a:r>
              <a:rPr kumimoji="1" lang="zh-CN" altLang="en-US" dirty="0"/>
              <a:t>）要约被依法撤销</a:t>
            </a:r>
            <a:endParaRPr kumimoji="1" lang="en-US" altLang="zh-CN" dirty="0"/>
          </a:p>
          <a:p>
            <a:pPr marL="0" indent="0">
              <a:buNone/>
            </a:pPr>
            <a:r>
              <a:rPr kumimoji="1" lang="zh-CN" altLang="en-US" dirty="0"/>
              <a:t>（</a:t>
            </a:r>
            <a:r>
              <a:rPr kumimoji="1" lang="en-US" altLang="zh-CN" dirty="0"/>
              <a:t>3</a:t>
            </a:r>
            <a:r>
              <a:rPr kumimoji="1" lang="zh-CN" altLang="en-US" dirty="0"/>
              <a:t>）承诺期限界满，受要约人未作出承诺</a:t>
            </a:r>
            <a:endParaRPr kumimoji="1" lang="en-US" altLang="zh-CN" dirty="0"/>
          </a:p>
          <a:p>
            <a:pPr marL="0" indent="0">
              <a:buNone/>
            </a:pPr>
            <a:r>
              <a:rPr kumimoji="1" lang="zh-CN" altLang="en-US" dirty="0"/>
              <a:t>（</a:t>
            </a:r>
            <a:r>
              <a:rPr kumimoji="1" lang="en-US" altLang="zh-CN" dirty="0"/>
              <a:t>4</a:t>
            </a:r>
            <a:r>
              <a:rPr kumimoji="1" lang="zh-CN" altLang="en-US" dirty="0"/>
              <a:t>）受要约人对要约的内容作出实质性变更</a:t>
            </a:r>
            <a:endParaRPr kumimoji="1" lang="en-US" altLang="zh-CN" dirty="0"/>
          </a:p>
          <a:p>
            <a:pPr marL="0" indent="0">
              <a:buNone/>
            </a:pPr>
            <a:r>
              <a:rPr kumimoji="1" lang="zh-CN" altLang="en-US" dirty="0"/>
              <a:t>问：</a:t>
            </a:r>
            <a:endParaRPr kumimoji="1" lang="en-US" altLang="zh-CN" dirty="0"/>
          </a:p>
          <a:p>
            <a:pPr marL="0" indent="0">
              <a:buNone/>
            </a:pPr>
            <a:r>
              <a:rPr kumimoji="1" lang="zh-CN" altLang="en-US" dirty="0"/>
              <a:t>要约人、受要约人死亡、丧失行为能力</a:t>
            </a:r>
            <a:r>
              <a:rPr kumimoji="1" lang="en-US" altLang="zh-CN" dirty="0"/>
              <a:t>——</a:t>
            </a:r>
            <a:r>
              <a:rPr kumimoji="1" lang="zh-CN" altLang="en-US" dirty="0"/>
              <a:t>？</a:t>
            </a:r>
            <a:endParaRPr kumimoji="1" lang="en-US" altLang="zh-CN" dirty="0"/>
          </a:p>
          <a:p>
            <a:pPr marL="0" indent="0">
              <a:buNone/>
            </a:pPr>
            <a:r>
              <a:rPr kumimoji="1" lang="zh-CN" altLang="en-US" dirty="0"/>
              <a:t>法人终止</a:t>
            </a:r>
            <a:r>
              <a:rPr kumimoji="1" lang="en-US" altLang="zh-CN" dirty="0"/>
              <a:t>——</a:t>
            </a:r>
            <a:r>
              <a:rPr kumimoji="1" lang="zh-CN" altLang="en-US" dirty="0"/>
              <a:t>？</a:t>
            </a:r>
            <a:endParaRPr kumimoji="1" lang="zh-CN" alt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34471" y="1728216"/>
            <a:ext cx="12057529" cy="5129784"/>
          </a:xfrm>
        </p:spPr>
        <p:txBody>
          <a:bodyPr/>
          <a:lstStyle/>
          <a:p>
            <a:r>
              <a:rPr kumimoji="1" lang="zh-CN" altLang="en-US" dirty="0"/>
              <a:t>第</a:t>
            </a:r>
            <a:r>
              <a:rPr kumimoji="1" lang="en-US" altLang="zh-CN" dirty="0"/>
              <a:t>478</a:t>
            </a:r>
            <a:r>
              <a:rPr kumimoji="1" lang="zh-CN" altLang="en-US" dirty="0"/>
              <a:t>条　有下列情形之一的，要约失效：</a:t>
            </a:r>
            <a:endParaRPr kumimoji="1" lang="zh-CN" altLang="en-US" dirty="0"/>
          </a:p>
          <a:p>
            <a:r>
              <a:rPr kumimoji="1" lang="zh-CN" altLang="en-US" dirty="0"/>
              <a:t>（一）要约被拒绝；</a:t>
            </a:r>
            <a:endParaRPr kumimoji="1" lang="zh-CN" altLang="en-US" dirty="0"/>
          </a:p>
          <a:p>
            <a:r>
              <a:rPr kumimoji="1" lang="zh-CN" altLang="en-US" dirty="0"/>
              <a:t>（二）要约被依法撤销；</a:t>
            </a:r>
            <a:endParaRPr kumimoji="1" lang="zh-CN" altLang="en-US" dirty="0"/>
          </a:p>
          <a:p>
            <a:r>
              <a:rPr kumimoji="1" lang="zh-CN" altLang="en-US" dirty="0"/>
              <a:t>（三）承诺期限届满，受要约人未作出承诺；</a:t>
            </a:r>
            <a:endParaRPr kumimoji="1" lang="zh-CN" altLang="en-US" dirty="0"/>
          </a:p>
          <a:p>
            <a:r>
              <a:rPr kumimoji="1" lang="zh-CN" altLang="en-US" dirty="0"/>
              <a:t>（四）受要约人对要约的内容作出实质性变更。</a:t>
            </a:r>
            <a:endParaRPr kumimoji="1" lang="zh-CN" alt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200025"/>
            <a:ext cx="11620499" cy="6657975"/>
          </a:xfrm>
        </p:spPr>
        <p:txBody>
          <a:bodyPr/>
          <a:lstStyle/>
          <a:p>
            <a:pPr marL="0" indent="0">
              <a:buNone/>
            </a:pPr>
            <a:r>
              <a:rPr kumimoji="1" lang="zh-CN" altLang="en-US" dirty="0"/>
              <a:t>（二）承诺</a:t>
            </a:r>
            <a:endParaRPr kumimoji="1" lang="en-US" altLang="zh-CN" dirty="0"/>
          </a:p>
          <a:p>
            <a:pPr marL="0" indent="0">
              <a:buNone/>
            </a:pPr>
            <a:r>
              <a:rPr kumimoji="1" lang="en-US" altLang="zh-CN" dirty="0"/>
              <a:t>1.</a:t>
            </a:r>
            <a:r>
              <a:rPr kumimoji="1" lang="zh-CN" altLang="en-US" dirty="0"/>
              <a:t> 承诺的定义及条件（</a:t>
            </a:r>
            <a:r>
              <a:rPr kumimoji="1" lang="en-US" altLang="zh-CN" dirty="0"/>
              <a:t>479</a:t>
            </a:r>
            <a:r>
              <a:rPr kumimoji="1" lang="zh-CN" altLang="en-US" dirty="0"/>
              <a:t>）</a:t>
            </a:r>
            <a:endParaRPr kumimoji="1" lang="en-US" altLang="zh-CN" dirty="0"/>
          </a:p>
          <a:p>
            <a:pPr marL="0" indent="0">
              <a:buNone/>
            </a:pPr>
            <a:r>
              <a:rPr kumimoji="1" lang="zh-CN" altLang="en-US" dirty="0"/>
              <a:t>（</a:t>
            </a:r>
            <a:r>
              <a:rPr kumimoji="1" lang="en-US" altLang="zh-CN" dirty="0"/>
              <a:t>1</a:t>
            </a:r>
            <a:r>
              <a:rPr kumimoji="1" lang="zh-CN" altLang="en-US" dirty="0"/>
              <a:t>）承诺：受要约人同意要约的意思表示。</a:t>
            </a:r>
            <a:endParaRPr kumimoji="1" lang="en-US" altLang="zh-CN" dirty="0"/>
          </a:p>
          <a:p>
            <a:pPr marL="0" indent="0">
              <a:buNone/>
            </a:pPr>
            <a:r>
              <a:rPr kumimoji="1" lang="zh-CN" altLang="en-US" dirty="0"/>
              <a:t>（</a:t>
            </a:r>
            <a:r>
              <a:rPr kumimoji="1" lang="en-US" altLang="zh-CN" dirty="0"/>
              <a:t>2</a:t>
            </a:r>
            <a:r>
              <a:rPr kumimoji="1" lang="zh-CN" altLang="en-US" dirty="0"/>
              <a:t>）承诺的条件：</a:t>
            </a:r>
            <a:endParaRPr kumimoji="1" lang="en-US" altLang="zh-CN" dirty="0"/>
          </a:p>
          <a:p>
            <a:pPr marL="0" indent="0">
              <a:buNone/>
            </a:pPr>
            <a:r>
              <a:rPr kumimoji="1" lang="zh-CN" altLang="en-US" dirty="0"/>
              <a:t>①承诺是由承诺人向要约人作出</a:t>
            </a:r>
            <a:endParaRPr kumimoji="1" lang="en-US" altLang="zh-CN" dirty="0"/>
          </a:p>
          <a:p>
            <a:pPr marL="0" indent="0">
              <a:buNone/>
            </a:pPr>
            <a:r>
              <a:rPr kumimoji="1" lang="zh-CN" altLang="en-US" dirty="0"/>
              <a:t>②承诺的内容与要约内容相一致      </a:t>
            </a:r>
            <a:endParaRPr kumimoji="1" lang="en-US" altLang="zh-CN" dirty="0"/>
          </a:p>
          <a:p>
            <a:pPr marL="0" lvl="0" indent="0">
              <a:buNone/>
            </a:pPr>
            <a:r>
              <a:rPr kumimoji="1" lang="zh-CN" altLang="en-US" dirty="0"/>
              <a:t>如果变更的话，      </a:t>
            </a:r>
            <a:r>
              <a:rPr kumimoji="1" lang="zh-CN" altLang="en-US" dirty="0">
                <a:solidFill>
                  <a:srgbClr val="000000"/>
                </a:solidFill>
              </a:rPr>
              <a:t>实质变更</a:t>
            </a:r>
            <a:r>
              <a:rPr kumimoji="1" lang="en-US" altLang="zh-CN" dirty="0">
                <a:solidFill>
                  <a:srgbClr val="000000"/>
                </a:solidFill>
              </a:rPr>
              <a:t>488—</a:t>
            </a:r>
            <a:r>
              <a:rPr kumimoji="1" lang="zh-CN" altLang="en-US" sz="1800" dirty="0">
                <a:solidFill>
                  <a:srgbClr val="000000"/>
                </a:solidFill>
              </a:rPr>
              <a:t>标的、数量、质量、价款、报酬、</a:t>
            </a:r>
            <a:endParaRPr kumimoji="1" lang="en-US" altLang="zh-CN" sz="1800" dirty="0">
              <a:solidFill>
                <a:srgbClr val="000000"/>
              </a:solidFill>
            </a:endParaRPr>
          </a:p>
          <a:p>
            <a:pPr marL="0" indent="0">
              <a:buNone/>
            </a:pPr>
            <a:r>
              <a:rPr kumimoji="1" lang="zh-CN" altLang="en-US" dirty="0"/>
              <a:t>看变更的性质          是新要约        </a:t>
            </a:r>
            <a:r>
              <a:rPr kumimoji="1" lang="zh-CN" altLang="en-US" sz="1800" dirty="0">
                <a:solidFill>
                  <a:srgbClr val="000000"/>
                </a:solidFill>
              </a:rPr>
              <a:t>履行期限、履行地点、履行方式、</a:t>
            </a:r>
            <a:endParaRPr kumimoji="1" lang="en-US" altLang="zh-CN" sz="1800" dirty="0">
              <a:solidFill>
                <a:srgbClr val="000000"/>
              </a:solidFill>
            </a:endParaRPr>
          </a:p>
          <a:p>
            <a:pPr marL="0" lvl="0" indent="0">
              <a:buNone/>
            </a:pPr>
            <a:r>
              <a:rPr kumimoji="1" lang="zh-CN" altLang="en-US" sz="1800" dirty="0">
                <a:solidFill>
                  <a:srgbClr val="000000"/>
                </a:solidFill>
              </a:rPr>
              <a:t>                                                                 违约责任、解决争义的方法等</a:t>
            </a:r>
            <a:endParaRPr kumimoji="1" lang="en-US" altLang="zh-CN" sz="1800" dirty="0">
              <a:solidFill>
                <a:srgbClr val="000000"/>
              </a:solidFill>
            </a:endParaRPr>
          </a:p>
          <a:p>
            <a:pPr marL="0" lvl="0" indent="0">
              <a:buNone/>
            </a:pPr>
            <a:r>
              <a:rPr kumimoji="1" lang="zh-CN" altLang="en-US" sz="1800" dirty="0">
                <a:solidFill>
                  <a:srgbClr val="000000"/>
                </a:solidFill>
              </a:rPr>
              <a:t>                                    </a:t>
            </a:r>
            <a:r>
              <a:rPr kumimoji="1" lang="zh-CN" altLang="en-US" dirty="0"/>
              <a:t>非实质变更</a:t>
            </a:r>
            <a:r>
              <a:rPr kumimoji="1" lang="en-US" altLang="zh-CN" dirty="0"/>
              <a:t>489</a:t>
            </a:r>
            <a:r>
              <a:rPr kumimoji="1" lang="zh-CN" altLang="en-US" sz="1800" dirty="0">
                <a:solidFill>
                  <a:srgbClr val="000000"/>
                </a:solidFill>
              </a:rPr>
              <a:t>     </a:t>
            </a:r>
            <a:r>
              <a:rPr kumimoji="1" lang="zh-CN" altLang="en-US" sz="2000" dirty="0">
                <a:solidFill>
                  <a:srgbClr val="000000"/>
                </a:solidFill>
              </a:rPr>
              <a:t>要约人明确表示不可变更的，是新要约</a:t>
            </a:r>
            <a:endParaRPr kumimoji="1" lang="en-US" altLang="zh-CN" sz="2000" dirty="0">
              <a:solidFill>
                <a:srgbClr val="000000"/>
              </a:solidFill>
            </a:endParaRPr>
          </a:p>
          <a:p>
            <a:pPr marL="0" lvl="0" indent="0">
              <a:buNone/>
            </a:pPr>
            <a:r>
              <a:rPr kumimoji="1" lang="zh-CN" altLang="en-US" sz="2000" dirty="0">
                <a:solidFill>
                  <a:srgbClr val="000000"/>
                </a:solidFill>
              </a:rPr>
              <a:t>                                                                及时表示反对的，是新要约</a:t>
            </a:r>
            <a:endParaRPr kumimoji="1" lang="en-US" altLang="zh-CN" sz="2000" dirty="0">
              <a:solidFill>
                <a:srgbClr val="000000"/>
              </a:solidFill>
            </a:endParaRPr>
          </a:p>
          <a:p>
            <a:pPr marL="0" lvl="0" indent="0">
              <a:buNone/>
            </a:pPr>
            <a:r>
              <a:rPr kumimoji="1" lang="zh-CN" altLang="en-US" sz="2000" dirty="0">
                <a:solidFill>
                  <a:srgbClr val="000000"/>
                </a:solidFill>
              </a:rPr>
              <a:t>                                                                未作表示的，视为同意接受承诺，合同成立</a:t>
            </a:r>
            <a:endParaRPr kumimoji="1" lang="en-US" altLang="zh-CN" sz="2000" dirty="0">
              <a:solidFill>
                <a:srgbClr val="000000"/>
              </a:solidFill>
            </a:endParaRPr>
          </a:p>
          <a:p>
            <a:pPr marL="0" lvl="0" indent="0">
              <a:buNone/>
            </a:pPr>
            <a:r>
              <a:rPr kumimoji="1" lang="zh-CN" altLang="en-US" sz="2000" dirty="0">
                <a:solidFill>
                  <a:srgbClr val="000000"/>
                </a:solidFill>
              </a:rPr>
              <a:t>                                                  </a:t>
            </a:r>
            <a:endParaRPr kumimoji="1" lang="en-US" altLang="zh-CN" sz="2000" dirty="0">
              <a:solidFill>
                <a:srgbClr val="000000"/>
              </a:solidFill>
            </a:endParaRPr>
          </a:p>
          <a:p>
            <a:pPr marL="0" indent="0">
              <a:buNone/>
            </a:pPr>
            <a:endParaRPr kumimoji="1" lang="en-US" altLang="zh-CN" dirty="0"/>
          </a:p>
          <a:p>
            <a:pPr marL="0" indent="0">
              <a:buNone/>
            </a:pPr>
            <a:endParaRPr kumimoji="1" lang="zh-CN" altLang="en-US" dirty="0"/>
          </a:p>
        </p:txBody>
      </p:sp>
      <p:sp>
        <p:nvSpPr>
          <p:cNvPr id="4" name="左大括号 3"/>
          <p:cNvSpPr/>
          <p:nvPr/>
        </p:nvSpPr>
        <p:spPr>
          <a:xfrm>
            <a:off x="6243638" y="5329238"/>
            <a:ext cx="300037" cy="1171575"/>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左大括号 4"/>
          <p:cNvSpPr/>
          <p:nvPr/>
        </p:nvSpPr>
        <p:spPr>
          <a:xfrm>
            <a:off x="3086100" y="3838576"/>
            <a:ext cx="409575" cy="1676399"/>
          </a:xfrm>
          <a:prstGeom prst="leftBrace">
            <a:avLst>
              <a:gd name="adj1" fmla="val 8333"/>
              <a:gd name="adj2" fmla="val 32102"/>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下箭头 5"/>
          <p:cNvSpPr/>
          <p:nvPr/>
        </p:nvSpPr>
        <p:spPr>
          <a:xfrm>
            <a:off x="4343400" y="4057650"/>
            <a:ext cx="442913" cy="242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26355" y="2074611"/>
            <a:ext cx="11470879" cy="4541341"/>
          </a:xfrm>
        </p:spPr>
        <p:txBody>
          <a:bodyPr/>
          <a:lstStyle/>
          <a:p>
            <a:r>
              <a:rPr kumimoji="1" lang="zh-CN" altLang="en-US" dirty="0"/>
              <a:t>第</a:t>
            </a:r>
            <a:r>
              <a:rPr kumimoji="1" lang="en-US" altLang="zh-CN" dirty="0"/>
              <a:t>479</a:t>
            </a:r>
            <a:r>
              <a:rPr kumimoji="1" lang="zh-CN" altLang="en-US" dirty="0"/>
              <a:t>条　承诺是受要约人同意要约的意思表示</a:t>
            </a:r>
            <a:endParaRPr kumimoji="1" lang="en-US" altLang="zh-CN" dirty="0"/>
          </a:p>
          <a:p>
            <a:r>
              <a:rPr kumimoji="1" lang="zh-CN" altLang="en-US" dirty="0"/>
              <a:t>第</a:t>
            </a:r>
            <a:r>
              <a:rPr kumimoji="1" lang="en-US" altLang="zh-CN" dirty="0"/>
              <a:t>488</a:t>
            </a:r>
            <a:r>
              <a:rPr kumimoji="1" lang="zh-CN" altLang="en-US" dirty="0"/>
              <a:t>条　承诺的内容应当与要约的内容一致。受要约人对要约的内容作出实质性变更的，为新要约。有关合同标的、数量、质量、价款或者报酬、履行期限、履行地点和方式、违约责任和解决争议方法等的变更，是对要约内容的实质性变更。</a:t>
            </a:r>
            <a:endParaRPr kumimoji="1" lang="zh-CN" altLang="en-US" dirty="0"/>
          </a:p>
          <a:p>
            <a:r>
              <a:rPr kumimoji="1" lang="zh-CN" altLang="en-US" dirty="0"/>
              <a:t>第</a:t>
            </a:r>
            <a:r>
              <a:rPr kumimoji="1" lang="en-US" altLang="zh-CN" dirty="0"/>
              <a:t>489</a:t>
            </a:r>
            <a:r>
              <a:rPr kumimoji="1" lang="zh-CN" altLang="en-US" dirty="0"/>
              <a:t>条　承诺对要约的内容作出非实质性变更的，除要约人及时表示反对或者要约表明承诺不得对要约的内容作出任何变更外，该承诺有效，合同的内容以承诺的内容为准。</a:t>
            </a:r>
            <a:endParaRPr kumimoji="1"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94129" y="1896035"/>
            <a:ext cx="11485403" cy="4588675"/>
          </a:xfrm>
        </p:spPr>
        <p:txBody>
          <a:bodyPr/>
          <a:lstStyle/>
          <a:p>
            <a:r>
              <a:rPr kumimoji="1" lang="zh-CN" altLang="en-US" dirty="0"/>
              <a:t>第</a:t>
            </a:r>
            <a:r>
              <a:rPr kumimoji="1" lang="en-US" altLang="zh-CN" dirty="0"/>
              <a:t>481</a:t>
            </a:r>
            <a:r>
              <a:rPr kumimoji="1" lang="zh-CN" altLang="en-US" dirty="0"/>
              <a:t>条　承诺应当在要约确定的期限内到达要约人。</a:t>
            </a:r>
            <a:endParaRPr kumimoji="1" lang="zh-CN" altLang="en-US" dirty="0"/>
          </a:p>
          <a:p>
            <a:r>
              <a:rPr kumimoji="1" lang="zh-CN" altLang="en-US" dirty="0"/>
              <a:t>要约没有确定承诺期限的，承诺应当依照下列规定到达：</a:t>
            </a:r>
            <a:endParaRPr kumimoji="1" lang="zh-CN" altLang="en-US" dirty="0"/>
          </a:p>
          <a:p>
            <a:r>
              <a:rPr kumimoji="1" lang="zh-CN" altLang="en-US" dirty="0"/>
              <a:t>（一）要约以对话方式作出的，应当即时作出承诺；</a:t>
            </a:r>
            <a:endParaRPr kumimoji="1" lang="zh-CN" altLang="en-US" dirty="0"/>
          </a:p>
          <a:p>
            <a:r>
              <a:rPr kumimoji="1" lang="zh-CN" altLang="en-US" dirty="0"/>
              <a:t>（二）要约以非对话方式作出的，承诺应当在合理期限内到达。</a:t>
            </a:r>
            <a:endParaRPr kumimoji="1" lang="zh-CN" altLang="en-US" dirty="0"/>
          </a:p>
          <a:p>
            <a:r>
              <a:rPr kumimoji="1" lang="zh-CN" altLang="en-US" dirty="0"/>
              <a:t>第</a:t>
            </a:r>
            <a:r>
              <a:rPr kumimoji="1" lang="en-US" altLang="zh-CN" dirty="0"/>
              <a:t>482</a:t>
            </a:r>
            <a:r>
              <a:rPr kumimoji="1" lang="zh-CN" altLang="en-US" dirty="0"/>
              <a:t>条　要约以信件或者电报作出的，承诺期限自信件载明的日期或者电报交发之日开始计算。信件未载明日期的，自投寄该信件的邮戳日期开始计算。要约以电话、传真、电子邮件等快速通讯方式作出的，承诺期限自要约到达受要约人时开始计算。</a:t>
            </a:r>
            <a:endParaRPr kumimoji="1" lang="zh-CN" alt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7237" y="571499"/>
            <a:ext cx="11301413" cy="6100763"/>
          </a:xfrm>
        </p:spPr>
        <p:txBody>
          <a:bodyPr/>
          <a:lstStyle/>
          <a:p>
            <a:pPr marL="0" indent="0">
              <a:buNone/>
            </a:pPr>
            <a:r>
              <a:rPr kumimoji="1" lang="zh-CN" altLang="en-US" dirty="0"/>
              <a:t>③承诺须在承诺期限内到达</a:t>
            </a:r>
            <a:endParaRPr kumimoji="1" lang="en-US" altLang="zh-CN" dirty="0"/>
          </a:p>
          <a:p>
            <a:pPr marL="0" indent="0">
              <a:buNone/>
            </a:pPr>
            <a:r>
              <a:rPr kumimoji="1" lang="zh-CN" altLang="en-US" dirty="0"/>
              <a:t> ⏰ 承诺期限的确定（</a:t>
            </a:r>
            <a:r>
              <a:rPr kumimoji="1" lang="en-US" altLang="zh-CN" dirty="0"/>
              <a:t>481</a:t>
            </a:r>
            <a:r>
              <a:rPr kumimoji="1" lang="zh-CN" altLang="en-US" dirty="0"/>
              <a:t>）</a:t>
            </a:r>
            <a:endParaRPr kumimoji="1" lang="en-US" altLang="zh-CN" dirty="0"/>
          </a:p>
          <a:p>
            <a:pPr marL="0" indent="0">
              <a:buNone/>
            </a:pPr>
            <a:r>
              <a:rPr kumimoji="1" lang="zh-CN" altLang="en-US" dirty="0"/>
              <a:t>      🍀未定期限  对话</a:t>
            </a:r>
            <a:r>
              <a:rPr kumimoji="1" lang="en-US" altLang="zh-CN" dirty="0"/>
              <a:t>——</a:t>
            </a:r>
            <a:r>
              <a:rPr kumimoji="1" lang="zh-CN" altLang="en-US" dirty="0"/>
              <a:t>即时承诺</a:t>
            </a:r>
            <a:endParaRPr kumimoji="1" lang="en-US" altLang="zh-CN" dirty="0"/>
          </a:p>
          <a:p>
            <a:pPr marL="0" indent="0">
              <a:buNone/>
            </a:pPr>
            <a:r>
              <a:rPr kumimoji="1" lang="zh-CN" altLang="en-US" dirty="0"/>
              <a:t>                       非对话</a:t>
            </a:r>
            <a:r>
              <a:rPr kumimoji="1" lang="en-US" altLang="zh-CN" dirty="0"/>
              <a:t>——</a:t>
            </a:r>
            <a:r>
              <a:rPr kumimoji="1" lang="zh-CN" altLang="en-US" dirty="0"/>
              <a:t>合理期限</a:t>
            </a:r>
            <a:endParaRPr kumimoji="1" lang="en-US" altLang="zh-CN" dirty="0"/>
          </a:p>
          <a:p>
            <a:pPr marL="0" indent="0">
              <a:buNone/>
            </a:pPr>
            <a:r>
              <a:rPr kumimoji="1" lang="zh-CN" altLang="en-US" dirty="0"/>
              <a:t>      🍀定有期限   对话           </a:t>
            </a:r>
            <a:r>
              <a:rPr kumimoji="1" lang="zh-CN" altLang="en-US" sz="2400" dirty="0"/>
              <a:t>确定承诺截止日 </a:t>
            </a:r>
            <a:endParaRPr kumimoji="1" lang="en-US" altLang="zh-CN" sz="2400" dirty="0"/>
          </a:p>
          <a:p>
            <a:pPr marL="0" indent="0">
              <a:buNone/>
            </a:pPr>
            <a:r>
              <a:rPr kumimoji="1" lang="en-US" altLang="zh-CN" dirty="0"/>
              <a:t>               </a:t>
            </a:r>
            <a:r>
              <a:rPr kumimoji="1" lang="zh-CN" altLang="en-US" dirty="0"/>
              <a:t>         非对话       </a:t>
            </a:r>
            <a:r>
              <a:rPr kumimoji="1" lang="en-US" altLang="zh-CN" dirty="0"/>
              <a:t> </a:t>
            </a:r>
            <a:r>
              <a:rPr kumimoji="1" lang="zh-CN" altLang="en-US" sz="2400" dirty="0"/>
              <a:t>确定一个时间段</a:t>
            </a:r>
            <a:endParaRPr kumimoji="1" lang="en-US" altLang="zh-CN" sz="2400" dirty="0"/>
          </a:p>
          <a:p>
            <a:pPr marL="0" indent="0">
              <a:buNone/>
            </a:pPr>
            <a:r>
              <a:rPr kumimoji="1" lang="zh-CN" altLang="en-US" sz="2000" dirty="0"/>
              <a:t>                                                    </a:t>
            </a:r>
            <a:r>
              <a:rPr kumimoji="1" lang="zh-CN" altLang="en-US" sz="2400" dirty="0"/>
              <a:t>确定起止日</a:t>
            </a:r>
            <a:endParaRPr kumimoji="1" lang="en-US" altLang="zh-CN" dirty="0"/>
          </a:p>
          <a:p>
            <a:pPr marL="0" indent="0">
              <a:buNone/>
            </a:pPr>
            <a:r>
              <a:rPr kumimoji="1" lang="zh-CN" altLang="en-US" dirty="0"/>
              <a:t>⏰  承诺期限的起算（</a:t>
            </a:r>
            <a:r>
              <a:rPr kumimoji="1" lang="en-US" altLang="zh-CN" dirty="0"/>
              <a:t>482</a:t>
            </a:r>
            <a:r>
              <a:rPr kumimoji="1" lang="zh-CN" altLang="en-US" dirty="0"/>
              <a:t>）</a:t>
            </a:r>
            <a:endParaRPr kumimoji="1" lang="en-US" altLang="zh-CN" dirty="0"/>
          </a:p>
          <a:p>
            <a:pPr marL="0" indent="0">
              <a:buNone/>
            </a:pPr>
            <a:r>
              <a:rPr kumimoji="1" lang="zh-CN" altLang="en-US" dirty="0"/>
              <a:t>    🍀快速通讯方式（电话、传真、电子邮件等）</a:t>
            </a:r>
            <a:r>
              <a:rPr kumimoji="1" lang="en-US" altLang="zh-CN" dirty="0"/>
              <a:t>—</a:t>
            </a:r>
            <a:r>
              <a:rPr kumimoji="1" lang="zh-CN" altLang="en-US" sz="2000" dirty="0"/>
              <a:t>自到达受要约人之时起计算</a:t>
            </a:r>
            <a:endParaRPr kumimoji="1" lang="en-US" altLang="zh-CN" sz="2000" dirty="0"/>
          </a:p>
          <a:p>
            <a:pPr marL="0" indent="0">
              <a:buNone/>
            </a:pPr>
            <a:r>
              <a:rPr kumimoji="1" lang="zh-CN" altLang="en-US" dirty="0"/>
              <a:t>    🍀非快速方式（信件、电报）</a:t>
            </a:r>
            <a:r>
              <a:rPr kumimoji="1" lang="en-US" altLang="zh-CN" dirty="0"/>
              <a:t>—</a:t>
            </a:r>
            <a:r>
              <a:rPr kumimoji="1" lang="zh-CN" altLang="en-US" dirty="0"/>
              <a:t>承诺期限自 </a:t>
            </a:r>
            <a:r>
              <a:rPr kumimoji="1" lang="zh-CN" altLang="en-US" dirty="0">
                <a:solidFill>
                  <a:srgbClr val="00B050"/>
                </a:solidFill>
              </a:rPr>
              <a:t>信件载明日期   </a:t>
            </a:r>
            <a:r>
              <a:rPr kumimoji="1" lang="zh-CN" altLang="en-US" dirty="0"/>
              <a:t>起算</a:t>
            </a:r>
            <a:endParaRPr kumimoji="1" lang="en-US" altLang="zh-CN" dirty="0"/>
          </a:p>
          <a:p>
            <a:pPr marL="0" indent="0">
              <a:buNone/>
            </a:pPr>
            <a:r>
              <a:rPr kumimoji="1" lang="zh-CN" altLang="en-US" dirty="0"/>
              <a:t>                                                              </a:t>
            </a:r>
            <a:r>
              <a:rPr kumimoji="1" lang="zh-CN" altLang="en-US" dirty="0">
                <a:solidFill>
                  <a:srgbClr val="00B050"/>
                </a:solidFill>
              </a:rPr>
              <a:t>电报交发日期</a:t>
            </a:r>
            <a:endParaRPr kumimoji="1" lang="en-US" altLang="zh-CN" dirty="0">
              <a:solidFill>
                <a:srgbClr val="00B050"/>
              </a:solidFill>
            </a:endParaRPr>
          </a:p>
          <a:p>
            <a:endParaRPr kumimoji="1" lang="zh-CN" altLang="en-US" dirty="0"/>
          </a:p>
        </p:txBody>
      </p:sp>
      <p:sp>
        <p:nvSpPr>
          <p:cNvPr id="5" name="左大括号 4"/>
          <p:cNvSpPr/>
          <p:nvPr/>
        </p:nvSpPr>
        <p:spPr>
          <a:xfrm>
            <a:off x="3228974" y="1885950"/>
            <a:ext cx="228600" cy="885825"/>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左大括号 5"/>
          <p:cNvSpPr/>
          <p:nvPr/>
        </p:nvSpPr>
        <p:spPr>
          <a:xfrm>
            <a:off x="3343274" y="2986087"/>
            <a:ext cx="228600" cy="885825"/>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左大括号 6"/>
          <p:cNvSpPr/>
          <p:nvPr/>
        </p:nvSpPr>
        <p:spPr>
          <a:xfrm>
            <a:off x="4872037" y="2989657"/>
            <a:ext cx="557213" cy="1264445"/>
          </a:xfrm>
          <a:prstGeom prst="leftBrace">
            <a:avLst>
              <a:gd name="adj1" fmla="val 8333"/>
              <a:gd name="adj2" fmla="val 30791"/>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左大括号 7"/>
          <p:cNvSpPr/>
          <p:nvPr/>
        </p:nvSpPr>
        <p:spPr>
          <a:xfrm>
            <a:off x="7881936" y="5772146"/>
            <a:ext cx="228600" cy="885825"/>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左大括号 8"/>
          <p:cNvSpPr/>
          <p:nvPr/>
        </p:nvSpPr>
        <p:spPr>
          <a:xfrm flipH="1">
            <a:off x="10334625" y="5772147"/>
            <a:ext cx="228600" cy="885825"/>
          </a:xfrm>
          <a:prstGeom prst="lef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2608695" y="1097155"/>
            <a:ext cx="9234055" cy="4975032"/>
          </a:xfrm>
          <a:prstGeom prst="rect">
            <a:avLst/>
          </a:prstGeom>
        </p:spPr>
      </p:pic>
      <p:sp>
        <p:nvSpPr>
          <p:cNvPr id="2" name="标题 1"/>
          <p:cNvSpPr>
            <a:spLocks noGrp="1"/>
          </p:cNvSpPr>
          <p:nvPr>
            <p:ph type="title"/>
          </p:nvPr>
        </p:nvSpPr>
        <p:spPr>
          <a:xfrm>
            <a:off x="1103376" y="196025"/>
            <a:ext cx="10168128" cy="1179576"/>
          </a:xfrm>
        </p:spPr>
        <p:txBody>
          <a:bodyPr/>
          <a:lstStyle/>
          <a:p>
            <a:r>
              <a:rPr kumimoji="1" lang="zh-CN" altLang="en-US" dirty="0"/>
              <a:t>二、合同的类型</a:t>
            </a:r>
            <a:endParaRPr kumimoji="1" lang="zh-CN" altLang="en-US" dirty="0"/>
          </a:p>
        </p:txBody>
      </p:sp>
      <p:sp>
        <p:nvSpPr>
          <p:cNvPr id="3" name="内容占位符 2"/>
          <p:cNvSpPr>
            <a:spLocks noGrp="1"/>
          </p:cNvSpPr>
          <p:nvPr>
            <p:ph idx="1"/>
          </p:nvPr>
        </p:nvSpPr>
        <p:spPr>
          <a:xfrm>
            <a:off x="349250" y="1164968"/>
            <a:ext cx="10727182" cy="4907219"/>
          </a:xfrm>
        </p:spPr>
        <p:txBody>
          <a:bodyPr/>
          <a:lstStyle/>
          <a:p>
            <a:pPr marL="0" indent="0">
              <a:buNone/>
            </a:pPr>
            <a:r>
              <a:rPr kumimoji="1" lang="zh-CN" altLang="en-US" dirty="0"/>
              <a:t>（一）有名合同与无名合同</a:t>
            </a:r>
            <a:endParaRPr kumimoji="1" lang="en-US" altLang="zh-CN" dirty="0"/>
          </a:p>
          <a:p>
            <a:pPr marL="0" indent="0">
              <a:buNone/>
            </a:pPr>
            <a:r>
              <a:rPr kumimoji="1" lang="zh-CN" altLang="en-US" sz="1400" dirty="0"/>
              <a:t>（典型合同与非典型合同）</a:t>
            </a:r>
            <a:endParaRPr kumimoji="1" lang="en-US" altLang="zh-CN" sz="1400" dirty="0"/>
          </a:p>
          <a:p>
            <a:pPr marL="0" indent="0">
              <a:buNone/>
            </a:pPr>
            <a:r>
              <a:rPr kumimoji="1" lang="en-US" altLang="zh-CN" sz="2400" dirty="0"/>
              <a:t>—</a:t>
            </a:r>
            <a:r>
              <a:rPr kumimoji="1" lang="zh-CN" altLang="en-US" sz="2400" dirty="0"/>
              <a:t>以法律是否设定规范并赋予名称为标准</a:t>
            </a:r>
            <a:endParaRPr kumimoji="1" lang="en-US" altLang="zh-CN" sz="2400" dirty="0"/>
          </a:p>
          <a:p>
            <a:pPr marL="0" indent="0">
              <a:buNone/>
            </a:pPr>
            <a:r>
              <a:rPr kumimoji="1" lang="en-US" altLang="zh-CN" sz="2400" dirty="0"/>
              <a:t>1.</a:t>
            </a:r>
            <a:r>
              <a:rPr kumimoji="1" lang="zh-CN" altLang="en-US" sz="2400" dirty="0"/>
              <a:t> 二者的定义</a:t>
            </a:r>
            <a:endParaRPr kumimoji="1" lang="zh-CN" altLang="en-US" sz="2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300038"/>
            <a:ext cx="11229976" cy="6243637"/>
          </a:xfrm>
        </p:spPr>
        <p:txBody>
          <a:bodyPr/>
          <a:lstStyle/>
          <a:p>
            <a:pPr marL="0" indent="0">
              <a:buNone/>
            </a:pPr>
            <a:r>
              <a:rPr kumimoji="1" lang="zh-CN" altLang="en-US" dirty="0"/>
              <a:t>⏰ 承诺迟到</a:t>
            </a:r>
            <a:endParaRPr kumimoji="1" lang="en-US" altLang="zh-CN" dirty="0"/>
          </a:p>
          <a:p>
            <a:pPr marL="0" indent="0">
              <a:buNone/>
            </a:pPr>
            <a:r>
              <a:rPr kumimoji="1" lang="zh-CN" altLang="en-US" dirty="0"/>
              <a:t>🍀必然迟到的承诺（</a:t>
            </a:r>
            <a:r>
              <a:rPr kumimoji="1" lang="en-US" altLang="zh-CN" dirty="0"/>
              <a:t>486</a:t>
            </a:r>
            <a:r>
              <a:rPr kumimoji="1" lang="zh-CN" altLang="en-US" dirty="0"/>
              <a:t>）</a:t>
            </a:r>
            <a:r>
              <a:rPr kumimoji="1" lang="en-US" altLang="zh-CN" dirty="0"/>
              <a:t>—</a:t>
            </a:r>
            <a:r>
              <a:rPr kumimoji="1" lang="zh-CN" altLang="en-US" dirty="0"/>
              <a:t> 受要约人超过承诺期限发出承诺</a:t>
            </a:r>
            <a:endParaRPr kumimoji="1" lang="en-US" altLang="zh-CN" dirty="0"/>
          </a:p>
          <a:p>
            <a:pPr marL="0" indent="0">
              <a:buNone/>
            </a:pPr>
            <a:r>
              <a:rPr kumimoji="1" lang="zh-CN" altLang="en-US" dirty="0"/>
              <a:t>                                        确定在通常情形不能及时到达</a:t>
            </a:r>
            <a:endParaRPr kumimoji="1" lang="en-US" altLang="zh-CN" dirty="0"/>
          </a:p>
          <a:p>
            <a:pPr marL="0" indent="0">
              <a:buNone/>
            </a:pPr>
            <a:r>
              <a:rPr kumimoji="1" lang="zh-CN" altLang="en-US" dirty="0"/>
              <a:t>   迟到的承诺通常是新要约</a:t>
            </a:r>
            <a:endParaRPr kumimoji="1" lang="en-US" altLang="zh-CN" dirty="0"/>
          </a:p>
          <a:p>
            <a:pPr marL="0" indent="0">
              <a:buNone/>
            </a:pPr>
            <a:r>
              <a:rPr kumimoji="1" lang="zh-CN" altLang="en-US" dirty="0"/>
              <a:t>   要约人及时通知受要约人承诺有效除外</a:t>
            </a:r>
            <a:endParaRPr kumimoji="1" lang="en-US" altLang="zh-CN" dirty="0"/>
          </a:p>
          <a:p>
            <a:pPr marL="0" indent="0">
              <a:buNone/>
            </a:pPr>
            <a:endParaRPr kumimoji="1" lang="en-US" altLang="zh-CN" dirty="0"/>
          </a:p>
          <a:p>
            <a:pPr marL="0" indent="0">
              <a:buNone/>
            </a:pPr>
            <a:r>
              <a:rPr kumimoji="1" lang="zh-CN" altLang="en-US" dirty="0"/>
              <a:t>🍀非必然迟到的承诺（</a:t>
            </a:r>
            <a:r>
              <a:rPr kumimoji="1" lang="en-US" altLang="zh-CN" dirty="0"/>
              <a:t>487</a:t>
            </a:r>
            <a:r>
              <a:rPr kumimoji="1" lang="zh-CN" altLang="en-US" dirty="0"/>
              <a:t>）</a:t>
            </a:r>
            <a:r>
              <a:rPr kumimoji="1" lang="en-US" altLang="zh-CN" dirty="0"/>
              <a:t>—</a:t>
            </a:r>
            <a:r>
              <a:rPr kumimoji="1" lang="zh-CN" altLang="en-US" dirty="0"/>
              <a:t>原则上承诺有效，</a:t>
            </a:r>
            <a:endParaRPr kumimoji="1" lang="en-US" altLang="zh-CN" dirty="0"/>
          </a:p>
          <a:p>
            <a:pPr marL="0" indent="0">
              <a:buNone/>
            </a:pPr>
            <a:r>
              <a:rPr kumimoji="1" lang="zh-CN" altLang="en-US" dirty="0"/>
              <a:t>                                          除非要约人及时通知受要约人承诺无效</a:t>
            </a:r>
            <a:endParaRPr kumimoji="1" lang="en-US" altLang="zh-CN" dirty="0"/>
          </a:p>
          <a:p>
            <a:pPr marL="0" indent="0">
              <a:buNone/>
            </a:pPr>
            <a:endParaRPr kumimoji="1" lang="en-US" altLang="zh-CN" dirty="0"/>
          </a:p>
          <a:p>
            <a:pPr marL="0" indent="0">
              <a:buNone/>
            </a:pPr>
            <a:endParaRPr kumimoji="1" lang="zh-CN" altLang="en-US" dirty="0"/>
          </a:p>
        </p:txBody>
      </p:sp>
      <p:sp>
        <p:nvSpPr>
          <p:cNvPr id="4" name="下箭头 3"/>
          <p:cNvSpPr/>
          <p:nvPr/>
        </p:nvSpPr>
        <p:spPr>
          <a:xfrm>
            <a:off x="2114550" y="1414463"/>
            <a:ext cx="557213" cy="700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20484" y="1913248"/>
            <a:ext cx="11874291" cy="4837176"/>
          </a:xfrm>
        </p:spPr>
        <p:txBody>
          <a:bodyPr/>
          <a:lstStyle/>
          <a:p>
            <a:r>
              <a:rPr kumimoji="1" lang="zh-CN" altLang="en-US" dirty="0"/>
              <a:t>第</a:t>
            </a:r>
            <a:r>
              <a:rPr kumimoji="1" lang="en-US" altLang="zh-CN" dirty="0"/>
              <a:t>486</a:t>
            </a:r>
            <a:r>
              <a:rPr kumimoji="1" lang="zh-CN" altLang="en-US" dirty="0"/>
              <a:t>条　受要约人超过承诺期限发出承诺，或者在承诺期限内发出承诺，按照通常情形不能及时到达要约人的，为新要约；但是，要约人及时通知受要约人该承诺有效的除外。</a:t>
            </a:r>
            <a:endParaRPr kumimoji="1" lang="zh-CN" altLang="en-US" dirty="0"/>
          </a:p>
          <a:p>
            <a:r>
              <a:rPr kumimoji="1" lang="zh-CN" altLang="en-US" dirty="0"/>
              <a:t>第</a:t>
            </a:r>
            <a:r>
              <a:rPr kumimoji="1" lang="en-US" altLang="zh-CN" dirty="0"/>
              <a:t>487</a:t>
            </a:r>
            <a:r>
              <a:rPr kumimoji="1" lang="zh-CN" altLang="en-US" dirty="0"/>
              <a:t>条　受要约人在承诺期限内发出承诺，按照通常情形能够及时到达要约人，但是因其他原因致使承诺到达要约人时超过承诺期限的，除要约人及时通知受要约人因承诺超过期限不接受该承诺外，该承诺有效。</a:t>
            </a:r>
            <a:endParaRPr kumimoji="1" lang="zh-CN" altLang="en-US" dirty="0"/>
          </a:p>
          <a:p>
            <a:endParaRPr kumimoji="1" lang="zh-CN" alt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799" y="600075"/>
            <a:ext cx="11344275" cy="6086475"/>
          </a:xfrm>
        </p:spPr>
        <p:txBody>
          <a:bodyPr/>
          <a:lstStyle/>
          <a:p>
            <a:pPr marL="0" indent="0">
              <a:buNone/>
            </a:pPr>
            <a:r>
              <a:rPr kumimoji="1" lang="zh-CN" altLang="en-US" dirty="0"/>
              <a:t>④ 需要以通知方式作出（</a:t>
            </a:r>
            <a:r>
              <a:rPr kumimoji="1" lang="en-US" altLang="zh-CN" dirty="0"/>
              <a:t>480</a:t>
            </a:r>
            <a:r>
              <a:rPr kumimoji="1" lang="zh-CN" altLang="en-US" dirty="0"/>
              <a:t>）</a:t>
            </a:r>
            <a:endParaRPr kumimoji="1" lang="en-US" altLang="zh-CN" dirty="0"/>
          </a:p>
          <a:p>
            <a:pPr marL="0" indent="0">
              <a:buNone/>
            </a:pPr>
            <a:endParaRPr kumimoji="1" lang="en-US" altLang="zh-CN" dirty="0"/>
          </a:p>
          <a:p>
            <a:r>
              <a:rPr kumimoji="1" lang="en-US" altLang="zh-CN" dirty="0"/>
              <a:t>480</a:t>
            </a:r>
            <a:r>
              <a:rPr kumimoji="1" lang="zh-CN" altLang="en-US" dirty="0"/>
              <a:t>  承诺应当以</a:t>
            </a:r>
            <a:r>
              <a:rPr kumimoji="1" lang="zh-CN" altLang="en-US" dirty="0">
                <a:solidFill>
                  <a:srgbClr val="FF0000"/>
                </a:solidFill>
              </a:rPr>
              <a:t>通知</a:t>
            </a:r>
            <a:r>
              <a:rPr kumimoji="1" lang="zh-CN" altLang="en-US" dirty="0"/>
              <a:t>的方式作出；但是，根据交易习惯或者要约表明可以通过</a:t>
            </a:r>
            <a:r>
              <a:rPr kumimoji="1" lang="zh-CN" altLang="en-US" dirty="0">
                <a:solidFill>
                  <a:srgbClr val="FF0000"/>
                </a:solidFill>
              </a:rPr>
              <a:t>行为</a:t>
            </a:r>
            <a:r>
              <a:rPr kumimoji="1" lang="zh-CN" altLang="en-US" dirty="0"/>
              <a:t>作出承诺的除外。</a:t>
            </a:r>
            <a:endParaRPr kumimoji="1" lang="en-US" altLang="zh-CN" dirty="0"/>
          </a:p>
          <a:p>
            <a:pPr marL="0" indent="0">
              <a:buNone/>
            </a:pPr>
            <a:r>
              <a:rPr kumimoji="1" lang="zh-CN" altLang="en-US" dirty="0"/>
              <a:t>               口头</a:t>
            </a:r>
            <a:endParaRPr kumimoji="1" lang="en-US" altLang="zh-CN" dirty="0"/>
          </a:p>
          <a:p>
            <a:pPr marL="0" indent="0">
              <a:buNone/>
            </a:pPr>
            <a:r>
              <a:rPr kumimoji="1" lang="zh-CN" altLang="en-US" dirty="0"/>
              <a:t>🍀通知      书面</a:t>
            </a:r>
            <a:endParaRPr kumimoji="1" lang="en-US" altLang="zh-CN" dirty="0"/>
          </a:p>
          <a:p>
            <a:pPr marL="0" indent="0">
              <a:buNone/>
            </a:pPr>
            <a:r>
              <a:rPr kumimoji="1" lang="zh-CN" altLang="en-US" dirty="0"/>
              <a:t>               主动行为</a:t>
            </a:r>
            <a:endParaRPr kumimoji="1" lang="en-US" altLang="zh-CN" dirty="0"/>
          </a:p>
          <a:p>
            <a:pPr marL="0" indent="0">
              <a:buNone/>
            </a:pPr>
            <a:r>
              <a:rPr kumimoji="1" lang="zh-CN" altLang="en-US" dirty="0"/>
              <a:t>🍀行为</a:t>
            </a:r>
            <a:r>
              <a:rPr kumimoji="1" lang="en-US" altLang="zh-CN" dirty="0"/>
              <a:t>—</a:t>
            </a:r>
            <a:r>
              <a:rPr kumimoji="1" lang="zh-CN" altLang="en-US" dirty="0"/>
              <a:t>主要是    履行准备行为      </a:t>
            </a:r>
            <a:endParaRPr kumimoji="1" lang="en-US" altLang="zh-CN" dirty="0"/>
          </a:p>
          <a:p>
            <a:r>
              <a:rPr kumimoji="1" lang="zh-CN" altLang="en-US" dirty="0"/>
              <a:t>交易习惯：        </a:t>
            </a:r>
            <a:endParaRPr kumimoji="1" lang="en-US" altLang="zh-CN" dirty="0"/>
          </a:p>
          <a:p>
            <a:r>
              <a:rPr kumimoji="1" lang="en-US" altLang="zh-CN" sz="2000" dirty="0"/>
              <a:t>《</a:t>
            </a:r>
            <a:r>
              <a:rPr kumimoji="1" lang="zh-CN" altLang="en-US" sz="2000" dirty="0"/>
              <a:t>合同法解释（二）</a:t>
            </a:r>
            <a:r>
              <a:rPr kumimoji="1" lang="en-US" altLang="zh-CN" sz="2000" dirty="0"/>
              <a:t>》</a:t>
            </a:r>
            <a:r>
              <a:rPr kumimoji="1" lang="zh-CN" altLang="en-US" sz="2000" dirty="0"/>
              <a:t>第</a:t>
            </a:r>
            <a:r>
              <a:rPr kumimoji="1" lang="en-US" altLang="zh-CN" sz="2000" dirty="0"/>
              <a:t>7</a:t>
            </a:r>
            <a:r>
              <a:rPr kumimoji="1" lang="zh-CN" altLang="en-US" sz="2000" dirty="0"/>
              <a:t>条：</a:t>
            </a:r>
            <a:r>
              <a:rPr kumimoji="1" lang="zh-CN" altLang="en-US" sz="2000" dirty="0">
                <a:sym typeface="Wingdings" panose="05000000000000000000" pitchFamily="2" charset="2"/>
              </a:rPr>
              <a:t>（</a:t>
            </a:r>
            <a:r>
              <a:rPr kumimoji="1" lang="en-US" altLang="zh-CN" sz="2000" dirty="0">
                <a:sym typeface="Wingdings" panose="05000000000000000000" pitchFamily="2" charset="2"/>
              </a:rPr>
              <a:t>1</a:t>
            </a:r>
            <a:r>
              <a:rPr kumimoji="1" lang="zh-CN" altLang="en-US" sz="2000" dirty="0">
                <a:sym typeface="Wingdings" panose="05000000000000000000" pitchFamily="2" charset="2"/>
              </a:rPr>
              <a:t>）</a:t>
            </a:r>
            <a:r>
              <a:rPr kumimoji="1" lang="zh-CN" altLang="en-US" sz="2000" dirty="0"/>
              <a:t>在交易行为当地或者某一领域、某一行业通常采用并为交易对方订立合同时所知道或者应当知道的做法（</a:t>
            </a:r>
            <a:r>
              <a:rPr kumimoji="1" lang="en-US" altLang="zh-CN" sz="2000" dirty="0"/>
              <a:t>2</a:t>
            </a:r>
            <a:r>
              <a:rPr kumimoji="1" lang="zh-CN" altLang="en-US" sz="2000" dirty="0"/>
              <a:t>）当事人双方经常使用的习惯做法。对于交易习惯，应由提出主张的一方承担举证责任。</a:t>
            </a:r>
            <a:endParaRPr kumimoji="1" lang="en-US" altLang="zh-CN" sz="2000" dirty="0"/>
          </a:p>
          <a:p>
            <a:endParaRPr kumimoji="1" lang="zh-CN" altLang="en-US" dirty="0"/>
          </a:p>
        </p:txBody>
      </p:sp>
      <p:sp>
        <p:nvSpPr>
          <p:cNvPr id="4" name="左大括号 3"/>
          <p:cNvSpPr/>
          <p:nvPr/>
        </p:nvSpPr>
        <p:spPr>
          <a:xfrm>
            <a:off x="2100263" y="2943225"/>
            <a:ext cx="328612" cy="1314450"/>
          </a:xfrm>
          <a:prstGeom prst="leftBrac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33933" y="1980482"/>
            <a:ext cx="11793608" cy="4702706"/>
          </a:xfrm>
        </p:spPr>
        <p:txBody>
          <a:bodyPr/>
          <a:lstStyle/>
          <a:p>
            <a:r>
              <a:rPr kumimoji="1" lang="zh-CN" altLang="en-US" dirty="0"/>
              <a:t>第</a:t>
            </a:r>
            <a:r>
              <a:rPr kumimoji="1" lang="en-US" altLang="zh-CN" dirty="0"/>
              <a:t>480</a:t>
            </a:r>
            <a:r>
              <a:rPr kumimoji="1" lang="zh-CN" altLang="en-US" dirty="0"/>
              <a:t>条　承诺应当以通知的方式作出；但是，根据交易习惯或者要约表明可以通过行为作出承诺的除外。</a:t>
            </a:r>
            <a:endParaRPr kumimoji="1" lang="en-US" altLang="zh-CN" dirty="0"/>
          </a:p>
          <a:p>
            <a:r>
              <a:rPr kumimoji="1" lang="zh-CN" altLang="en-US" dirty="0"/>
              <a:t>第</a:t>
            </a:r>
            <a:r>
              <a:rPr kumimoji="1" lang="en-US" altLang="zh-CN" dirty="0"/>
              <a:t>484</a:t>
            </a:r>
            <a:r>
              <a:rPr kumimoji="1" lang="zh-CN" altLang="en-US" dirty="0"/>
              <a:t>条第</a:t>
            </a:r>
            <a:r>
              <a:rPr kumimoji="1" lang="en-US" altLang="zh-CN" dirty="0"/>
              <a:t>1</a:t>
            </a:r>
            <a:r>
              <a:rPr kumimoji="1" lang="zh-CN" altLang="en-US" dirty="0"/>
              <a:t>款　以通知方式作出的承诺，生效的时间适用本法第一百三十七条的规定。</a:t>
            </a:r>
            <a:endParaRPr kumimoji="1" lang="en-US" altLang="zh-CN" dirty="0"/>
          </a:p>
          <a:p>
            <a:r>
              <a:rPr kumimoji="1" lang="zh-CN" altLang="en-US" sz="2400" dirty="0">
                <a:latin typeface="楷体" panose="02010609060101010101" pitchFamily="49" charset="-122"/>
                <a:ea typeface="楷体" panose="02010609060101010101" pitchFamily="49" charset="-122"/>
              </a:rPr>
              <a:t>第</a:t>
            </a:r>
            <a:r>
              <a:rPr kumimoji="1" lang="en-US" altLang="zh-CN" sz="2400" dirty="0">
                <a:latin typeface="楷体" panose="02010609060101010101" pitchFamily="49" charset="-122"/>
                <a:ea typeface="楷体" panose="02010609060101010101" pitchFamily="49" charset="-122"/>
              </a:rPr>
              <a:t>137</a:t>
            </a:r>
            <a:r>
              <a:rPr kumimoji="1" lang="zh-CN" altLang="en-US" sz="2400" dirty="0">
                <a:latin typeface="楷体" panose="02010609060101010101" pitchFamily="49" charset="-122"/>
                <a:ea typeface="楷体" panose="02010609060101010101" pitchFamily="49" charset="-122"/>
              </a:rPr>
              <a:t>条　以对话方式作出的意思表示，相对人知道其内容时生效。</a:t>
            </a:r>
            <a:endParaRPr kumimoji="1" lang="zh-CN" altLang="en-US" sz="2400" dirty="0">
              <a:latin typeface="楷体" panose="02010609060101010101" pitchFamily="49" charset="-122"/>
              <a:ea typeface="楷体" panose="02010609060101010101" pitchFamily="49" charset="-122"/>
            </a:endParaRPr>
          </a:p>
          <a:p>
            <a:r>
              <a:rPr kumimoji="1" lang="zh-CN" altLang="en-US" sz="2400" dirty="0">
                <a:latin typeface="楷体" panose="02010609060101010101" pitchFamily="49" charset="-122"/>
                <a:ea typeface="楷体" panose="02010609060101010101" pitchFamily="49" charset="-122"/>
              </a:rPr>
              <a:t>以非对话方式作出的意思表示，到达相对人时生效。以非对话方式作出的采用数据电文形式的意思表示，相对人指定特定系统接收数据电文的，该数据电文进入该特定系统时生效；未指定特定系统的，相对人知道或者应当知道该数据电文进入其系统时生效。当事人对采用数据电文形式的意思表示的生效时间另有约定的，按照其约定。</a:t>
            </a:r>
            <a:endParaRPr kumimoji="1" lang="en-US" altLang="zh-CN" sz="2400" dirty="0">
              <a:latin typeface="楷体" panose="02010609060101010101" pitchFamily="49" charset="-122"/>
              <a:ea typeface="楷体" panose="02010609060101010101" pitchFamily="49" charset="-122"/>
            </a:endParaRPr>
          </a:p>
          <a:p>
            <a:endParaRPr kumimoji="1" lang="zh-CN" alt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282389" y="548639"/>
            <a:ext cx="11001308" cy="6174889"/>
          </a:xfrm>
        </p:spPr>
        <p:txBody>
          <a:bodyPr/>
          <a:lstStyle/>
          <a:p>
            <a:pPr marL="0" indent="0">
              <a:buNone/>
            </a:pPr>
            <a:r>
              <a:rPr kumimoji="1" lang="en-US" altLang="zh-CN" dirty="0"/>
              <a:t>2.</a:t>
            </a:r>
            <a:r>
              <a:rPr kumimoji="1" lang="zh-CN" altLang="en-US" dirty="0"/>
              <a:t> 承诺的生效</a:t>
            </a:r>
            <a:endParaRPr kumimoji="1" lang="en-US" altLang="zh-CN" dirty="0"/>
          </a:p>
          <a:p>
            <a:pPr marL="0" indent="0">
              <a:buNone/>
            </a:pPr>
            <a:endParaRPr kumimoji="1" lang="en-US" altLang="zh-CN" dirty="0"/>
          </a:p>
          <a:p>
            <a:pPr marL="0" indent="0">
              <a:buNone/>
            </a:pPr>
            <a:r>
              <a:rPr kumimoji="1" lang="zh-CN" altLang="en-US" dirty="0"/>
              <a:t>   两种立法例</a:t>
            </a:r>
            <a:endParaRPr kumimoji="1" lang="en-US" altLang="zh-CN" dirty="0"/>
          </a:p>
          <a:p>
            <a:pPr marL="0" indent="0">
              <a:buNone/>
            </a:pPr>
            <a:r>
              <a:rPr kumimoji="1" lang="zh-CN" altLang="en-US" dirty="0"/>
              <a:t> </a:t>
            </a:r>
            <a:endParaRPr kumimoji="1" lang="en-US" altLang="zh-CN" dirty="0"/>
          </a:p>
          <a:p>
            <a:pPr marL="0" indent="0">
              <a:buNone/>
            </a:pPr>
            <a:r>
              <a:rPr kumimoji="1" lang="zh-CN" altLang="en-US" dirty="0"/>
              <a:t>   发信主义                          到达主义</a:t>
            </a:r>
            <a:endParaRPr kumimoji="1" lang="en-US" altLang="zh-CN" dirty="0"/>
          </a:p>
          <a:p>
            <a:pPr marL="0" indent="0">
              <a:buNone/>
            </a:pPr>
            <a:endParaRPr kumimoji="1" lang="en-US" altLang="zh-CN" dirty="0"/>
          </a:p>
          <a:p>
            <a:pPr marL="0" indent="0">
              <a:buNone/>
            </a:pPr>
            <a:r>
              <a:rPr kumimoji="1" lang="zh-CN" altLang="en-US" dirty="0"/>
              <a:t>   承诺发出生效                    承诺到达要约人时生效</a:t>
            </a:r>
            <a:endParaRPr kumimoji="1" lang="en-US" altLang="zh-CN" dirty="0"/>
          </a:p>
          <a:p>
            <a:pPr marL="0" indent="0">
              <a:buNone/>
            </a:pPr>
            <a:endParaRPr kumimoji="1" lang="en-US" altLang="zh-CN" dirty="0"/>
          </a:p>
          <a:p>
            <a:pPr marL="0" indent="0">
              <a:buNone/>
            </a:pPr>
            <a:r>
              <a:rPr kumimoji="1" lang="zh-CN" altLang="en-US" dirty="0"/>
              <a:t>   英美法系                          大陆法系</a:t>
            </a:r>
            <a:endParaRPr kumimoji="1" lang="en-US" altLang="zh-CN" dirty="0"/>
          </a:p>
          <a:p>
            <a:pPr marL="0" indent="0">
              <a:buNone/>
            </a:pPr>
            <a:r>
              <a:rPr kumimoji="1" lang="zh-CN" altLang="en-US" dirty="0"/>
              <a:t>我国：对话采知道；非对话采到达主义</a:t>
            </a:r>
            <a:endParaRPr kumimoji="1" lang="en-US" altLang="zh-CN" dirty="0"/>
          </a:p>
          <a:p>
            <a:pPr marL="0" indent="0">
              <a:buNone/>
            </a:pPr>
            <a:endParaRPr kumimoji="1" lang="zh-CN" altLang="en-US" dirty="0"/>
          </a:p>
        </p:txBody>
      </p:sp>
      <p:sp>
        <p:nvSpPr>
          <p:cNvPr id="4" name="下箭头 3"/>
          <p:cNvSpPr/>
          <p:nvPr/>
        </p:nvSpPr>
        <p:spPr>
          <a:xfrm>
            <a:off x="1671638" y="3314700"/>
            <a:ext cx="342900" cy="7143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下箭头 4"/>
          <p:cNvSpPr/>
          <p:nvPr/>
        </p:nvSpPr>
        <p:spPr>
          <a:xfrm>
            <a:off x="1671638" y="4415410"/>
            <a:ext cx="342900" cy="7143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下箭头 5"/>
          <p:cNvSpPr/>
          <p:nvPr/>
        </p:nvSpPr>
        <p:spPr>
          <a:xfrm>
            <a:off x="6061520" y="4477322"/>
            <a:ext cx="342900" cy="7143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p:cNvSpPr/>
          <p:nvPr/>
        </p:nvSpPr>
        <p:spPr>
          <a:xfrm>
            <a:off x="6028182" y="3314699"/>
            <a:ext cx="342900" cy="7143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7238" y="528638"/>
            <a:ext cx="10526458" cy="5643562"/>
          </a:xfrm>
        </p:spPr>
        <p:txBody>
          <a:bodyPr/>
          <a:lstStyle/>
          <a:p>
            <a:pPr marL="0" indent="0">
              <a:buNone/>
            </a:pPr>
            <a:r>
              <a:rPr kumimoji="1" lang="en-US" altLang="zh-CN" dirty="0"/>
              <a:t>3.</a:t>
            </a:r>
            <a:r>
              <a:rPr kumimoji="1" lang="zh-CN" altLang="en-US" dirty="0"/>
              <a:t> 承诺的撤回</a:t>
            </a:r>
            <a:endParaRPr kumimoji="1" lang="en-US" altLang="zh-CN" dirty="0"/>
          </a:p>
          <a:p>
            <a:pPr marL="0" indent="0">
              <a:buNone/>
            </a:pPr>
            <a:r>
              <a:rPr kumimoji="1" lang="zh-CN" altLang="en-US" dirty="0"/>
              <a:t>到达要约人之前</a:t>
            </a:r>
            <a:endParaRPr kumimoji="1" lang="en-US" altLang="zh-CN" dirty="0"/>
          </a:p>
          <a:p>
            <a:pPr marL="0" indent="0">
              <a:buNone/>
            </a:pPr>
            <a:r>
              <a:rPr kumimoji="1" lang="zh-CN" altLang="en-US" dirty="0"/>
              <a:t>或撤回与承诺同时到达</a:t>
            </a:r>
            <a:endParaRPr kumimoji="1" lang="en-US" altLang="zh-CN" dirty="0"/>
          </a:p>
          <a:p>
            <a:pPr marL="0" indent="0">
              <a:buNone/>
            </a:pPr>
            <a:endParaRPr kumimoji="1" lang="en-US" altLang="zh-CN" dirty="0"/>
          </a:p>
          <a:p>
            <a:pPr marL="0" indent="0">
              <a:buNone/>
            </a:pPr>
            <a:r>
              <a:rPr kumimoji="1" lang="zh-CN" altLang="en-US" dirty="0"/>
              <a:t>承诺不可撤销，因合同已成立</a:t>
            </a:r>
            <a:endParaRPr kumimoji="1" lang="en-US" altLang="zh-CN" dirty="0"/>
          </a:p>
          <a:p>
            <a:pPr marL="0" indent="0">
              <a:buNone/>
            </a:pPr>
            <a:r>
              <a:rPr kumimoji="1" lang="zh-CN" altLang="en-US" dirty="0"/>
              <a:t>第</a:t>
            </a:r>
            <a:r>
              <a:rPr kumimoji="1" lang="en-US" altLang="zh-CN" dirty="0"/>
              <a:t>485</a:t>
            </a:r>
            <a:r>
              <a:rPr kumimoji="1" lang="zh-CN" altLang="en-US" dirty="0"/>
              <a:t>条　承诺可以撤回。承诺的撤回适用本法第一百四十一条的规定。</a:t>
            </a:r>
            <a:endParaRPr kumimoji="1" lang="en-US" altLang="zh-CN" dirty="0"/>
          </a:p>
          <a:p>
            <a:pPr marL="0" indent="0">
              <a:buNone/>
            </a:pPr>
            <a:r>
              <a:rPr kumimoji="1" lang="zh-CN" altLang="en-US" dirty="0"/>
              <a:t>第</a:t>
            </a:r>
            <a:r>
              <a:rPr kumimoji="1" lang="en-US" altLang="zh-CN" dirty="0"/>
              <a:t>141</a:t>
            </a:r>
            <a:r>
              <a:rPr kumimoji="1" lang="zh-CN" altLang="en-US" dirty="0"/>
              <a:t>条　行为人可以撤回意思表示。撤回意思表示的通知应当在意思表示到达相对人前或者与意思表示同时到达相对人。</a:t>
            </a:r>
            <a:endParaRPr kumimoji="1" lang="zh-CN" altLang="en-US" dirty="0"/>
          </a:p>
          <a:p>
            <a:pPr marL="0" indent="0">
              <a:buNone/>
            </a:pPr>
            <a:endParaRPr kumimoji="1" lang="zh-CN" altLang="en-US"/>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1513" y="671513"/>
            <a:ext cx="10612183" cy="5500687"/>
          </a:xfrm>
        </p:spPr>
        <p:txBody>
          <a:bodyPr/>
          <a:lstStyle/>
          <a:p>
            <a:pPr marL="0" indent="0">
              <a:buNone/>
            </a:pPr>
            <a:r>
              <a:rPr kumimoji="1" lang="zh-CN" altLang="en-US" dirty="0"/>
              <a:t>三、其他：交叉要约、意思实现、事实合同</a:t>
            </a:r>
            <a:endParaRPr kumimoji="1" lang="en-US" altLang="zh-CN" dirty="0"/>
          </a:p>
          <a:p>
            <a:pPr marL="0" indent="0">
              <a:buNone/>
            </a:pPr>
            <a:endParaRPr kumimoji="1" lang="en-US" altLang="zh-CN" dirty="0"/>
          </a:p>
          <a:p>
            <a:pPr marL="0" indent="0">
              <a:buNone/>
            </a:pPr>
            <a:r>
              <a:rPr kumimoji="1" lang="zh-CN" altLang="en-US" dirty="0"/>
              <a:t>（一）交叉要约</a:t>
            </a:r>
            <a:endParaRPr kumimoji="1" lang="en-US" altLang="zh-CN" dirty="0"/>
          </a:p>
          <a:p>
            <a:pPr marL="0" indent="0">
              <a:buNone/>
            </a:pPr>
            <a:r>
              <a:rPr kumimoji="1" lang="zh-CN" altLang="en-US" dirty="0"/>
              <a:t>      合同当事人相互提了两个独立但内容一致的意思表示。</a:t>
            </a:r>
            <a:endParaRPr kumimoji="1" lang="en-US" altLang="zh-CN" dirty="0"/>
          </a:p>
          <a:p>
            <a:pPr marL="0" indent="0">
              <a:buNone/>
            </a:pPr>
            <a:endParaRPr kumimoji="1" lang="en-US" altLang="zh-CN" dirty="0"/>
          </a:p>
          <a:p>
            <a:pPr marL="0" indent="0">
              <a:buNone/>
            </a:pPr>
            <a:r>
              <a:rPr kumimoji="1" lang="zh-CN" altLang="en-US" dirty="0"/>
              <a:t>      效力</a:t>
            </a:r>
            <a:r>
              <a:rPr kumimoji="1" lang="en-US" altLang="zh-CN" dirty="0"/>
              <a:t>——</a:t>
            </a:r>
            <a:r>
              <a:rPr kumimoji="1" lang="zh-CN" altLang="en-US" dirty="0"/>
              <a:t>交叉要约是否成立合同？</a:t>
            </a:r>
            <a:endParaRPr kumimoji="1" lang="en-US" altLang="zh-CN" dirty="0"/>
          </a:p>
          <a:p>
            <a:pPr marL="0" indent="0">
              <a:buNone/>
            </a:pPr>
            <a:r>
              <a:rPr kumimoji="1" lang="zh-CN" altLang="en-US" dirty="0"/>
              <a:t>      交叉要约</a:t>
            </a:r>
            <a:r>
              <a:rPr kumimoji="1" lang="en-US" altLang="zh-CN" dirty="0"/>
              <a:t>+</a:t>
            </a:r>
            <a:r>
              <a:rPr kumimoji="1" lang="zh-CN" altLang="en-US" dirty="0"/>
              <a:t>任</a:t>
            </a:r>
            <a:r>
              <a:rPr kumimoji="1" lang="en-US" altLang="zh-CN" dirty="0"/>
              <a:t>1</a:t>
            </a:r>
            <a:r>
              <a:rPr kumimoji="1" lang="zh-CN" altLang="en-US" dirty="0"/>
              <a:t>个承诺</a:t>
            </a:r>
            <a:r>
              <a:rPr kumimoji="1" lang="en-US" altLang="zh-CN" dirty="0"/>
              <a:t>=</a:t>
            </a:r>
            <a:r>
              <a:rPr kumimoji="1" lang="zh-CN" altLang="en-US" dirty="0"/>
              <a:t>合同订立</a:t>
            </a: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1115568" y="800100"/>
            <a:ext cx="10168128" cy="5372100"/>
          </a:xfrm>
        </p:spPr>
        <p:txBody>
          <a:bodyPr/>
          <a:lstStyle/>
          <a:p>
            <a:endParaRPr kumimoji="1" lang="en-US" altLang="zh-CN" dirty="0"/>
          </a:p>
          <a:p>
            <a:r>
              <a:rPr kumimoji="1" lang="zh-CN" altLang="en-US" dirty="0"/>
              <a:t>（二）意思实现（</a:t>
            </a:r>
            <a:r>
              <a:rPr kumimoji="1" lang="en-US" altLang="zh-CN" dirty="0"/>
              <a:t>484</a:t>
            </a:r>
            <a:r>
              <a:rPr kumimoji="1" lang="zh-CN" altLang="en-US" dirty="0"/>
              <a:t>第</a:t>
            </a:r>
            <a:r>
              <a:rPr kumimoji="1" lang="en-US" altLang="zh-CN" dirty="0"/>
              <a:t>2</a:t>
            </a:r>
            <a:r>
              <a:rPr kumimoji="1" lang="zh-CN" altLang="en-US" dirty="0"/>
              <a:t>款</a:t>
            </a:r>
            <a:r>
              <a:rPr kumimoji="1" lang="en-US" altLang="zh-CN" dirty="0"/>
              <a:t>+480</a:t>
            </a:r>
            <a:r>
              <a:rPr kumimoji="1" lang="zh-CN" altLang="en-US" dirty="0"/>
              <a:t>）</a:t>
            </a:r>
            <a:endParaRPr kumimoji="1" lang="en-US" altLang="zh-CN" dirty="0"/>
          </a:p>
          <a:p>
            <a:pPr marL="0" indent="0">
              <a:buNone/>
            </a:pPr>
            <a:r>
              <a:rPr kumimoji="1" lang="zh-CN" altLang="en-US" dirty="0"/>
              <a:t>承诺不需要通知的，根据交易习惯或者要约的要求作出承诺的行为时生效</a:t>
            </a:r>
            <a:endParaRPr kumimoji="1" lang="en-US" altLang="zh-CN" dirty="0"/>
          </a:p>
          <a:p>
            <a:pPr marL="0" indent="0">
              <a:buNone/>
            </a:pPr>
            <a:endParaRPr kumimoji="1" lang="en-US" altLang="zh-CN" dirty="0"/>
          </a:p>
          <a:p>
            <a:r>
              <a:rPr kumimoji="1" lang="zh-CN" altLang="en-US" dirty="0"/>
              <a:t>承诺</a:t>
            </a:r>
            <a:r>
              <a:rPr kumimoji="1" lang="en-US" altLang="zh-CN" dirty="0"/>
              <a:t>——</a:t>
            </a:r>
            <a:r>
              <a:rPr kumimoji="1" lang="zh-CN" altLang="en-US" dirty="0"/>
              <a:t>承诺的意思表示</a:t>
            </a:r>
            <a:r>
              <a:rPr kumimoji="1" lang="en-US" altLang="zh-CN" dirty="0"/>
              <a:t>+</a:t>
            </a:r>
            <a:r>
              <a:rPr kumimoji="1" lang="zh-CN" altLang="en-US" dirty="0"/>
              <a:t>通知</a:t>
            </a:r>
            <a:endParaRPr kumimoji="1" lang="en-US" altLang="zh-CN" dirty="0"/>
          </a:p>
          <a:p>
            <a:r>
              <a:rPr kumimoji="1" lang="zh-CN" altLang="en-US" dirty="0"/>
              <a:t>意思实现</a:t>
            </a:r>
            <a:r>
              <a:rPr kumimoji="1" lang="en-US" altLang="zh-CN" dirty="0"/>
              <a:t>——</a:t>
            </a:r>
            <a:r>
              <a:rPr kumimoji="1" lang="zh-CN" altLang="en-US" dirty="0"/>
              <a:t>承诺的意思表示</a:t>
            </a:r>
            <a:r>
              <a:rPr kumimoji="1" lang="en-US" altLang="zh-CN" dirty="0"/>
              <a:t>+</a:t>
            </a:r>
            <a:r>
              <a:rPr kumimoji="1" lang="zh-CN" altLang="en-US" dirty="0"/>
              <a:t>通知的替代行为</a:t>
            </a:r>
            <a:endParaRPr kumimoji="1" lang="en-US" altLang="zh-CN" dirty="0"/>
          </a:p>
          <a:p>
            <a:pPr marL="0" indent="0">
              <a:buNone/>
            </a:pPr>
            <a:r>
              <a:rPr kumimoji="1" lang="zh-CN" altLang="en-US" dirty="0"/>
              <a:t>                   </a:t>
            </a:r>
            <a:endParaRPr kumimoji="1" lang="zh-CN" altLang="en-US" dirty="0"/>
          </a:p>
          <a:p>
            <a:pPr marL="0" indent="0">
              <a:buNone/>
            </a:pPr>
            <a:endParaRPr kumimoji="1" lang="en-US" altLang="zh-CN" dirty="0"/>
          </a:p>
          <a:p>
            <a:endParaRPr kumimoji="1" lang="en-US" altLang="zh-CN" dirty="0"/>
          </a:p>
          <a:p>
            <a:endParaRPr kumimoji="1" lang="en-US" altLang="zh-CN" dirty="0"/>
          </a:p>
          <a:p>
            <a:pPr marL="0" indent="0">
              <a:buNone/>
            </a:pPr>
            <a:endParaRPr kumimoji="1" lang="zh-CN" alt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0100" y="542925"/>
            <a:ext cx="10483596" cy="5629275"/>
          </a:xfrm>
        </p:spPr>
        <p:txBody>
          <a:bodyPr/>
          <a:lstStyle/>
          <a:p>
            <a:r>
              <a:rPr kumimoji="1" lang="zh-CN" altLang="en-US" dirty="0"/>
              <a:t>（三）事实合同</a:t>
            </a:r>
            <a:endParaRPr kumimoji="1" lang="en-US" altLang="zh-CN" dirty="0"/>
          </a:p>
          <a:p>
            <a:pPr marL="0" indent="0">
              <a:buNone/>
            </a:pPr>
            <a:endParaRPr kumimoji="1" lang="en-US" altLang="zh-CN" dirty="0"/>
          </a:p>
          <a:p>
            <a:pPr marL="0" indent="0">
              <a:buNone/>
            </a:pPr>
            <a:r>
              <a:rPr kumimoji="1" lang="en-US" altLang="zh-CN" dirty="0"/>
              <a:t>1.</a:t>
            </a:r>
            <a:r>
              <a:rPr kumimoji="1" lang="zh-CN" altLang="en-US" dirty="0"/>
              <a:t> 没有达成意思表示一致</a:t>
            </a:r>
            <a:endParaRPr kumimoji="1" lang="en-US" altLang="zh-CN" dirty="0"/>
          </a:p>
          <a:p>
            <a:pPr marL="0" indent="0">
              <a:buNone/>
            </a:pPr>
            <a:r>
              <a:rPr kumimoji="1" lang="en-US" altLang="zh-CN" dirty="0"/>
              <a:t>2.</a:t>
            </a:r>
            <a:r>
              <a:rPr kumimoji="1" lang="zh-CN" altLang="en-US" dirty="0"/>
              <a:t> 没有意思表示</a:t>
            </a:r>
            <a:endParaRPr kumimoji="1" lang="en-US" altLang="zh-CN" dirty="0"/>
          </a:p>
          <a:p>
            <a:pPr marL="0" indent="0">
              <a:buNone/>
            </a:pPr>
            <a:endParaRPr kumimoji="1" lang="zh-CN" altLang="en-US" dirty="0">
              <a:solidFill>
                <a:srgbClr val="FF0000"/>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7225" y="685800"/>
            <a:ext cx="10626471" cy="5486400"/>
          </a:xfrm>
        </p:spPr>
        <p:txBody>
          <a:bodyPr/>
          <a:lstStyle/>
          <a:p>
            <a:pPr marL="0" indent="0">
              <a:buNone/>
            </a:pPr>
            <a:r>
              <a:rPr kumimoji="1" lang="zh-CN" altLang="en-US" dirty="0"/>
              <a:t>四、合同成立的时间与地点</a:t>
            </a:r>
            <a:endParaRPr kumimoji="1" lang="en-US" altLang="zh-CN" dirty="0"/>
          </a:p>
          <a:p>
            <a:endParaRPr kumimoji="1" lang="en-US" altLang="zh-CN" dirty="0"/>
          </a:p>
          <a:p>
            <a:pPr marL="0" indent="0">
              <a:buNone/>
            </a:pPr>
            <a:r>
              <a:rPr kumimoji="1" lang="zh-CN" altLang="en-US" dirty="0"/>
              <a:t>（一）合同成立的时间</a:t>
            </a:r>
            <a:endParaRPr kumimoji="1" lang="en-US" altLang="zh-CN" dirty="0"/>
          </a:p>
          <a:p>
            <a:pPr marL="514350" indent="-514350">
              <a:buAutoNum type="arabicPeriod"/>
            </a:pPr>
            <a:r>
              <a:rPr kumimoji="1" lang="zh-CN" altLang="en-US" dirty="0"/>
              <a:t>合同成立时间的意义</a:t>
            </a:r>
            <a:endParaRPr kumimoji="1" lang="en-US" altLang="zh-CN" dirty="0"/>
          </a:p>
          <a:p>
            <a:pPr marL="0" indent="0">
              <a:buNone/>
            </a:pPr>
            <a:r>
              <a:rPr kumimoji="1" lang="zh-CN" altLang="en-US" dirty="0"/>
              <a:t>（</a:t>
            </a:r>
            <a:r>
              <a:rPr kumimoji="1" lang="en-US" altLang="zh-CN" dirty="0"/>
              <a:t>1</a:t>
            </a:r>
            <a:r>
              <a:rPr kumimoji="1" lang="zh-CN" altLang="en-US" dirty="0"/>
              <a:t>）是缔约过失和违约的界限</a:t>
            </a:r>
            <a:endParaRPr kumimoji="1" lang="en-US" altLang="zh-CN" dirty="0"/>
          </a:p>
          <a:p>
            <a:pPr marL="0" indent="0">
              <a:buNone/>
            </a:pPr>
            <a:r>
              <a:rPr kumimoji="1" lang="zh-CN" altLang="en-US" dirty="0"/>
              <a:t>（</a:t>
            </a:r>
            <a:r>
              <a:rPr kumimoji="1" lang="en-US" altLang="zh-CN" dirty="0"/>
              <a:t>2</a:t>
            </a:r>
            <a:r>
              <a:rPr kumimoji="1" lang="zh-CN" altLang="en-US" dirty="0"/>
              <a:t>）是可预见规则的计算起点</a:t>
            </a:r>
            <a:endParaRPr kumimoji="1" lang="en-US" altLang="zh-CN" dirty="0"/>
          </a:p>
          <a:p>
            <a:pPr marL="0" indent="0">
              <a:buNone/>
            </a:pPr>
            <a:endParaRPr kumimoji="1" lang="en-US" altLang="zh-CN" dirty="0"/>
          </a:p>
          <a:p>
            <a:pPr marL="514350" indent="-514350">
              <a:buAutoNum type="arabicPeriod"/>
            </a:pPr>
            <a:endParaRPr kumimoji="1" lang="zh-CN" altLang="en-US"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commondata" val="eyJoZGlkIjoiZjE3OTliNTI1ZGYyOWY2MDJmNWEwYWRiMGNjYTQ4NGUifQ=="/>
</p:tagLst>
</file>

<file path=ppt/theme/theme1.xml><?xml version="1.0" encoding="utf-8"?>
<a:theme xmlns:a="http://schemas.openxmlformats.org/drawingml/2006/main" name="AccentBoxVTI">
  <a:themeElements>
    <a:clrScheme name="AnalogousFromLightSeedLeftStep">
      <a:dk1>
        <a:srgbClr val="000000"/>
      </a:dk1>
      <a:lt1>
        <a:srgbClr val="FFFFFF"/>
      </a:lt1>
      <a:dk2>
        <a:srgbClr val="223C2D"/>
      </a:dk2>
      <a:lt2>
        <a:srgbClr val="E8E6E2"/>
      </a:lt2>
      <a:accent1>
        <a:srgbClr val="859FD8"/>
      </a:accent1>
      <a:accent2>
        <a:srgbClr val="5AADCA"/>
      </a:accent2>
      <a:accent3>
        <a:srgbClr val="6CAFA5"/>
      </a:accent3>
      <a:accent4>
        <a:srgbClr val="5CB481"/>
      </a:accent4>
      <a:accent5>
        <a:srgbClr val="62B563"/>
      </a:accent5>
      <a:accent6>
        <a:srgbClr val="7EB15A"/>
      </a:accent6>
      <a:hlink>
        <a:srgbClr val="938059"/>
      </a:hlink>
      <a:folHlink>
        <a:srgbClr val="7F7F7F"/>
      </a:folHlink>
    </a:clrScheme>
    <a:fontScheme name="Avenir">
      <a:majorFont>
        <a:latin typeface="Microsoft YaHei Light"/>
        <a:ea typeface=""/>
        <a:cs typeface=""/>
      </a:majorFont>
      <a:minorFont>
        <a:latin typeface="Microsoft YaHe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{80E3B764-A588-6642-8D7C-6186DFE02A19}tf10001062</Template>
  <TotalTime>0</TotalTime>
  <Words>55765</Words>
  <Application>WPS 演示</Application>
  <PresentationFormat>宽屏</PresentationFormat>
  <Paragraphs>2862</Paragraphs>
  <Slides>369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369</vt:i4>
      </vt:variant>
    </vt:vector>
  </HeadingPairs>
  <TitlesOfParts>
    <vt:vector size="383" baseType="lpstr">
      <vt:lpstr>Arial</vt:lpstr>
      <vt:lpstr>宋体</vt:lpstr>
      <vt:lpstr>Wingdings</vt:lpstr>
      <vt:lpstr>Calibri</vt:lpstr>
      <vt:lpstr>微软雅黑</vt:lpstr>
      <vt:lpstr>微软雅黑 Light</vt:lpstr>
      <vt:lpstr>Arial Unicode MS</vt:lpstr>
      <vt:lpstr>Calibri</vt:lpstr>
      <vt:lpstr>仿宋_GB2312</vt:lpstr>
      <vt:lpstr>Times New Roman</vt:lpstr>
      <vt:lpstr>楷体</vt:lpstr>
      <vt:lpstr>楷体_GB2312</vt:lpstr>
      <vt:lpstr>新宋体</vt:lpstr>
      <vt:lpstr>AccentBoxVTI</vt:lpstr>
      <vt:lpstr>合同法</vt:lpstr>
      <vt:lpstr>教材与参考书</vt:lpstr>
      <vt:lpstr>PowerPoint 演示文稿</vt:lpstr>
      <vt:lpstr>PowerPoint 演示文稿</vt:lpstr>
      <vt:lpstr>我国民法典的基本结构</vt:lpstr>
      <vt:lpstr>第一章 合同法概述</vt:lpstr>
      <vt:lpstr>PowerPoint 演示文稿</vt:lpstr>
      <vt:lpstr>一、什么是合同</vt:lpstr>
      <vt:lpstr>二、合同的类型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三、合同法及其基本原则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2、合同神圣原则</vt:lpstr>
      <vt:lpstr>3.鼓励交易原则</vt:lpstr>
      <vt:lpstr>PowerPoint 演示文稿</vt:lpstr>
      <vt:lpstr>PowerPoint 演示文稿</vt:lpstr>
      <vt:lpstr>四、合同义务与合同责任 </vt:lpstr>
      <vt:lpstr>（一）合同义务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五、合同解释与格式合同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第三章 合同的效力</vt:lpstr>
      <vt:lpstr>PowerPoint 演示文稿</vt:lpstr>
      <vt:lpstr>PowerPoint 演示文稿</vt:lpstr>
      <vt:lpstr>PowerPoint 演示文稿</vt:lpstr>
      <vt:lpstr>PowerPoint 演示文稿</vt:lpstr>
      <vt:lpstr>PowerPoint 演示文稿</vt:lpstr>
      <vt:lpstr>第四章  合同的保全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第五章 合同的变更与转让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第六章 合同的履行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第七章 违约责任</vt:lpstr>
      <vt:lpstr>一、违约责任</vt:lpstr>
      <vt:lpstr>PowerPoint 演示文稿</vt:lpstr>
      <vt:lpstr>PowerPoint 演示文稿</vt:lpstr>
      <vt:lpstr>PowerPoint 演示文稿</vt:lpstr>
      <vt:lpstr>PowerPoint 演示文稿</vt:lpstr>
      <vt:lpstr>PowerPoint 演示文稿</vt:lpstr>
      <vt:lpstr>二、违约责任的归责原则</vt:lpstr>
      <vt:lpstr>PowerPoint 演示文稿</vt:lpstr>
      <vt:lpstr>PowerPoint 演示文稿</vt:lpstr>
      <vt:lpstr>PowerPoint 演示文稿</vt:lpstr>
      <vt:lpstr>PowerPoint 演示文稿</vt:lpstr>
      <vt:lpstr>三、违约责任的立法模式</vt:lpstr>
      <vt:lpstr>PowerPoint 演示文稿</vt:lpstr>
      <vt:lpstr>四、违约行为形态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五、违约责任形式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六、违约责任免责事由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第八章   合同的权利义务终止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债权法</dc:title>
  <dc:creator>3200</dc:creator>
  <cp:lastModifiedBy>GZH</cp:lastModifiedBy>
  <cp:revision>329</cp:revision>
  <dcterms:created xsi:type="dcterms:W3CDTF">2022-01-17T03:48:00Z</dcterms:created>
  <dcterms:modified xsi:type="dcterms:W3CDTF">2026-01-08T18:27:44Z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3593CFC452434DCCB4E8EDC801D96C03_12</vt:lpwstr>
  </property>
  <property fmtid="{D5CDD505-2E9C-101B-9397-08002B2CF9AE}" pid="3" name="KSOProductBuildVer">
    <vt:lpwstr>2052-12.1.0.23125</vt:lpwstr>
  </property>
</Properties>
</file>